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EBD6-F222-4C4D-80AB-60E189C2030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9C0-BEB0-4F6A-AA31-EF4D3362C38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4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9E3E-BCFE-469E-8303-6C80A81AF06E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29A8-BBD0-4249-A8D2-8A105F50C5D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05AC-0780-43EB-BE82-43ADFE7E6E8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E405-59C2-4475-967D-D184F8E3A4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FF9-49F0-414D-B969-69A2195BFC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4E7F-9986-4583-99CB-3E23BB887B9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2C85-AF6F-49A1-BDCD-EBE59472B3A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5D15-90C0-48FB-9D9D-DE071539739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FDAC-E0E6-4EDB-B8EC-669C30F412BD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999C-3942-4DDD-AA1E-5F63D360395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B79B-CAD1-42DC-AA59-86D3B327BE8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333A-BB3B-4F24-9A48-E59F91351A7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6A59-1D26-4C46-967D-DF3F14FA057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D0A8-B535-4B34-B7A7-84C66F6AF82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9903-B03A-4BC4-90F9-FE20C1CCD19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EE5-579B-4781-8980-1C3DD7DAE5B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9902-264D-460A-A503-E6CFF7FF501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BD7E-000E-4C99-9C13-9CAB335C552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DD16-B29B-4B0D-B521-6B8F9AFEB5D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E1D-D054-4A82-8745-C53DCF6E7FB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360" y="1772816"/>
            <a:ext cx="7496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Зона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Арктических пустынь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7196" y="4440769"/>
            <a:ext cx="53896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Медведева В.В.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Животный мир более разнообразен, но большая часть животных живёт в морях. Всех обитателей Арктики кормит море. Водоросли и рачки – первое звено в пищевой цепочке ледяной зоны. Ими кормятся рыбы.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3099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01543"/>
            <a:ext cx="3822018" cy="163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1" y="197361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57" y="4149080"/>
            <a:ext cx="2742844" cy="205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71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15" y="2378825"/>
            <a:ext cx="3567369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9934" y="1733412"/>
            <a:ext cx="356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корюшка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1124744"/>
            <a:ext cx="3173338" cy="202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765" y="34840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нельма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65" y="4077072"/>
            <a:ext cx="3450238" cy="1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9934" y="604347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треска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8" y="4007276"/>
            <a:ext cx="4279614" cy="254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897" y="6085426"/>
            <a:ext cx="28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ряпуша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3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03" y="3596975"/>
            <a:ext cx="2139987" cy="2547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005064"/>
            <a:ext cx="4286250" cy="2695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1354"/>
            <a:ext cx="1889323" cy="285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1790768"/>
            <a:ext cx="3215639" cy="200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1247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тупик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33072" y="2979972"/>
            <a:ext cx="173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гагарка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9" y="4869160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кайра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0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1"/>
            <a:ext cx="6480720" cy="486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птичий базар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0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Рыбой кормятся и тюлени. Это прекрасные пловцы. Под кожей у тюленей толстый слой жира, который защищает их от холода.</a:t>
            </a:r>
            <a:endParaRPr lang="ru-RU" sz="2800" dirty="0"/>
          </a:p>
        </p:txBody>
      </p:sp>
      <p:pic>
        <p:nvPicPr>
          <p:cNvPr id="3074" name="Picture 2" descr="F:\iCA5STYV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616624" cy="37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6933"/>
            <a:ext cx="4342797" cy="272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328749" cy="318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островах Арктики властвует белый медведь.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7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вот и другие обитатели ледяной зоны!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014847"/>
            <a:ext cx="4104456" cy="3176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98" y="3284983"/>
            <a:ext cx="4427449" cy="3320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1967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белуха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моржи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47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0" y="1772816"/>
            <a:ext cx="8574969" cy="4624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8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Заповедник «Остров Врангеля»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58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4365104"/>
            <a:ext cx="4142383" cy="234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53430"/>
            <a:ext cx="4286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889434"/>
            <a:ext cx="4298189" cy="3223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4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11" y="270892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цель основания заповедника:</a:t>
            </a:r>
          </a:p>
          <a:p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исследование и сохранение уникальных экосистем, островов Арктики;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сохранение редких видов животных;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охрана популяции белых медведей.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228" y="1508072"/>
            <a:ext cx="596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«Остров Врангеля»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3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Users\Администратор\Desktop\окр мир картинки\LocationWHConfederateStatesofAme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28700"/>
            <a:ext cx="451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356100" y="400050"/>
            <a:ext cx="4546600" cy="50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северный полярный круг</a:t>
            </a:r>
          </a:p>
        </p:txBody>
      </p:sp>
      <p:sp>
        <p:nvSpPr>
          <p:cNvPr id="6147" name="Текст 5"/>
          <p:cNvSpPr>
            <a:spLocks noGrp="1"/>
          </p:cNvSpPr>
          <p:nvPr>
            <p:ph type="body" idx="1"/>
          </p:nvPr>
        </p:nvSpPr>
        <p:spPr>
          <a:xfrm>
            <a:off x="5795963" y="2636838"/>
            <a:ext cx="1512887" cy="493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экватор</a:t>
            </a:r>
          </a:p>
        </p:txBody>
      </p:sp>
      <p:sp>
        <p:nvSpPr>
          <p:cNvPr id="7173" name="Текст 7"/>
          <p:cNvSpPr>
            <a:spLocks noGrp="1"/>
          </p:cNvSpPr>
          <p:nvPr>
            <p:ph type="body" sz="quarter" idx="3"/>
          </p:nvPr>
        </p:nvSpPr>
        <p:spPr>
          <a:xfrm>
            <a:off x="5292725" y="1108075"/>
            <a:ext cx="3167063" cy="5683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Palatino Linotype" pitchFamily="18" charset="0"/>
              </a:rPr>
              <a:t>северный тропик</a:t>
            </a:r>
          </a:p>
        </p:txBody>
      </p:sp>
      <p:sp>
        <p:nvSpPr>
          <p:cNvPr id="6148" name="Объект 6"/>
          <p:cNvSpPr>
            <a:spLocks noGrp="1"/>
          </p:cNvSpPr>
          <p:nvPr>
            <p:ph sz="quarter" idx="13"/>
          </p:nvPr>
        </p:nvSpPr>
        <p:spPr>
          <a:xfrm>
            <a:off x="4932363" y="5118100"/>
            <a:ext cx="3816350" cy="5381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полярный круг</a:t>
            </a:r>
          </a:p>
        </p:txBody>
      </p:sp>
      <p:sp>
        <p:nvSpPr>
          <p:cNvPr id="6150" name="Объект 8"/>
          <p:cNvSpPr>
            <a:spLocks noGrp="1"/>
          </p:cNvSpPr>
          <p:nvPr>
            <p:ph sz="quarter" idx="14"/>
          </p:nvPr>
        </p:nvSpPr>
        <p:spPr>
          <a:xfrm>
            <a:off x="5435600" y="3713163"/>
            <a:ext cx="2890838" cy="3937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тропик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455988" y="739775"/>
            <a:ext cx="1381125" cy="485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446588" y="1589088"/>
            <a:ext cx="1192212" cy="614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762500" y="2997200"/>
            <a:ext cx="1104900" cy="261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H="1">
            <a:off x="4521200" y="4114800"/>
            <a:ext cx="91440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6148" idx="1"/>
          </p:cNvCxnSpPr>
          <p:nvPr/>
        </p:nvCxnSpPr>
        <p:spPr>
          <a:xfrm flipH="1" flipV="1">
            <a:off x="3492500" y="5316538"/>
            <a:ext cx="1439863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1565275" y="1246188"/>
            <a:ext cx="1870075" cy="342900"/>
          </a:xfrm>
          <a:custGeom>
            <a:avLst/>
            <a:gdLst>
              <a:gd name="connsiteX0" fmla="*/ 0 w 1870363"/>
              <a:gd name="connsiteY0" fmla="*/ 0 h 342484"/>
              <a:gd name="connsiteX1" fmla="*/ 110836 w 1870363"/>
              <a:gd name="connsiteY1" fmla="*/ 124691 h 342484"/>
              <a:gd name="connsiteX2" fmla="*/ 277091 w 1870363"/>
              <a:gd name="connsiteY2" fmla="*/ 221673 h 342484"/>
              <a:gd name="connsiteX3" fmla="*/ 665018 w 1870363"/>
              <a:gd name="connsiteY3" fmla="*/ 332509 h 342484"/>
              <a:gd name="connsiteX4" fmla="*/ 1039091 w 1870363"/>
              <a:gd name="connsiteY4" fmla="*/ 332509 h 342484"/>
              <a:gd name="connsiteX5" fmla="*/ 1399309 w 1870363"/>
              <a:gd name="connsiteY5" fmla="*/ 290946 h 342484"/>
              <a:gd name="connsiteX6" fmla="*/ 1648691 w 1870363"/>
              <a:gd name="connsiteY6" fmla="*/ 221673 h 342484"/>
              <a:gd name="connsiteX7" fmla="*/ 1870363 w 1870363"/>
              <a:gd name="connsiteY7" fmla="*/ 27709 h 342484"/>
              <a:gd name="connsiteX8" fmla="*/ 1870363 w 1870363"/>
              <a:gd name="connsiteY8" fmla="*/ 27709 h 3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63" h="342484">
                <a:moveTo>
                  <a:pt x="0" y="0"/>
                </a:moveTo>
                <a:cubicBezTo>
                  <a:pt x="32327" y="43873"/>
                  <a:pt x="64654" y="87746"/>
                  <a:pt x="110836" y="124691"/>
                </a:cubicBezTo>
                <a:cubicBezTo>
                  <a:pt x="157018" y="161637"/>
                  <a:pt x="184727" y="187037"/>
                  <a:pt x="277091" y="221673"/>
                </a:cubicBezTo>
                <a:cubicBezTo>
                  <a:pt x="369455" y="256309"/>
                  <a:pt x="538018" y="314036"/>
                  <a:pt x="665018" y="332509"/>
                </a:cubicBezTo>
                <a:cubicBezTo>
                  <a:pt x="792018" y="350982"/>
                  <a:pt x="916709" y="339436"/>
                  <a:pt x="1039091" y="332509"/>
                </a:cubicBezTo>
                <a:cubicBezTo>
                  <a:pt x="1161473" y="325582"/>
                  <a:pt x="1297709" y="309419"/>
                  <a:pt x="1399309" y="290946"/>
                </a:cubicBezTo>
                <a:cubicBezTo>
                  <a:pt x="1500909" y="272473"/>
                  <a:pt x="1570182" y="265546"/>
                  <a:pt x="1648691" y="221673"/>
                </a:cubicBezTo>
                <a:cubicBezTo>
                  <a:pt x="1727200" y="177800"/>
                  <a:pt x="1870363" y="27709"/>
                  <a:pt x="1870363" y="27709"/>
                </a:cubicBezTo>
                <a:lnTo>
                  <a:pt x="1870363" y="27709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538288" y="4970463"/>
            <a:ext cx="1917700" cy="323850"/>
          </a:xfrm>
          <a:custGeom>
            <a:avLst/>
            <a:gdLst>
              <a:gd name="connsiteX0" fmla="*/ 0 w 1918592"/>
              <a:gd name="connsiteY0" fmla="*/ 294537 h 323785"/>
              <a:gd name="connsiteX1" fmla="*/ 193963 w 1918592"/>
              <a:gd name="connsiteY1" fmla="*/ 114428 h 323785"/>
              <a:gd name="connsiteX2" fmla="*/ 554181 w 1918592"/>
              <a:gd name="connsiteY2" fmla="*/ 17446 h 323785"/>
              <a:gd name="connsiteX3" fmla="*/ 1122218 w 1918592"/>
              <a:gd name="connsiteY3" fmla="*/ 3592 h 323785"/>
              <a:gd name="connsiteX4" fmla="*/ 1537854 w 1918592"/>
              <a:gd name="connsiteY4" fmla="*/ 59010 h 323785"/>
              <a:gd name="connsiteX5" fmla="*/ 1842654 w 1918592"/>
              <a:gd name="connsiteY5" fmla="*/ 211410 h 323785"/>
              <a:gd name="connsiteX6" fmla="*/ 1911927 w 1918592"/>
              <a:gd name="connsiteY6" fmla="*/ 308392 h 323785"/>
              <a:gd name="connsiteX7" fmla="*/ 1911927 w 1918592"/>
              <a:gd name="connsiteY7" fmla="*/ 322246 h 32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592" h="323785">
                <a:moveTo>
                  <a:pt x="0" y="294537"/>
                </a:moveTo>
                <a:cubicBezTo>
                  <a:pt x="50800" y="227573"/>
                  <a:pt x="101600" y="160610"/>
                  <a:pt x="193963" y="114428"/>
                </a:cubicBezTo>
                <a:cubicBezTo>
                  <a:pt x="286327" y="68246"/>
                  <a:pt x="399472" y="35919"/>
                  <a:pt x="554181" y="17446"/>
                </a:cubicBezTo>
                <a:cubicBezTo>
                  <a:pt x="708890" y="-1027"/>
                  <a:pt x="958273" y="-3335"/>
                  <a:pt x="1122218" y="3592"/>
                </a:cubicBezTo>
                <a:cubicBezTo>
                  <a:pt x="1286163" y="10519"/>
                  <a:pt x="1417781" y="24374"/>
                  <a:pt x="1537854" y="59010"/>
                </a:cubicBezTo>
                <a:cubicBezTo>
                  <a:pt x="1657927" y="93646"/>
                  <a:pt x="1780309" y="169846"/>
                  <a:pt x="1842654" y="211410"/>
                </a:cubicBezTo>
                <a:cubicBezTo>
                  <a:pt x="1904999" y="252974"/>
                  <a:pt x="1900382" y="289919"/>
                  <a:pt x="1911927" y="308392"/>
                </a:cubicBezTo>
                <a:cubicBezTo>
                  <a:pt x="1923472" y="326865"/>
                  <a:pt x="1917699" y="324555"/>
                  <a:pt x="1911927" y="322246"/>
                </a:cubicBez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1188" y="2203450"/>
            <a:ext cx="3770312" cy="295275"/>
          </a:xfrm>
          <a:custGeom>
            <a:avLst/>
            <a:gdLst>
              <a:gd name="connsiteX0" fmla="*/ 0 w 3671455"/>
              <a:gd name="connsiteY0" fmla="*/ 0 h 295981"/>
              <a:gd name="connsiteX1" fmla="*/ 263237 w 3671455"/>
              <a:gd name="connsiteY1" fmla="*/ 96981 h 295981"/>
              <a:gd name="connsiteX2" fmla="*/ 526473 w 3671455"/>
              <a:gd name="connsiteY2" fmla="*/ 180109 h 295981"/>
              <a:gd name="connsiteX3" fmla="*/ 789709 w 3671455"/>
              <a:gd name="connsiteY3" fmla="*/ 235527 h 295981"/>
              <a:gd name="connsiteX4" fmla="*/ 1122218 w 3671455"/>
              <a:gd name="connsiteY4" fmla="*/ 277091 h 295981"/>
              <a:gd name="connsiteX5" fmla="*/ 1801091 w 3671455"/>
              <a:gd name="connsiteY5" fmla="*/ 277091 h 295981"/>
              <a:gd name="connsiteX6" fmla="*/ 2493818 w 3671455"/>
              <a:gd name="connsiteY6" fmla="*/ 290945 h 295981"/>
              <a:gd name="connsiteX7" fmla="*/ 3144982 w 3671455"/>
              <a:gd name="connsiteY7" fmla="*/ 180109 h 295981"/>
              <a:gd name="connsiteX8" fmla="*/ 3671455 w 3671455"/>
              <a:gd name="connsiteY8" fmla="*/ 41563 h 295981"/>
              <a:gd name="connsiteX9" fmla="*/ 3671455 w 3671455"/>
              <a:gd name="connsiteY9" fmla="*/ 41563 h 295981"/>
              <a:gd name="connsiteX10" fmla="*/ 3671455 w 3671455"/>
              <a:gd name="connsiteY10" fmla="*/ 41563 h 2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1455" h="295981">
                <a:moveTo>
                  <a:pt x="0" y="0"/>
                </a:moveTo>
                <a:cubicBezTo>
                  <a:pt x="87746" y="33481"/>
                  <a:pt x="175492" y="66963"/>
                  <a:pt x="263237" y="96981"/>
                </a:cubicBezTo>
                <a:cubicBezTo>
                  <a:pt x="350982" y="126999"/>
                  <a:pt x="438728" y="157018"/>
                  <a:pt x="526473" y="180109"/>
                </a:cubicBezTo>
                <a:cubicBezTo>
                  <a:pt x="614218" y="203200"/>
                  <a:pt x="690418" y="219363"/>
                  <a:pt x="789709" y="235527"/>
                </a:cubicBezTo>
                <a:cubicBezTo>
                  <a:pt x="889000" y="251691"/>
                  <a:pt x="953654" y="270164"/>
                  <a:pt x="1122218" y="277091"/>
                </a:cubicBezTo>
                <a:cubicBezTo>
                  <a:pt x="1290782" y="284018"/>
                  <a:pt x="1801091" y="277091"/>
                  <a:pt x="1801091" y="277091"/>
                </a:cubicBezTo>
                <a:cubicBezTo>
                  <a:pt x="2029691" y="279400"/>
                  <a:pt x="2269836" y="307109"/>
                  <a:pt x="2493818" y="290945"/>
                </a:cubicBezTo>
                <a:cubicBezTo>
                  <a:pt x="2717800" y="274781"/>
                  <a:pt x="2948709" y="221673"/>
                  <a:pt x="3144982" y="180109"/>
                </a:cubicBezTo>
                <a:cubicBezTo>
                  <a:pt x="3341255" y="138545"/>
                  <a:pt x="3671455" y="41563"/>
                  <a:pt x="3671455" y="41563"/>
                </a:cubicBezTo>
                <a:lnTo>
                  <a:pt x="3671455" y="41563"/>
                </a:lnTo>
                <a:lnTo>
                  <a:pt x="3671455" y="41563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82613" y="4114800"/>
            <a:ext cx="3863975" cy="277813"/>
          </a:xfrm>
          <a:custGeom>
            <a:avLst/>
            <a:gdLst>
              <a:gd name="connsiteX0" fmla="*/ 0 w 3865418"/>
              <a:gd name="connsiteY0" fmla="*/ 277091 h 277091"/>
              <a:gd name="connsiteX1" fmla="*/ 581891 w 3865418"/>
              <a:gd name="connsiteY1" fmla="*/ 83127 h 277091"/>
              <a:gd name="connsiteX2" fmla="*/ 1177636 w 3865418"/>
              <a:gd name="connsiteY2" fmla="*/ 13855 h 277091"/>
              <a:gd name="connsiteX3" fmla="*/ 1939636 w 3865418"/>
              <a:gd name="connsiteY3" fmla="*/ 0 h 277091"/>
              <a:gd name="connsiteX4" fmla="*/ 2660073 w 3865418"/>
              <a:gd name="connsiteY4" fmla="*/ 13855 h 277091"/>
              <a:gd name="connsiteX5" fmla="*/ 3325091 w 3865418"/>
              <a:gd name="connsiteY5" fmla="*/ 83127 h 277091"/>
              <a:gd name="connsiteX6" fmla="*/ 3865418 w 3865418"/>
              <a:gd name="connsiteY6" fmla="*/ 277091 h 277091"/>
              <a:gd name="connsiteX7" fmla="*/ 3865418 w 3865418"/>
              <a:gd name="connsiteY7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5418" h="277091">
                <a:moveTo>
                  <a:pt x="0" y="277091"/>
                </a:moveTo>
                <a:cubicBezTo>
                  <a:pt x="192809" y="202045"/>
                  <a:pt x="385618" y="127000"/>
                  <a:pt x="581891" y="83127"/>
                </a:cubicBezTo>
                <a:cubicBezTo>
                  <a:pt x="778164" y="39254"/>
                  <a:pt x="951345" y="27709"/>
                  <a:pt x="1177636" y="13855"/>
                </a:cubicBezTo>
                <a:cubicBezTo>
                  <a:pt x="1403927" y="0"/>
                  <a:pt x="1692563" y="0"/>
                  <a:pt x="1939636" y="0"/>
                </a:cubicBezTo>
                <a:cubicBezTo>
                  <a:pt x="2186709" y="0"/>
                  <a:pt x="2429164" y="0"/>
                  <a:pt x="2660073" y="13855"/>
                </a:cubicBezTo>
                <a:cubicBezTo>
                  <a:pt x="2890982" y="27709"/>
                  <a:pt x="3124200" y="39254"/>
                  <a:pt x="3325091" y="83127"/>
                </a:cubicBezTo>
                <a:cubicBezTo>
                  <a:pt x="3525982" y="127000"/>
                  <a:pt x="3865418" y="277091"/>
                  <a:pt x="3865418" y="277091"/>
                </a:cubicBezTo>
                <a:lnTo>
                  <a:pt x="3865418" y="277091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2673350"/>
            <a:ext cx="405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тропический пояс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1711325"/>
            <a:ext cx="339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4252913"/>
            <a:ext cx="3457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01738" y="912813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488" y="5059363"/>
            <a:ext cx="304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859" y="105370"/>
            <a:ext cx="3538991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ВСПОМНИМ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59" y="5643563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Почему Солнце не одинаково нагревает разные участки Земли?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01720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Льды Арктики имеют огромное значение для климатической системы Земли. Ледяная шапка отражает солнечные лучи и таким образом не даёт планете перегреться.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5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дом\Мои документы\Крайний Север\КАРТА ПРИРОДНЫХ ЗОН РОССИ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31498"/>
            <a:ext cx="8604448" cy="484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Арктика – это огромное пространство Северного Ледовитого океана вместе с морями и островами. На островах находится </a:t>
            </a:r>
            <a:r>
              <a:rPr lang="ru-RU" sz="2800" b="1" dirty="0" smtClean="0"/>
              <a:t>зона арктических пустынь. </a:t>
            </a:r>
            <a:r>
              <a:rPr lang="ru-RU" sz="2800" dirty="0" smtClean="0"/>
              <a:t>Ещё её называют </a:t>
            </a:r>
            <a:r>
              <a:rPr lang="ru-RU" sz="2800" b="1" dirty="0" smtClean="0"/>
              <a:t>ледяной зоной.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04805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55272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66" y="504017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Климат в Арктике очень суровый. Ледяной и снежный покровы держатся почти весь год.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777" y="19378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Солнце здесь никогда не поднимается высоко над горизонтом. Солнечные лучи только скользят по поверхности и поэтому дают совсем мало тепла.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8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3" y="3068960"/>
            <a:ext cx="4212468" cy="331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Зимой здесь долгая полярная ночь. Это очень суровое время года. Температура понижается до – 60 градусов. Дуют сильные ураганные ветры, часты бураны. Иногда в небе возникают удивительной красоты полярные сияния. Полярное сияние может длиться от нескольких минут до нескольких суток.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049498"/>
            <a:ext cx="4286250" cy="333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56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22480"/>
            <a:ext cx="5904656" cy="443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конце февраля появляется солнце. А летом начинается полярный день – круглосуточное освещение, но тепла мало. Температура воздуха чуть выше нуля. В июле +3 градуса.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3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Арктическая пустыня практически лишена растительности. Здесь нет кустарников. Лишь мхи и лишайники, но и они не образуют сплошного покрова.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6648"/>
            <a:ext cx="3892476" cy="258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7"/>
            <a:ext cx="4032448" cy="288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9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Кое-где растут полярный мак и другие растения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9626"/>
            <a:ext cx="2727046" cy="292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4" y="1772816"/>
            <a:ext cx="3617230" cy="297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64078"/>
            <a:ext cx="382483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3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352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Исполнительная</vt:lpstr>
      <vt:lpstr>Волна</vt:lpstr>
      <vt:lpstr>Презентация PowerPoint</vt:lpstr>
      <vt:lpstr>северный полярный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Teacher_110</dc:creator>
  <cp:lastModifiedBy>Валя</cp:lastModifiedBy>
  <cp:revision>18</cp:revision>
  <dcterms:created xsi:type="dcterms:W3CDTF">2013-10-10T16:58:07Z</dcterms:created>
  <dcterms:modified xsi:type="dcterms:W3CDTF">2019-10-18T20:44:27Z</dcterms:modified>
</cp:coreProperties>
</file>