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5" r:id="rId4"/>
    <p:sldId id="276" r:id="rId5"/>
    <p:sldId id="288" r:id="rId6"/>
    <p:sldId id="287" r:id="rId7"/>
    <p:sldId id="282" r:id="rId8"/>
    <p:sldId id="284" r:id="rId9"/>
    <p:sldId id="283" r:id="rId10"/>
    <p:sldId id="290" r:id="rId11"/>
    <p:sldId id="289" r:id="rId12"/>
    <p:sldId id="292" r:id="rId13"/>
    <p:sldId id="291" r:id="rId14"/>
    <p:sldId id="265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591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7F1E4"/>
    <a:srgbClr val="B8D3E8"/>
    <a:srgbClr val="197DCE"/>
    <a:srgbClr val="BC7FBB"/>
    <a:srgbClr val="7FC6E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26" autoAdjust="0"/>
    <p:restoredTop sz="94291" autoAdjust="0"/>
  </p:normalViewPr>
  <p:slideViewPr>
    <p:cSldViewPr snapToGrid="0" showGuides="1">
      <p:cViewPr varScale="1">
        <p:scale>
          <a:sx n="73" d="100"/>
          <a:sy n="73" d="100"/>
        </p:scale>
        <p:origin x="-624" y="-102"/>
      </p:cViewPr>
      <p:guideLst>
        <p:guide orient="horz" pos="2500"/>
        <p:guide pos="3591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8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BA013A81-3DCA-48FF-B1B3-A7C975A278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C77BA0-3528-427C-9BE2-79D49213FF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2C54021-6772-4A57-861F-90A75A7AA084}" type="datetime1">
              <a:rPr lang="ru-RU" smtClean="0"/>
              <a:pPr rtl="0"/>
              <a:t>09.04.2020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A05A8F-DB20-403E-B1F6-934526320F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="" xmlns:a16="http://schemas.microsoft.com/office/drawing/2014/main" id="{A1B1CAF2-EBF9-46DA-A085-6592F7330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0DF807-07AB-4E04-861A-CD3923A871F5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376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0E2EC71-EA82-4BBF-9279-07E91EB2821A}" type="datetime1">
              <a:rPr lang="ru-RU" noProof="0" smtClean="0"/>
              <a:pPr rtl="0"/>
              <a:t>09.04.2020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351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208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580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781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1" name="Текст 26">
            <a:extLst>
              <a:ext uri="{FF2B5EF4-FFF2-40B4-BE49-F238E27FC236}">
                <a16:creationId xmlns=""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20ГГ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 rtlCol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Месяц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Ключевая фраза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3023092" y="4453465"/>
            <a:ext cx="6120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благодарн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Текст 26">
            <a:extLst>
              <a:ext uri="{FF2B5EF4-FFF2-40B4-BE49-F238E27FC236}">
                <a16:creationId xmlns=""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+7 678-555-0128</a:t>
            </a:r>
          </a:p>
        </p:txBody>
      </p:sp>
      <p:sp>
        <p:nvSpPr>
          <p:cNvPr id="18" name="Текст 26">
            <a:extLst>
              <a:ext uri="{FF2B5EF4-FFF2-40B4-BE49-F238E27FC236}">
                <a16:creationId xmlns=""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 rtl="0"/>
            <a:r>
              <a:rPr lang="ru-RU" noProof="0"/>
              <a:t>Афанасий Быков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=""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 rtlCol="0"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bykov@example.com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=""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Эл. почта</a:t>
            </a:r>
          </a:p>
        </p:txBody>
      </p:sp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540A1271-E1E7-40AB-9552-9B4249544008}"/>
              </a:ext>
            </a:extLst>
          </p:cNvPr>
          <p:cNvSpPr/>
          <p:nvPr userDrawn="1"/>
        </p:nvSpPr>
        <p:spPr>
          <a:xfrm>
            <a:off x="3912235" y="2421953"/>
            <a:ext cx="4392000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846C517-01CF-4924-81A5-DAD4CE0BFA6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 rtlCol="0"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</a:t>
            </a:r>
            <a:br>
              <a:rPr lang="ru-RU" noProof="0"/>
            </a:br>
            <a:r>
              <a:rPr lang="ru-RU" noProof="0"/>
              <a:t>ПРЕЗЕНТАЦИИ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691BBC0-FAFE-4A57-9925-6182B74C4CB1}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5" name="Объект 2">
            <a:extLst>
              <a:ext uri="{FF2B5EF4-FFF2-40B4-BE49-F238E27FC236}">
                <a16:creationId xmlns=""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0863"/>
            <a:ext cx="5157787" cy="664211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Объект 3">
            <a:extLst>
              <a:ext uri="{FF2B5EF4-FFF2-40B4-BE49-F238E27FC236}">
                <a16:creationId xmlns=""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14" name="Текст 4">
            <a:extLst>
              <a:ext uri="{FF2B5EF4-FFF2-40B4-BE49-F238E27FC236}">
                <a16:creationId xmlns=""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0863"/>
            <a:ext cx="5183188" cy="6642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Объект 5">
            <a:extLst>
              <a:ext uri="{FF2B5EF4-FFF2-40B4-BE49-F238E27FC236}">
                <a16:creationId xmlns=""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=""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457200"/>
            <a:ext cx="6172200" cy="5408613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7592"/>
            <a:ext cx="3932237" cy="3691396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Рисунок 2">
            <a:extLst>
              <a:ext uri="{FF2B5EF4-FFF2-40B4-BE49-F238E27FC236}">
                <a16:creationId xmlns=""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945847" y="1667974"/>
            <a:ext cx="63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учну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КАК ИСПОЛЬЗОВАТЬ ЭТОТ ШАБЛОН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1" name="Текст 21">
            <a:extLst>
              <a:ext uri="{FF2B5EF4-FFF2-40B4-BE49-F238E27FC236}">
                <a16:creationId xmlns=""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32" name="Текст 24">
            <a:extLst>
              <a:ext uri="{FF2B5EF4-FFF2-40B4-BE49-F238E27FC236}">
                <a16:creationId xmlns=""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84171"/>
            <a:ext cx="3103110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3" name="Текст 21">
            <a:extLst>
              <a:ext uri="{FF2B5EF4-FFF2-40B4-BE49-F238E27FC236}">
                <a16:creationId xmlns=""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34" name="Текст 24">
            <a:extLst>
              <a:ext uri="{FF2B5EF4-FFF2-40B4-BE49-F238E27FC236}">
                <a16:creationId xmlns=""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84171"/>
            <a:ext cx="2243918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Текст 21">
            <a:extLst>
              <a:ext uri="{FF2B5EF4-FFF2-40B4-BE49-F238E27FC236}">
                <a16:creationId xmlns=""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3</a:t>
            </a:r>
          </a:p>
        </p:txBody>
      </p:sp>
      <p:sp>
        <p:nvSpPr>
          <p:cNvPr id="36" name="Текст 24">
            <a:extLst>
              <a:ext uri="{FF2B5EF4-FFF2-40B4-BE49-F238E27FC236}">
                <a16:creationId xmlns=""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01950"/>
            <a:ext cx="2959116" cy="1032355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Текст 24">
            <a:extLst>
              <a:ext uri="{FF2B5EF4-FFF2-40B4-BE49-F238E27FC236}">
                <a16:creationId xmlns=""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8" name="Текст 24">
            <a:extLst>
              <a:ext uri="{FF2B5EF4-FFF2-40B4-BE49-F238E27FC236}">
                <a16:creationId xmlns=""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310399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9" name="Текст 24">
            <a:extLst>
              <a:ext uri="{FF2B5EF4-FFF2-40B4-BE49-F238E27FC236}">
                <a16:creationId xmlns=""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3103993"/>
            <a:ext cx="259919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0" name="Текст 24">
            <a:extLst>
              <a:ext uri="{FF2B5EF4-FFF2-40B4-BE49-F238E27FC236}">
                <a16:creationId xmlns=""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3102450"/>
            <a:ext cx="3726423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1" name="Текст 24">
            <a:extLst>
              <a:ext uri="{FF2B5EF4-FFF2-40B4-BE49-F238E27FC236}">
                <a16:creationId xmlns=""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7040" y="5751926"/>
            <a:ext cx="8877920" cy="47047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2" name="Текст 24">
            <a:extLst>
              <a:ext uri="{FF2B5EF4-FFF2-40B4-BE49-F238E27FC236}">
                <a16:creationId xmlns=""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5070254"/>
            <a:ext cx="259919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3" name="Текст 24">
            <a:extLst>
              <a:ext uri="{FF2B5EF4-FFF2-40B4-BE49-F238E27FC236}">
                <a16:creationId xmlns=""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5070254"/>
            <a:ext cx="371266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4" name="Рисунок 12">
            <a:extLst>
              <a:ext uri="{FF2B5EF4-FFF2-40B4-BE49-F238E27FC236}">
                <a16:creationId xmlns=""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0058" y="3976866"/>
            <a:ext cx="3273552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6" name="Рисунок 12">
            <a:extLst>
              <a:ext uri="{FF2B5EF4-FFF2-40B4-BE49-F238E27FC236}">
                <a16:creationId xmlns=""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2" y="4041034"/>
            <a:ext cx="2599199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7" name="Рисунок 9">
            <a:extLst>
              <a:ext uri="{FF2B5EF4-FFF2-40B4-BE49-F238E27FC236}">
                <a16:creationId xmlns=""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4041034"/>
            <a:ext cx="2599200" cy="8964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</p:spTree>
    <p:extLst>
      <p:ext uri="{BB962C8B-B14F-4D97-AF65-F5344CB8AC3E}">
        <p14:creationId xmlns=""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СЛАЙД-РАЗДЕЛИТЕЛЬ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 b="1"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3148724" y="4804366"/>
            <a:ext cx="5904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1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136036"/>
            <a:ext cx="5285914" cy="857098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5026" y="1992586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14">
            <a:extLst>
              <a:ext uri="{FF2B5EF4-FFF2-40B4-BE49-F238E27FC236}">
                <a16:creationId xmlns=""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100269"/>
            <a:ext cx="5288963" cy="2588637"/>
          </a:xfrm>
        </p:spPr>
        <p:txBody>
          <a:bodyPr lIns="0"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РАЗМЕТКА ТЕКСТА 2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2" name="Текст 17">
            <a:extLst>
              <a:ext uri="{FF2B5EF4-FFF2-40B4-BE49-F238E27FC236}">
                <a16:creationId xmlns=""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2060240"/>
            <a:ext cx="5320386" cy="882524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7822F33-D675-4E6C-BD09-D9C78365BB41}"/>
              </a:ext>
            </a:extLst>
          </p:cNvPr>
          <p:cNvSpPr/>
          <p:nvPr userDrawn="1"/>
        </p:nvSpPr>
        <p:spPr>
          <a:xfrm>
            <a:off x="914693" y="1916790"/>
            <a:ext cx="48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=""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17897" y="1125545"/>
            <a:ext cx="4707842" cy="1849304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метка для двух разде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1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 rtlCol="0"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Название раздела 2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=""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9649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26">
            <a:extLst>
              <a:ext uri="{FF2B5EF4-FFF2-40B4-BE49-F238E27FC236}">
                <a16:creationId xmlns=""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428501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СРАВНЕНИЕ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4528201" y="1667974"/>
            <a:ext cx="316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1248" y="3359239"/>
            <a:ext cx="4357688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46187"/>
            <a:ext cx="4357688" cy="2161001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Диаграмма 18">
            <a:extLst>
              <a:ext uri="{FF2B5EF4-FFF2-40B4-BE49-F238E27FC236}">
                <a16:creationId xmlns=""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981371" y="1246188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диаграмму</a:t>
            </a:r>
          </a:p>
        </p:txBody>
      </p:sp>
    </p:spTree>
    <p:extLst>
      <p:ext uri="{BB962C8B-B14F-4D97-AF65-F5344CB8AC3E}">
        <p14:creationId xmlns=""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9" name="Текст 26">
            <a:extLst>
              <a:ext uri="{FF2B5EF4-FFF2-40B4-BE49-F238E27FC236}">
                <a16:creationId xmlns=""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83563" y="3359239"/>
            <a:ext cx="2596896" cy="2252574"/>
          </a:xfrm>
        </p:spPr>
        <p:txBody>
          <a:bodyPr lIns="0" rIns="0" rtlCol="0">
            <a:noAutofit/>
          </a:bodyPr>
          <a:lstStyle>
            <a:lvl1pPr marL="0" indent="0" algn="l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СЛАЙД С ТАБЛИЦЕЙ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D3F74C5-9ADD-4AE3-BCA5-88726CC2A1A3}"/>
              </a:ext>
            </a:extLst>
          </p:cNvPr>
          <p:cNvSpPr/>
          <p:nvPr userDrawn="1"/>
        </p:nvSpPr>
        <p:spPr>
          <a:xfrm>
            <a:off x="8683563" y="3191969"/>
            <a:ext cx="2592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3" name="Таблица 17">
            <a:extLst>
              <a:ext uri="{FF2B5EF4-FFF2-40B4-BE49-F238E27FC236}">
                <a16:creationId xmlns=""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911225" y="1505433"/>
            <a:ext cx="6561138" cy="384713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=""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4F3F28-2A24-40B5-AC8C-5A53DC799A96}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95BAC97E-3C4E-4D04-8A57-DC61E07CB8FD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4" name="Текст 26">
            <a:extLst>
              <a:ext uri="{FF2B5EF4-FFF2-40B4-BE49-F238E27FC236}">
                <a16:creationId xmlns=""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1835244"/>
            <a:ext cx="10515599" cy="629105"/>
          </a:xfrm>
        </p:spPr>
        <p:txBody>
          <a:bodyPr lIns="0" rIns="0" rtlCol="0">
            <a:noAutofit/>
          </a:bodyPr>
          <a:lstStyle>
            <a:lvl1pPr marL="0" indent="0" algn="ctr" rtl="0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БОЛЬШИМ ИЗОБРАЖЕНИЕМ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668B9DC-C6AF-45D4-BBA3-A5EF781EAB7F}"/>
              </a:ext>
            </a:extLst>
          </p:cNvPr>
          <p:cNvSpPr/>
          <p:nvPr userDrawn="1"/>
        </p:nvSpPr>
        <p:spPr>
          <a:xfrm>
            <a:off x="955041" y="1667974"/>
            <a:ext cx="10296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4ACA68-1C2C-4C4D-9CB4-1C8BF3E03F57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СЛАЙД С ВИДЕО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B6E88236-C248-4008-9619-75BCE6D3401C}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 rtl="0"/>
            <a:endParaRPr lang="ru-RU" noProof="0"/>
          </a:p>
        </p:txBody>
      </p:sp>
      <p:sp>
        <p:nvSpPr>
          <p:cNvPr id="16" name="Мультимедиа 7">
            <a:extLst>
              <a:ext uri="{FF2B5EF4-FFF2-40B4-BE49-F238E27FC236}">
                <a16:creationId xmlns=""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1395984" y="1497770"/>
            <a:ext cx="9400032" cy="4215384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Щелкните значок, чтобы добавить мультимедиа</a:t>
            </a:r>
          </a:p>
        </p:txBody>
      </p:sp>
    </p:spTree>
    <p:extLst>
      <p:ext uri="{BB962C8B-B14F-4D97-AF65-F5344CB8AC3E}">
        <p14:creationId xmlns=""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ДД.ММ.20ГГ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</a:p>
        </p:txBody>
      </p:sp>
    </p:spTree>
    <p:extLst>
      <p:ext uri="{BB962C8B-B14F-4D97-AF65-F5344CB8AC3E}">
        <p14:creationId xmlns=""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21" y="731521"/>
            <a:ext cx="10117959" cy="3657250"/>
          </a:xfrm>
        </p:spPr>
        <p:txBody>
          <a:bodyPr rtlCol="0"/>
          <a:lstStyle/>
          <a:p>
            <a:r>
              <a:rPr lang="ru-RU" dirty="0" smtClean="0"/>
              <a:t>Животный и растительный мир Ивановской области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171" y="5081451"/>
            <a:ext cx="7759338" cy="1358538"/>
          </a:xfrm>
        </p:spPr>
        <p:txBody>
          <a:bodyPr rtlCol="0"/>
          <a:lstStyle/>
          <a:p>
            <a:pPr algn="r"/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133703" y="5146765"/>
            <a:ext cx="6662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2"/>
                </a:solidFill>
                <a:latin typeface="+mj-lt"/>
              </a:rPr>
              <a:t>Цель: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закрепить знания о различных видах  </a:t>
            </a:r>
          </a:p>
          <a:p>
            <a:pPr algn="r"/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животного и растительного мира </a:t>
            </a:r>
          </a:p>
          <a:p>
            <a:pPr algn="r"/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Ивановской области, его многообразии.</a:t>
            </a:r>
            <a:endParaRPr lang="ru-RU" sz="240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10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287383" y="535576"/>
            <a:ext cx="11521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В водоёмах Ивановской области обитает более 40 видов рыб, часть которых является интересными объектами для рыбалки. К основным объектам рыбной ловли в Ивановской области относится: плотва, лещ, густера, краснопёрка, </a:t>
            </a:r>
          </a:p>
          <a:p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карп(сазан), золотой и серебряный карась, язь, сом, налим, окунь, чехонь</a:t>
            </a:r>
            <a:r>
              <a:rPr lang="en-US" sz="24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судак и щука. </a:t>
            </a:r>
            <a:r>
              <a:rPr lang="en-US" sz="2400" dirty="0" smtClean="0">
                <a:solidFill>
                  <a:schemeClr val="bg2"/>
                </a:solidFill>
                <a:latin typeface="+mj-lt"/>
              </a:rPr>
              <a:t> </a:t>
            </a:r>
            <a:endParaRPr lang="ru-RU" sz="24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8195" name="Picture 3" descr="C:\Users\swist\OneDrive\Рабочий стол\ivan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6526" y="2169345"/>
            <a:ext cx="5583731" cy="3927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11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248194" y="472163"/>
            <a:ext cx="11456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  <a:latin typeface="+mj-lt"/>
              </a:rPr>
              <a:t>Охраняемые виды бабочек распространены повсеместно по всей области. Это аполлоны и махаоны. Большое количество шмелей и пчел, что благоприятно сказывается на опылении растений и расширению их популяции. В общей сложности 192 вида животных этого края занесены в Красную книгу и охраняются по всей строгости закона.</a:t>
            </a:r>
            <a:endParaRPr lang="ru-RU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7170" name="Picture 2" descr="C:\Users\swist\OneDrive\Рабочий стол\5279878_x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456" y="2076862"/>
            <a:ext cx="3096410" cy="249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swist\OneDrive\Рабочий стол\1882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1224" y="2580332"/>
            <a:ext cx="3409130" cy="2396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swist\OneDrive\Рабочий стол\scale_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6073" y="3450374"/>
            <a:ext cx="4061854" cy="245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12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446" y="1815737"/>
            <a:ext cx="479406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solidFill>
                  <a:schemeClr val="bg2"/>
                </a:solidFill>
                <a:latin typeface="+mj-lt"/>
              </a:rPr>
              <a:t>В современном мире каждый человек должен знать природу, животных и растения своего края, поэтому изучение данной темы имеет важное значение. </a:t>
            </a:r>
            <a:endParaRPr lang="ru-RU" sz="34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026" name="Picture 2" descr="C:\Users\swist\OneDrive\Рабочий стол\512151_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6321" y="2108108"/>
            <a:ext cx="6534067" cy="382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13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Викторина «Что мы знаем о животном и растительном мире Ивановской области?»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44137" y="1920242"/>
            <a:ext cx="112863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Какие виды деревьев и кустарников встречаются на территории Ивановской области?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Перечисли наиболее часто встречаемые ягоды.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Какой заказник на территории Ивановской области имеет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федеральный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статус и какова его площадь?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Какие звери обитают в таёжных лесах края?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Сколько видов птиц находится на</a:t>
            </a:r>
            <a:r>
              <a:rPr lang="ru-RU" sz="2400" dirty="0" smtClean="0">
                <a:solidFill>
                  <a:schemeClr val="bg2"/>
                </a:solidFill>
              </a:rPr>
              <a:t>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территории Ивановской области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? Перечисли их.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Какие виды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бабочек распространены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по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всей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области?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Сколько видов  животных Ивановского края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занесены в Красную </a:t>
            </a:r>
            <a:r>
              <a:rPr lang="ru-RU" sz="2400" dirty="0" smtClean="0">
                <a:solidFill>
                  <a:schemeClr val="bg2"/>
                </a:solidFill>
                <a:latin typeface="+mj-lt"/>
              </a:rPr>
              <a:t>книгу?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СПАСИБО!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412BBAB-4628-42F5-BF78-BE0E59475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9303" y="5630092"/>
            <a:ext cx="7694025" cy="849085"/>
          </a:xfrm>
        </p:spPr>
        <p:txBody>
          <a:bodyPr rtlCol="0"/>
          <a:lstStyle/>
          <a:p>
            <a:pPr algn="l"/>
            <a:r>
              <a:rPr lang="ru-RU" sz="2400" dirty="0" smtClean="0">
                <a:latin typeface="+mj-lt"/>
              </a:rPr>
              <a:t>Работу выполнила: </a:t>
            </a:r>
            <a:r>
              <a:rPr lang="ru-RU" sz="2400" dirty="0" smtClean="0">
                <a:latin typeface="+mj-lt"/>
              </a:rPr>
              <a:t>Воспитатель ОГКОУ </a:t>
            </a:r>
            <a:r>
              <a:rPr lang="ru-RU" sz="2400" dirty="0" smtClean="0">
                <a:latin typeface="+mj-lt"/>
              </a:rPr>
              <a:t>"Ивановская школа-интернат </a:t>
            </a:r>
            <a:r>
              <a:rPr lang="ru-RU" sz="2400" dirty="0" smtClean="0">
                <a:latin typeface="+mj-lt"/>
              </a:rPr>
              <a:t>№1" Свистунова И. А</a:t>
            </a:r>
            <a:r>
              <a:rPr lang="ru-RU" sz="2400" dirty="0" smtClean="0"/>
              <a:t>.</a:t>
            </a:r>
          </a:p>
          <a:p>
            <a:pPr algn="l"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0927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73E7209B-EA97-4E46-B935-409525612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71A006E-2552-45AA-81E6-9D6D26A503C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48640" y="953589"/>
            <a:ext cx="10528663" cy="5055325"/>
          </a:xfrm>
        </p:spPr>
        <p:txBody>
          <a:bodyPr rtlCol="0"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Давайте будем беречь планету,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Другой такой на свете нету.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Развеем над нею и тучи, и дым,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В обиду её никому не дадим!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Беречь будем птиц, насекомых, зверей.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От этого станем мы только добрей!</a:t>
            </a:r>
            <a:br>
              <a:rPr lang="ru-RU" sz="3600" dirty="0" smtClean="0">
                <a:solidFill>
                  <a:schemeClr val="bg1"/>
                </a:solidFill>
                <a:latin typeface="+mj-lt"/>
              </a:rPr>
            </a:br>
            <a:r>
              <a:rPr lang="ru-RU" sz="3600" dirty="0" smtClean="0">
                <a:solidFill>
                  <a:schemeClr val="bg1"/>
                </a:solidFill>
                <a:latin typeface="+mj-lt"/>
              </a:rPr>
              <a:t>                               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                               Василий Добрев</a:t>
            </a:r>
            <a:endParaRPr lang="ru-RU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38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3</a:t>
            </a:fld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300445" y="640080"/>
            <a:ext cx="11534503" cy="2586446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+mj-lt"/>
              </a:rPr>
              <a:t>Природа Ивановской области по своему своеобразна и уникальна</a:t>
            </a:r>
            <a:r>
              <a:rPr lang="en-US" sz="3000" dirty="0" smtClean="0">
                <a:latin typeface="+mj-lt"/>
              </a:rPr>
              <a:t>, </a:t>
            </a:r>
            <a:r>
              <a:rPr lang="ru-RU" sz="3000" dirty="0" smtClean="0">
                <a:latin typeface="+mj-lt"/>
              </a:rPr>
              <a:t>чему способствует географическое расположение – центральная часть европейской России. Богата область  своими водными ресурсами – одних озёр здесь насчитывается более ста</a:t>
            </a:r>
            <a:r>
              <a:rPr lang="en-US" sz="3000" dirty="0" smtClean="0">
                <a:latin typeface="+mj-lt"/>
              </a:rPr>
              <a:t>, </a:t>
            </a:r>
            <a:r>
              <a:rPr lang="ru-RU" sz="3000" dirty="0" smtClean="0">
                <a:latin typeface="+mj-lt"/>
              </a:rPr>
              <a:t>с удивительным неподражаемым рельефом и растительным и животным миром.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760"/>
            <a:ext cx="6609805" cy="1254034"/>
          </a:xfrm>
        </p:spPr>
        <p:txBody>
          <a:bodyPr rtlCol="0">
            <a:normAutofit/>
          </a:bodyPr>
          <a:lstStyle/>
          <a:p>
            <a:pPr algn="ctr"/>
            <a:r>
              <a:rPr lang="ru-RU" sz="3200" dirty="0" smtClean="0"/>
              <a:t>Растительный мир Ивановской области</a:t>
            </a:r>
            <a:endParaRPr lang="ru-RU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4D492004-FF5A-486F-BD35-52AACB74C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9" name="Текст 5">
            <a:extLst>
              <a:ext uri="{FF2B5EF4-FFF2-40B4-BE49-F238E27FC236}">
                <a16:creationId xmlns="" xmlns:a16="http://schemas.microsoft.com/office/drawing/2014/main" id="{7E54AC28-9C3E-4734-B2BB-5EC5F60F55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074" y="2338251"/>
            <a:ext cx="6217920" cy="3775166"/>
          </a:xfrm>
        </p:spPr>
        <p:txBody>
          <a:bodyPr rtlCol="0">
            <a:noAutofit/>
          </a:bodyPr>
          <a:lstStyle/>
          <a:p>
            <a:r>
              <a:rPr lang="ru-RU" sz="2800" dirty="0" smtClean="0">
                <a:latin typeface="+mj-lt"/>
              </a:rPr>
              <a:t>Природа здешних мест удивительно разнообразна. По дороге в лес здесь можно встретить  дремучие ельники</a:t>
            </a:r>
            <a:r>
              <a:rPr lang="en-US" sz="2800" dirty="0" smtClean="0">
                <a:latin typeface="+mj-lt"/>
              </a:rPr>
              <a:t>, </a:t>
            </a:r>
            <a:r>
              <a:rPr lang="ru-RU" sz="2800" dirty="0" smtClean="0">
                <a:latin typeface="+mj-lt"/>
              </a:rPr>
              <a:t>растущие бок о бок с берёзовыми рощами</a:t>
            </a:r>
            <a:r>
              <a:rPr lang="en-US" sz="2800" dirty="0" smtClean="0">
                <a:latin typeface="+mj-lt"/>
              </a:rPr>
              <a:t>, </a:t>
            </a:r>
            <a:r>
              <a:rPr lang="ru-RU" sz="2800" dirty="0" smtClean="0">
                <a:latin typeface="+mj-lt"/>
              </a:rPr>
              <a:t>дубовые насаждения сменяют  сосновые боры.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73352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7" name="Прямоугольник 6"/>
          <p:cNvSpPr/>
          <p:nvPr/>
        </p:nvSpPr>
        <p:spPr>
          <a:xfrm>
            <a:off x="4624251" y="444137"/>
            <a:ext cx="6805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Многочисленные кустарники и небольшие деревья идеально вписываются в общий пейзаж природы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 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дополняя её. Это малина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рябина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чёрная и серая ольха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лещина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черёмуха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ирга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жимолость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калина. </a:t>
            </a:r>
          </a:p>
          <a:p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В лесах Ивановской области произрастает порядка 10 видов ивы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 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в большом количестве встречается дуб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липа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три вида берёз</a:t>
            </a:r>
            <a:r>
              <a:rPr lang="en-US" sz="2000" dirty="0" smtClean="0">
                <a:solidFill>
                  <a:schemeClr val="bg2"/>
                </a:solidFill>
                <a:latin typeface="+mj-lt"/>
              </a:rPr>
              <a:t>,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 осина и тополь.</a:t>
            </a:r>
          </a:p>
        </p:txBody>
      </p:sp>
      <p:pic>
        <p:nvPicPr>
          <p:cNvPr id="3074" name="Picture 2" descr="C:\Users\swist\OneDrive\Рабочий стол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1429" y="3862345"/>
            <a:ext cx="4082430" cy="2551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swist\OneDrive\Рабочий стол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3668" y="2699555"/>
            <a:ext cx="3705529" cy="261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swist\OneDrive\Рабочий стол\Kak-tsvetet-dub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439" y="410127"/>
            <a:ext cx="4022430" cy="326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swist\OneDrive\Рабочий стол\8405fddb07e7c2122ab61c747ca9e6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0692" y="2958376"/>
            <a:ext cx="2737031" cy="273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>
          <a:xfrm>
            <a:off x="470263" y="420096"/>
            <a:ext cx="11064239" cy="1826715"/>
          </a:xfrm>
        </p:spPr>
        <p:txBody>
          <a:bodyPr/>
          <a:lstStyle/>
          <a:p>
            <a:r>
              <a:rPr lang="ru-RU" sz="2400" dirty="0" smtClean="0">
                <a:latin typeface="+mj-lt"/>
              </a:rPr>
              <a:t>Особенно впечатляет богатство лекарственных растений – здесь их более 600 видов. На болотистых участках леса в изобилии произрастает клюква. Наиболее часто встречаемые ягоды – брусника</a:t>
            </a:r>
            <a:r>
              <a:rPr lang="en-US" sz="2400" dirty="0" smtClean="0">
                <a:latin typeface="+mj-lt"/>
              </a:rPr>
              <a:t>,</a:t>
            </a:r>
            <a:r>
              <a:rPr lang="ru-RU" sz="2400" dirty="0" smtClean="0">
                <a:latin typeface="+mj-lt"/>
              </a:rPr>
              <a:t> черника</a:t>
            </a:r>
            <a:r>
              <a:rPr lang="en-US" sz="2400" dirty="0" smtClean="0">
                <a:latin typeface="+mj-lt"/>
              </a:rPr>
              <a:t>,</a:t>
            </a:r>
            <a:r>
              <a:rPr lang="ru-RU" sz="2400" dirty="0" smtClean="0">
                <a:latin typeface="+mj-lt"/>
              </a:rPr>
              <a:t>  костяника</a:t>
            </a:r>
            <a:r>
              <a:rPr lang="en-US" sz="2400" dirty="0" smtClean="0">
                <a:latin typeface="+mj-lt"/>
              </a:rPr>
              <a:t>,</a:t>
            </a:r>
            <a:r>
              <a:rPr lang="ru-RU" sz="2400" dirty="0" smtClean="0">
                <a:latin typeface="+mj-lt"/>
              </a:rPr>
              <a:t> а земляника представлена тремя видами. Ближе к осени по всему лесу встречаются целые полянки грибов. </a:t>
            </a:r>
            <a:endParaRPr lang="ru-RU" sz="2400" dirty="0">
              <a:latin typeface="+mj-lt"/>
            </a:endParaRPr>
          </a:p>
        </p:txBody>
      </p:sp>
      <p:pic>
        <p:nvPicPr>
          <p:cNvPr id="5122" name="Picture 2" descr="C:\Users\swist\OneDrive\Рабочий стол\s1200.jpg"/>
          <p:cNvPicPr>
            <a:picLocks noChangeAspect="1" noChangeArrowheads="1"/>
          </p:cNvPicPr>
          <p:nvPr/>
        </p:nvPicPr>
        <p:blipFill>
          <a:blip r:embed="rId2"/>
          <a:srcRect r="1072" b="8650"/>
          <a:stretch>
            <a:fillRect/>
          </a:stretch>
        </p:blipFill>
        <p:spPr bwMode="auto">
          <a:xfrm>
            <a:off x="689119" y="2447024"/>
            <a:ext cx="2691087" cy="186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swist\OneDrive\Рабочий стол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5370" y="2598985"/>
            <a:ext cx="4762197" cy="3174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swist\OneDrive\Рабочий стол\s12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50404" y="4682353"/>
            <a:ext cx="2791548" cy="186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swist\OneDrive\Рабочий стол\s12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1487" y="2027873"/>
            <a:ext cx="3226523" cy="2545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swist\OneDrive\Рабочий стол\s1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927" y="4429018"/>
            <a:ext cx="3150249" cy="202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Ивановской области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1074" y="1789611"/>
            <a:ext cx="1143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К числу наиболее природоохранных значимых объектов Ивановской области относится Клязьменский заказник, который имеет федеральный статус. Протянулся он по территории Савинского и Южного районов – общей площадью 21000км. Здесь часто можно встретить лису, зайца, белку, куницу, речную выдру.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В густых таежных лесах края обитают медведи, лоси, кабаны, белки, глухари. </a:t>
            </a:r>
            <a:endParaRPr lang="ru-RU" sz="2000" dirty="0" smtClean="0">
              <a:latin typeface="+mj-lt"/>
            </a:endParaRPr>
          </a:p>
          <a:p>
            <a:endParaRPr lang="ru-RU" sz="20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2050" name="Picture 2" descr="C:\Users\swist\OneDrive\Рабочий стол\Ivanovskay_oblast_5-500x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9681" y="4330882"/>
            <a:ext cx="3042013" cy="2032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wist\OneDrive\Рабочий стол\Ivanovskay_oblast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399" y="4448471"/>
            <a:ext cx="2727074" cy="215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wist\OneDrive\Рабочий стол\mammal-3059457_960_7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9044" y="3254282"/>
            <a:ext cx="2785027" cy="190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swist\OneDrive\Рабочий стол\medveditsa-medvezhata-semeistv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068" y="3418492"/>
            <a:ext cx="2950620" cy="1882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470261" y="376518"/>
            <a:ext cx="112471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  <a:latin typeface="+mj-lt"/>
              </a:rPr>
              <a:t>Особенно богат мир птиц - более 100 видов. Это воробьи, галки, вороны, глухари, синицы, сойки, голуби - сизари, тетерев, рябчик, совы. Перелетные птицы представлены обыкновенной кукушкой, стрижом, ласточками, соловьями, утками, серым журавлем (краснокнижный вид). </a:t>
            </a:r>
          </a:p>
          <a:p>
            <a:endParaRPr lang="ru-RU" sz="2000" dirty="0" smtClean="0">
              <a:solidFill>
                <a:schemeClr val="bg2"/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1026" name="Picture 2" descr="C:\Users\swist\OneDrive\Рабочий стол\Ivanovskay_oblast_3-320x4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9065" y="2652724"/>
            <a:ext cx="2264455" cy="3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wist\OneDrive\Рабочий стол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2683" y="4034394"/>
            <a:ext cx="3740276" cy="248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swist\OneDrive\Рабочий стол\72713_m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1409" y="1903000"/>
            <a:ext cx="3048590" cy="228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swist\OneDrive\Рабочий стол\5592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4124" y="1810072"/>
            <a:ext cx="3194874" cy="212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swist\OneDrive\Рабочий стол\s12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2388" y="4346078"/>
            <a:ext cx="3384644" cy="225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5" name="Прямоугольник 4"/>
          <p:cNvSpPr/>
          <p:nvPr/>
        </p:nvSpPr>
        <p:spPr>
          <a:xfrm>
            <a:off x="365760" y="4023360"/>
            <a:ext cx="11325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/>
                </a:solidFill>
                <a:latin typeface="+mj-lt"/>
              </a:rPr>
              <a:t>Благоприятная окружающая среда способствует развитию вида пресмыкающихся и земноводных. Здесь часто можно увидеть ящерицу, лягушку, жабу, ужей и разных змей.</a:t>
            </a:r>
            <a:endParaRPr lang="ru-RU" sz="280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098" name="Picture 2" descr="C:\Users\swist\OneDrive\Рабочий стол\nature-3536335__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871" y="958484"/>
            <a:ext cx="4033868" cy="227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swist\OneDrive\Рабочий стол\s1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571" y="321492"/>
            <a:ext cx="3435531" cy="257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swist\OneDrive\Рабочий стол\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9576" y="1371282"/>
            <a:ext cx="3506141" cy="233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Животный мир Ивановской обл.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Office_30677657_TF22977542" id="{BFD103F6-B756-4241-8A62-8A5DCCFC94F1}" vid="{BDB6EC45-ADC3-492A-B1CD-3D723C23B06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Животный мир Ивановской обл.</Template>
  <TotalTime>0</TotalTime>
  <Words>637</Words>
  <PresentationFormat>Произвольный</PresentationFormat>
  <Paragraphs>53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Животный мир Ивановской обл.</vt:lpstr>
      <vt:lpstr>Животный и растительный мир Ивановской области</vt:lpstr>
      <vt:lpstr>Слайд 2</vt:lpstr>
      <vt:lpstr>Слайд 3</vt:lpstr>
      <vt:lpstr>Растительный мир Ивановской области</vt:lpstr>
      <vt:lpstr>Слайд 5</vt:lpstr>
      <vt:lpstr>Слайд 6</vt:lpstr>
      <vt:lpstr>Животный мир Ивановской области</vt:lpstr>
      <vt:lpstr>Слайд 8</vt:lpstr>
      <vt:lpstr>Слайд 9</vt:lpstr>
      <vt:lpstr>Слайд 10</vt:lpstr>
      <vt:lpstr>Слайд 11</vt:lpstr>
      <vt:lpstr>Заключение</vt:lpstr>
      <vt:lpstr>Викторина «Что мы знаем о животном и растительном мире Ивановской области?»</vt:lpstr>
      <vt:lpstr>СПАСИБО!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2020-04-07T16:43:16Z</dcterms:created>
  <dcterms:modified xsi:type="dcterms:W3CDTF">2020-04-09T15:03:41Z</dcterms:modified>
</cp:coreProperties>
</file>