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sldIdLst>
    <p:sldId id="273" r:id="rId5"/>
    <p:sldId id="274" r:id="rId6"/>
    <p:sldId id="276" r:id="rId7"/>
    <p:sldId id="256" r:id="rId8"/>
    <p:sldId id="257" r:id="rId9"/>
    <p:sldId id="258" r:id="rId10"/>
    <p:sldId id="264" r:id="rId11"/>
    <p:sldId id="261" r:id="rId12"/>
    <p:sldId id="259" r:id="rId13"/>
    <p:sldId id="262" r:id="rId14"/>
    <p:sldId id="263" r:id="rId15"/>
    <p:sldId id="260" r:id="rId16"/>
    <p:sldId id="265" r:id="rId17"/>
    <p:sldId id="266" r:id="rId18"/>
    <p:sldId id="267" r:id="rId19"/>
    <p:sldId id="268" r:id="rId20"/>
    <p:sldId id="269" r:id="rId21"/>
    <p:sldId id="270" r:id="rId22"/>
    <p:sldId id="271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677" y="-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6D005-F040-487E-8956-92D48F0D721D}" type="datetimeFigureOut">
              <a:rPr lang="ru-RU" smtClean="0"/>
              <a:t>26.08.2010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E900747-E7FF-45A8-A483-C44C8C88F44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6D005-F040-487E-8956-92D48F0D721D}" type="datetimeFigureOut">
              <a:rPr lang="ru-RU" smtClean="0"/>
              <a:t>26.08.2010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00747-E7FF-45A8-A483-C44C8C88F44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6D005-F040-487E-8956-92D48F0D721D}" type="datetimeFigureOut">
              <a:rPr lang="ru-RU" smtClean="0"/>
              <a:t>26.08.2010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00747-E7FF-45A8-A483-C44C8C88F44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42BC9-D413-4C5E-ABF1-8BB36A24BBE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26.08.2010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6B188-C3F4-4CE3-8A08-95D7094F61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1775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42BC9-D413-4C5E-ABF1-8BB36A24BBE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26.08.2010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6B188-C3F4-4CE3-8A08-95D7094F61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386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42BC9-D413-4C5E-ABF1-8BB36A24BBE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26.08.2010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6B188-C3F4-4CE3-8A08-95D7094F61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6651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42BC9-D413-4C5E-ABF1-8BB36A24BBE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26.08.2010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6B188-C3F4-4CE3-8A08-95D7094F61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923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42BC9-D413-4C5E-ABF1-8BB36A24BBE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26.08.2010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6B188-C3F4-4CE3-8A08-95D7094F61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5021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42BC9-D413-4C5E-ABF1-8BB36A24BBE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26.08.2010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6B188-C3F4-4CE3-8A08-95D7094F61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3355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42BC9-D413-4C5E-ABF1-8BB36A24BBE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26.08.2010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6B188-C3F4-4CE3-8A08-95D7094F61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8858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42BC9-D413-4C5E-ABF1-8BB36A24BBE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26.08.2010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6B188-C3F4-4CE3-8A08-95D7094F61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348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6D005-F040-487E-8956-92D48F0D721D}" type="datetimeFigureOut">
              <a:rPr lang="ru-RU" smtClean="0"/>
              <a:t>26.08.2010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E900747-E7FF-45A8-A483-C44C8C88F44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42BC9-D413-4C5E-ABF1-8BB36A24BBE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26.08.2010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6B188-C3F4-4CE3-8A08-95D7094F61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4484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42BC9-D413-4C5E-ABF1-8BB36A24BBE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26.08.2010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6B188-C3F4-4CE3-8A08-95D7094F61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4923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42BC9-D413-4C5E-ABF1-8BB36A24BBE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26.08.2010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6B188-C3F4-4CE3-8A08-95D7094F61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2042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42BC9-D413-4C5E-ABF1-8BB36A24BBE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26.08.2010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6B188-C3F4-4CE3-8A08-95D7094F61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023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42BC9-D413-4C5E-ABF1-8BB36A24BBE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26.08.2010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6B188-C3F4-4CE3-8A08-95D7094F61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5726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42BC9-D413-4C5E-ABF1-8BB36A24BBE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26.08.2010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6B188-C3F4-4CE3-8A08-95D7094F61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659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42BC9-D413-4C5E-ABF1-8BB36A24BBE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26.08.2010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6B188-C3F4-4CE3-8A08-95D7094F61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990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42BC9-D413-4C5E-ABF1-8BB36A24BBE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26.08.2010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6B188-C3F4-4CE3-8A08-95D7094F61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4249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42BC9-D413-4C5E-ABF1-8BB36A24BBE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26.08.2010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6B188-C3F4-4CE3-8A08-95D7094F61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9991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42BC9-D413-4C5E-ABF1-8BB36A24BBE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26.08.2010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6B188-C3F4-4CE3-8A08-95D7094F61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920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6D005-F040-487E-8956-92D48F0D721D}" type="datetimeFigureOut">
              <a:rPr lang="ru-RU" smtClean="0"/>
              <a:t>26.08.2010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00747-E7FF-45A8-A483-C44C8C88F446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42BC9-D413-4C5E-ABF1-8BB36A24BBE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26.08.2010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6B188-C3F4-4CE3-8A08-95D7094F61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0168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42BC9-D413-4C5E-ABF1-8BB36A24BBE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26.08.2010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6B188-C3F4-4CE3-8A08-95D7094F61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2298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42BC9-D413-4C5E-ABF1-8BB36A24BBE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26.08.2010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6B188-C3F4-4CE3-8A08-95D7094F61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8409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42BC9-D413-4C5E-ABF1-8BB36A24BBE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26.08.2010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6B188-C3F4-4CE3-8A08-95D7094F61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8510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42BC9-D413-4C5E-ABF1-8BB36A24BBE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26.08.2010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6B188-C3F4-4CE3-8A08-95D7094F61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2464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42BC9-D413-4C5E-ABF1-8BB36A24BBE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26.08.2010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6B188-C3F4-4CE3-8A08-95D7094F61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3121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42BC9-D413-4C5E-ABF1-8BB36A24BBE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26.08.2010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6B188-C3F4-4CE3-8A08-95D7094F61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1108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42BC9-D413-4C5E-ABF1-8BB36A24BBE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26.08.2010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6B188-C3F4-4CE3-8A08-95D7094F61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1545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42BC9-D413-4C5E-ABF1-8BB36A24BBE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26.08.2010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6B188-C3F4-4CE3-8A08-95D7094F61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107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42BC9-D413-4C5E-ABF1-8BB36A24BBE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26.08.2010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6B188-C3F4-4CE3-8A08-95D7094F61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022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6D005-F040-487E-8956-92D48F0D721D}" type="datetimeFigureOut">
              <a:rPr lang="ru-RU" smtClean="0"/>
              <a:t>26.08.2010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00747-E7FF-45A8-A483-C44C8C88F44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42BC9-D413-4C5E-ABF1-8BB36A24BBE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26.08.2010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6B188-C3F4-4CE3-8A08-95D7094F61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0169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42BC9-D413-4C5E-ABF1-8BB36A24BBE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26.08.2010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6B188-C3F4-4CE3-8A08-95D7094F61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8773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42BC9-D413-4C5E-ABF1-8BB36A24BBE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26.08.2010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6B188-C3F4-4CE3-8A08-95D7094F61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5662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42BC9-D413-4C5E-ABF1-8BB36A24BBE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26.08.2010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6B188-C3F4-4CE3-8A08-95D7094F61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4712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42BC9-D413-4C5E-ABF1-8BB36A24BBE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26.08.2010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6B188-C3F4-4CE3-8A08-95D7094F61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390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6D005-F040-487E-8956-92D48F0D721D}" type="datetimeFigureOut">
              <a:rPr lang="ru-RU" smtClean="0"/>
              <a:t>26.08.2010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CE900747-E7FF-45A8-A483-C44C8C88F446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6D005-F040-487E-8956-92D48F0D721D}" type="datetimeFigureOut">
              <a:rPr lang="ru-RU" smtClean="0"/>
              <a:t>26.08.2010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00747-E7FF-45A8-A483-C44C8C88F44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6D005-F040-487E-8956-92D48F0D721D}" type="datetimeFigureOut">
              <a:rPr lang="ru-RU" smtClean="0"/>
              <a:t>26.08.2010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00747-E7FF-45A8-A483-C44C8C88F44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6D005-F040-487E-8956-92D48F0D721D}" type="datetimeFigureOut">
              <a:rPr lang="ru-RU" smtClean="0"/>
              <a:t>26.08.2010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00747-E7FF-45A8-A483-C44C8C88F44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6D005-F040-487E-8956-92D48F0D721D}" type="datetimeFigureOut">
              <a:rPr lang="ru-RU" smtClean="0"/>
              <a:t>26.08.2010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00747-E7FF-45A8-A483-C44C8C88F446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8D06D005-F040-487E-8956-92D48F0D721D}" type="datetimeFigureOut">
              <a:rPr lang="ru-RU" smtClean="0"/>
              <a:t>26.08.2010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CE900747-E7FF-45A8-A483-C44C8C88F446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642BC9-D413-4C5E-ABF1-8BB36A24BBE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26.08.2010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6B188-C3F4-4CE3-8A08-95D7094F61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474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642BC9-D413-4C5E-ABF1-8BB36A24BBE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26.08.2010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6B188-C3F4-4CE3-8A08-95D7094F61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920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642BC9-D413-4C5E-ABF1-8BB36A24BBE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26.08.2010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6B188-C3F4-4CE3-8A08-95D7094F61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528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hyperlink" Target="http://&#1084;&#1072;&#1088;&#1090;1996.&#1088;&#1092;/wp-content/uploads/2016/01/Mordovin-Mikhail-YUrevich.jpg" TargetMode="Externa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://&#1084;&#1072;&#1088;&#1090;1996.&#1088;&#1092;/34-obron-vv-mvd-rf/boi-v-chernoreche-1996-god.html" TargetMode="Externa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hyperlink" Target="http://&#1084;&#1072;&#1088;&#1090;1996.&#1088;&#1092;/nasha-rabota/turnir-po-mini-futbolu.html" TargetMode="Externa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88900"/>
            <a:ext cx="9252520" cy="703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1124744"/>
            <a:ext cx="92525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«Живая память поколений»</a:t>
            </a:r>
            <a:endParaRPr lang="ru-RU" sz="6000" dirty="0">
              <a:solidFill>
                <a:prstClr val="black"/>
              </a:solidFill>
              <a:latin typeface="Constanti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91680" y="476672"/>
            <a:ext cx="6552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1400" b="1" dirty="0" smtClean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униципальное бюджетное общеобразовательное учреждение</a:t>
            </a:r>
          </a:p>
          <a:p>
            <a:pPr algn="ctr"/>
            <a:r>
              <a:rPr lang="ru-RU" sz="1400" b="1" dirty="0" smtClean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 smtClean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Краснослободская</a:t>
            </a:r>
            <a:r>
              <a:rPr lang="ru-RU" sz="1400" b="1" dirty="0" smtClean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основная школа</a:t>
            </a:r>
            <a:endParaRPr lang="ru-RU" sz="1400" b="1" dirty="0">
              <a:solidFill>
                <a:srgbClr val="F79646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60232" y="4509120"/>
            <a:ext cx="23111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Выполнила</a:t>
            </a:r>
          </a:p>
          <a:p>
            <a:pPr algn="ctr"/>
            <a:r>
              <a:rPr lang="ru-RU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классный руководитель 7 класса Жукова Л.В.</a:t>
            </a:r>
            <a:endParaRPr lang="ru-RU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 descr="H:\Гордость класса\IMG_3016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9" t="2530" r="8915" b="7469"/>
          <a:stretch/>
        </p:blipFill>
        <p:spPr bwMode="auto">
          <a:xfrm>
            <a:off x="1558008" y="3051284"/>
            <a:ext cx="4919736" cy="3504292"/>
          </a:xfrm>
          <a:prstGeom prst="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46907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F:\Кузин Алексей евгеньевич воин-интернационалист\Изображение 2430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53" r="8362" b="17941"/>
          <a:stretch/>
        </p:blipFill>
        <p:spPr bwMode="auto">
          <a:xfrm>
            <a:off x="3995936" y="453875"/>
            <a:ext cx="2160240" cy="2309072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</p:spPr>
      </p:pic>
      <p:pic>
        <p:nvPicPr>
          <p:cNvPr id="4" name="Рисунок 3" descr="F:\Кузин Алексей евгеньевич воин-интернационалист\Изображение 2432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6" t="16683" r="2164" b="15526"/>
          <a:stretch/>
        </p:blipFill>
        <p:spPr bwMode="auto">
          <a:xfrm>
            <a:off x="5004047" y="3828438"/>
            <a:ext cx="3797569" cy="2749544"/>
          </a:xfrm>
          <a:prstGeom prst="rect">
            <a:avLst/>
          </a:prstGeom>
          <a:solidFill>
            <a:schemeClr val="accent2"/>
          </a:solidFill>
          <a:ln w="28575">
            <a:solidFill>
              <a:schemeClr val="bg2">
                <a:lumMod val="25000"/>
              </a:schemeClr>
            </a:solidFill>
          </a:ln>
        </p:spPr>
      </p:pic>
      <p:pic>
        <p:nvPicPr>
          <p:cNvPr id="5" name="Рисунок 4" descr="F:\Кузин Алексей евгеньевич воин-интернационалист\Изображение 2433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8" t="24672" r="24463"/>
          <a:stretch/>
        </p:blipFill>
        <p:spPr bwMode="auto">
          <a:xfrm>
            <a:off x="449293" y="395033"/>
            <a:ext cx="2682547" cy="2313887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41" y="4365104"/>
            <a:ext cx="3930834" cy="2193627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2708921"/>
            <a:ext cx="4572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Инна Ивановна </a:t>
            </a:r>
            <a:r>
              <a:rPr lang="ru-RU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Белоголовкина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algn="ctr">
              <a:lnSpc>
                <a:spcPct val="150000"/>
              </a:lnSpc>
            </a:pP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директор школы, в которой учился Алексей Кузин.</a:t>
            </a:r>
            <a:endParaRPr lang="ru-RU" sz="2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00192" y="332656"/>
            <a:ext cx="259228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Кузина </a:t>
            </a:r>
          </a:p>
          <a:p>
            <a:pPr algn="ctr">
              <a:lnSpc>
                <a:spcPct val="150000"/>
              </a:lnSpc>
            </a:pP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Татьяна Сергеевна, </a:t>
            </a:r>
          </a:p>
          <a:p>
            <a:pPr algn="ctr">
              <a:lnSpc>
                <a:spcPct val="150000"/>
              </a:lnSpc>
            </a:pP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мама Алеши, рассказывает, </a:t>
            </a:r>
          </a:p>
          <a:p>
            <a:pPr algn="ctr">
              <a:lnSpc>
                <a:spcPct val="150000"/>
              </a:lnSpc>
            </a:pP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как она искала своего сына.</a:t>
            </a:r>
            <a:endParaRPr lang="ru-RU" sz="2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2687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F:\Кузин Алексей евгеньевич воин-интернационалист\Изображение 2435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8" t="3970" r="6934" b="10252"/>
          <a:stretch/>
        </p:blipFill>
        <p:spPr bwMode="auto">
          <a:xfrm>
            <a:off x="431926" y="1297234"/>
            <a:ext cx="4320480" cy="3746526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</p:pic>
      <p:pic>
        <p:nvPicPr>
          <p:cNvPr id="4" name="Рисунок 3" descr="F:\Кузин Алексей евгеньевич воин-интернационалист\Изображение 2438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79" r="10288"/>
          <a:stretch/>
        </p:blipFill>
        <p:spPr bwMode="auto">
          <a:xfrm>
            <a:off x="5652120" y="3645024"/>
            <a:ext cx="3240359" cy="2879279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</p:pic>
      <p:sp>
        <p:nvSpPr>
          <p:cNvPr id="2" name="Прямоугольник 1"/>
          <p:cNvSpPr/>
          <p:nvPr/>
        </p:nvSpPr>
        <p:spPr>
          <a:xfrm>
            <a:off x="4716016" y="352424"/>
            <a:ext cx="4320480" cy="1889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ru-RU" dirty="0">
                <a:solidFill>
                  <a:srgbClr val="222222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000" b="1" i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О подвигах - стихи слагают</a:t>
            </a:r>
          </a:p>
          <a:p>
            <a:pPr lvl="0" algn="ctr">
              <a:lnSpc>
                <a:spcPct val="150000"/>
              </a:lnSpc>
            </a:pPr>
            <a:r>
              <a:rPr lang="ru-RU" sz="2000" b="1" i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О славе – песни создают.</a:t>
            </a:r>
          </a:p>
          <a:p>
            <a:pPr lvl="0" algn="ctr">
              <a:lnSpc>
                <a:spcPct val="150000"/>
              </a:lnSpc>
            </a:pPr>
            <a:r>
              <a:rPr lang="ru-RU" sz="2000" b="1" i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 "Герои никогда не умирают</a:t>
            </a:r>
          </a:p>
          <a:p>
            <a:pPr lvl="0" algn="ctr">
              <a:lnSpc>
                <a:spcPct val="150000"/>
              </a:lnSpc>
            </a:pPr>
            <a:r>
              <a:rPr lang="ru-RU" sz="2000" b="1" i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 Герои в нашей памяти живут!”</a:t>
            </a:r>
            <a:endParaRPr lang="ru-RU" sz="1600" b="1" i="1" dirty="0">
              <a:solidFill>
                <a:srgbClr val="C00000"/>
              </a:solidFill>
              <a:latin typeface="Calibri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24669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Кузин Алексей евгеньевич воин-интернационалист\image (1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36"/>
          <a:stretch/>
        </p:blipFill>
        <p:spPr bwMode="auto">
          <a:xfrm>
            <a:off x="355482" y="764704"/>
            <a:ext cx="3951966" cy="2577594"/>
          </a:xfrm>
          <a:prstGeom prst="rect">
            <a:avLst/>
          </a:prstGeom>
          <a:noFill/>
          <a:ln w="38100">
            <a:solidFill>
              <a:srgbClr val="008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283968" y="260648"/>
            <a:ext cx="4752528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ru-RU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Кузин Алексей Евгеньевич </a:t>
            </a:r>
          </a:p>
          <a:p>
            <a:pPr lvl="0" algn="ctr">
              <a:lnSpc>
                <a:spcPct val="150000"/>
              </a:lnSpc>
            </a:pP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погиб </a:t>
            </a:r>
            <a:r>
              <a:rPr lang="ru-RU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 августа 1996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года </a:t>
            </a:r>
          </a:p>
          <a:p>
            <a:pPr lvl="0" algn="ctr">
              <a:lnSpc>
                <a:spcPct val="150000"/>
              </a:lnSpc>
            </a:pP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 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время обстрела в г. Грозном. Погибших облили бензином, сожгли и закопали бульдозером. </a:t>
            </a:r>
            <a:endParaRPr lang="ru-RU" sz="24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>
              <a:lnSpc>
                <a:spcPct val="150000"/>
              </a:lnSpc>
            </a:pP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Похоронен </a:t>
            </a:r>
          </a:p>
          <a:p>
            <a:pPr lvl="0" algn="ctr">
              <a:lnSpc>
                <a:spcPct val="150000"/>
              </a:lnSpc>
            </a:pPr>
            <a:r>
              <a:rPr lang="ru-RU" sz="24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12 </a:t>
            </a:r>
            <a:r>
              <a:rPr lang="ru-RU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декабря 1996 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г. </a:t>
            </a:r>
            <a:endParaRPr lang="ru-RU" sz="24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>
              <a:lnSpc>
                <a:spcPct val="150000"/>
              </a:lnSpc>
            </a:pP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кладбище пос. Чистое Борское Борского района.</a:t>
            </a: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2400" dirty="0" smtClean="0">
                <a:solidFill>
                  <a:srgbClr val="222222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Посмертно его наградили </a:t>
            </a: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222222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Орденом Мужества.</a:t>
            </a:r>
            <a:endParaRPr lang="ru-RU" sz="2400" b="1" dirty="0">
              <a:effectLst/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pic>
        <p:nvPicPr>
          <p:cNvPr id="3075" name="Picture 3" descr="C:\Documents and Settings\Admin\Рабочий стол\huge.jpeg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717032"/>
            <a:ext cx="2016224" cy="2953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4112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27784" y="167491"/>
            <a:ext cx="6336704" cy="457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lnSpc>
                <a:spcPct val="150000"/>
              </a:lnSpc>
              <a:spcAft>
                <a:spcPts val="0"/>
              </a:spcAft>
            </a:pPr>
            <a:r>
              <a:rPr lang="ru-RU" dirty="0" smtClean="0"/>
              <a:t>	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504" y="2348880"/>
            <a:ext cx="8856984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000000"/>
                </a:solidFill>
                <a:effectLst/>
                <a:latin typeface="Verdana"/>
                <a:ea typeface="Times New Roman"/>
                <a:cs typeface="Arial"/>
              </a:rPr>
              <a:t>	</a:t>
            </a:r>
            <a:r>
              <a:rPr lang="ru-RU" sz="2000" dirty="0" smtClean="0">
                <a:solidFill>
                  <a:srgbClr val="000000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Родился 21 апреля 1971 года, в поселке </a:t>
            </a:r>
            <a:r>
              <a:rPr lang="ru-RU" sz="2000" dirty="0" err="1" smtClean="0">
                <a:solidFill>
                  <a:srgbClr val="000000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Ямново</a:t>
            </a:r>
            <a:r>
              <a:rPr lang="ru-RU" sz="2000" dirty="0" smtClean="0">
                <a:solidFill>
                  <a:srgbClr val="000000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 Борского района Нижегородской области в семье служащих. </a:t>
            </a:r>
          </a:p>
          <a:p>
            <a:pPr algn="just" fontAlgn="base">
              <a:lnSpc>
                <a:spcPct val="11500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000000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	В 1993 году закончил Высшее военное командное училище ВВ МВД РФ г. Саратов.</a:t>
            </a:r>
            <a:endParaRPr lang="ru-RU" sz="2000" dirty="0" smtClean="0"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 fontAlgn="base">
              <a:lnSpc>
                <a:spcPct val="11500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000000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	Мать Мордовина Людмила Васильевна была учителем, а затем и директором средней школы в п. </a:t>
            </a:r>
            <a:r>
              <a:rPr lang="ru-RU" sz="2000" dirty="0" err="1" smtClean="0">
                <a:solidFill>
                  <a:srgbClr val="000000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Ямново</a:t>
            </a:r>
            <a:r>
              <a:rPr lang="ru-RU" sz="2000" dirty="0" smtClean="0">
                <a:solidFill>
                  <a:srgbClr val="000000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, в которой и учился Михаил.</a:t>
            </a:r>
            <a:endParaRPr lang="ru-RU" sz="2000" dirty="0" smtClean="0"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 fontAlgn="base">
              <a:lnSpc>
                <a:spcPct val="11500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000000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	С 1993 года в звании лейтенант направлен в Нижегородскую область для прохождения дальнейшей службу во ВВ МВД РФ. </a:t>
            </a:r>
          </a:p>
          <a:p>
            <a:pPr algn="just" fontAlgn="base"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	</a:t>
            </a:r>
            <a:r>
              <a:rPr lang="ru-RU" sz="2000" dirty="0" smtClean="0">
                <a:solidFill>
                  <a:srgbClr val="000000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В 1993 году был переведен в в/ч 3671 МВД РФ «34 ОБРОН» (г. Богородск Нижегородской области), на должность командир взвода специальной разведки, откуда сразу был направлен в служебную командировку г. Назрань Ингушкой республики.</a:t>
            </a:r>
            <a:endParaRPr lang="ru-RU" sz="2000" dirty="0" smtClean="0"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  <a:p>
            <a:endParaRPr lang="ru-RU" sz="2000" dirty="0"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5" name="Рисунок 4" descr="C:\Documents and Settings\Admin\Рабочий стол\VFVznSbagDM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8574"/>
            <a:ext cx="1296143" cy="2170306"/>
          </a:xfrm>
          <a:prstGeom prst="rect">
            <a:avLst/>
          </a:prstGeom>
          <a:noFill/>
          <a:ln w="28575">
            <a:solidFill>
              <a:schemeClr val="bg1">
                <a:lumMod val="50000"/>
              </a:schemeClr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2555776" y="178574"/>
            <a:ext cx="59766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Aft>
                <a:spcPts val="0"/>
              </a:spcAft>
            </a:pPr>
            <a:r>
              <a:rPr lang="ru-RU" sz="2400" b="1" kern="1800" dirty="0" smtClean="0">
                <a:solidFill>
                  <a:srgbClr val="800000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Кавалер </a:t>
            </a:r>
            <a:endParaRPr lang="ru-RU" sz="2400" dirty="0" smtClean="0">
              <a:effectLst/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ctr" fontAlgn="base">
              <a:spcAft>
                <a:spcPts val="0"/>
              </a:spcAft>
            </a:pPr>
            <a:r>
              <a:rPr lang="ru-RU" sz="2400" b="1" kern="1800" dirty="0" smtClean="0">
                <a:solidFill>
                  <a:srgbClr val="800000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ордена Мужества </a:t>
            </a:r>
            <a:endParaRPr lang="ru-RU" sz="2400" dirty="0" smtClean="0">
              <a:effectLst/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ctr" fontAlgn="base">
              <a:spcAft>
                <a:spcPts val="0"/>
              </a:spcAft>
            </a:pPr>
            <a:r>
              <a:rPr lang="ru-RU" sz="2400" b="1" kern="1800" dirty="0" smtClean="0">
                <a:solidFill>
                  <a:srgbClr val="800000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Мордовин Михаил Юрьевич</a:t>
            </a:r>
            <a:endParaRPr lang="ru-RU" sz="2400" dirty="0" smtClean="0">
              <a:effectLst/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ctr" fontAlgn="base"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       </a:t>
            </a:r>
            <a:r>
              <a:rPr lang="ru-RU" sz="24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 </a:t>
            </a: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(21.04.1971-08.03.1996)</a:t>
            </a:r>
            <a:r>
              <a:rPr lang="ru-RU" sz="24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    </a:t>
            </a:r>
            <a:endParaRPr lang="ru-RU" sz="2400" dirty="0">
              <a:effectLst/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0889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Мордовин Михаил погиб Чечня">
            <a:hlinkClick r:id="rId2" tooltip="&quot;&quot;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00808"/>
            <a:ext cx="1656184" cy="1872208"/>
          </a:xfrm>
          <a:prstGeom prst="rect">
            <a:avLst/>
          </a:prstGeom>
          <a:noFill/>
          <a:ln w="28575">
            <a:solidFill>
              <a:schemeClr val="bg1">
                <a:lumMod val="50000"/>
              </a:scheme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2051720" y="188640"/>
            <a:ext cx="6912768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lnSpc>
                <a:spcPct val="115000"/>
              </a:lnSpc>
              <a:spcAft>
                <a:spcPts val="0"/>
              </a:spcAft>
            </a:pPr>
            <a:r>
              <a:rPr lang="ru-RU" sz="2400" dirty="0" smtClean="0">
                <a:solidFill>
                  <a:srgbClr val="000000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Из рассказа сослуживцев: </a:t>
            </a:r>
          </a:p>
          <a:p>
            <a:pPr fontAlgn="base">
              <a:lnSpc>
                <a:spcPct val="115000"/>
              </a:lnSpc>
              <a:spcAft>
                <a:spcPts val="0"/>
              </a:spcAft>
            </a:pPr>
            <a:r>
              <a:rPr lang="ru-RU" sz="2400" dirty="0" smtClean="0">
                <a:solidFill>
                  <a:srgbClr val="000000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	«Михаил сразу зарекомендовал себя как добросовестный, честный, порядочный человек и грамотный командир. </a:t>
            </a:r>
          </a:p>
          <a:p>
            <a:pPr fontAlgn="base">
              <a:lnSpc>
                <a:spcPct val="115000"/>
              </a:lnSpc>
              <a:spcAft>
                <a:spcPts val="0"/>
              </a:spcAft>
            </a:pPr>
            <a:r>
              <a:rPr lang="ru-RU" sz="2400" dirty="0" smtClean="0">
                <a:solidFill>
                  <a:srgbClr val="000000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	По прибытии в служебную командировку, командованием части была поставлена задача, под видом гражданского лица в составе гражданских лиц посетить расположенную в предгорье турбазу, где по разведывательным сведениям, находилась искусно замаскированный центр по подготовке боевиков. </a:t>
            </a:r>
          </a:p>
          <a:p>
            <a:pPr fontAlgn="base">
              <a:lnSpc>
                <a:spcPct val="115000"/>
              </a:lnSpc>
              <a:spcAft>
                <a:spcPts val="0"/>
              </a:spcAft>
            </a:pPr>
            <a:r>
              <a:rPr lang="ru-RU" sz="2400" dirty="0" smtClean="0">
                <a:solidFill>
                  <a:srgbClr val="000000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	В итоге, Михаилом поставленная задача была успешно выполнена, в результате которой командованием была получена необходимая ценная информация»</a:t>
            </a:r>
            <a:r>
              <a:rPr lang="ru-RU" sz="2400" dirty="0" smtClean="0">
                <a:solidFill>
                  <a:srgbClr val="000000"/>
                </a:solidFill>
                <a:effectLst/>
                <a:latin typeface="Verdana"/>
                <a:ea typeface="Times New Roman"/>
                <a:cs typeface="Arial"/>
              </a:rPr>
              <a:t>.</a:t>
            </a:r>
            <a:endParaRPr lang="ru-RU" sz="24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18560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332656"/>
            <a:ext cx="8424936" cy="6407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000000"/>
                </a:solidFill>
                <a:effectLst/>
                <a:latin typeface="Verdana"/>
                <a:ea typeface="Times New Roman"/>
                <a:cs typeface="Arial"/>
              </a:rPr>
              <a:t>	</a:t>
            </a:r>
            <a:r>
              <a:rPr lang="ru-RU" sz="2400" dirty="0" smtClean="0">
                <a:solidFill>
                  <a:srgbClr val="000000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В 1993 году ему было присвоено очередное воинское звание старший лейтенант.</a:t>
            </a:r>
            <a:endParaRPr lang="ru-RU" sz="2400" dirty="0" smtClean="0"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 fontAlgn="base">
              <a:lnSpc>
                <a:spcPct val="115000"/>
              </a:lnSpc>
              <a:spcAft>
                <a:spcPts val="0"/>
              </a:spcAft>
            </a:pPr>
            <a:r>
              <a:rPr lang="ru-RU" sz="2400" dirty="0" smtClean="0">
                <a:solidFill>
                  <a:srgbClr val="000000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	В 1995 году был назначен командиром разведывательной роты в/ч 3671. 	</a:t>
            </a:r>
          </a:p>
          <a:p>
            <a:pPr algn="just" fontAlgn="base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	</a:t>
            </a:r>
            <a:r>
              <a:rPr lang="ru-RU" sz="2400" dirty="0" smtClean="0">
                <a:solidFill>
                  <a:srgbClr val="000000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С 1995 по март 1996 года находился в служебной командировке в Чеченской республике и участвовал в боевых действиях. </a:t>
            </a:r>
          </a:p>
          <a:p>
            <a:pPr algn="just" fontAlgn="base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	</a:t>
            </a:r>
            <a:r>
              <a:rPr lang="ru-RU" sz="2400" dirty="0" smtClean="0">
                <a:solidFill>
                  <a:srgbClr val="000000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В июле 1995 года находясь в служебной командировке, при выполнении боевого задания, получил травму позвоночника. </a:t>
            </a:r>
          </a:p>
          <a:p>
            <a:pPr algn="ctr" fontAlgn="base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	</a:t>
            </a: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      	</a:t>
            </a:r>
            <a:r>
              <a:rPr lang="ru-RU" sz="2400" dirty="0" smtClean="0">
                <a:solidFill>
                  <a:srgbClr val="000000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Пролежав 2 месяца в госпиталях, </a:t>
            </a:r>
          </a:p>
          <a:p>
            <a:pPr algn="ctr" fontAlgn="base">
              <a:lnSpc>
                <a:spcPct val="115000"/>
              </a:lnSpc>
              <a:spcAft>
                <a:spcPts val="0"/>
              </a:spcAft>
            </a:pPr>
            <a:r>
              <a:rPr lang="ru-RU" sz="2400" dirty="0" smtClean="0">
                <a:solidFill>
                  <a:srgbClr val="000000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                   несмотря на полученную травму, </a:t>
            </a:r>
          </a:p>
          <a:p>
            <a:pPr algn="ctr" fontAlgn="base">
              <a:lnSpc>
                <a:spcPct val="115000"/>
              </a:lnSpc>
              <a:spcAft>
                <a:spcPts val="0"/>
              </a:spcAft>
            </a:pPr>
            <a:r>
              <a:rPr lang="ru-RU" sz="2400" dirty="0" smtClean="0">
                <a:solidFill>
                  <a:srgbClr val="000000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                                  продолжил</a:t>
            </a: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rgbClr val="000000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службу в вооруженных силах.</a:t>
            </a:r>
            <a:endParaRPr lang="ru-RU" sz="2400" dirty="0" smtClean="0"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 fontAlgn="base">
              <a:lnSpc>
                <a:spcPct val="115000"/>
              </a:lnSpc>
              <a:spcAft>
                <a:spcPts val="0"/>
              </a:spcAft>
            </a:pPr>
            <a:endParaRPr lang="ru-RU" sz="2400" dirty="0" smtClean="0"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648963"/>
            <a:ext cx="2107045" cy="2107045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5549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60648"/>
            <a:ext cx="8496944" cy="6038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15000"/>
              </a:lnSpc>
              <a:spcAft>
                <a:spcPts val="0"/>
              </a:spcAft>
            </a:pPr>
            <a:r>
              <a:rPr lang="ru-RU" sz="2400" dirty="0" smtClean="0">
                <a:solidFill>
                  <a:srgbClr val="000000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	</a:t>
            </a:r>
            <a:r>
              <a:rPr lang="ru-RU" sz="2400" b="1" dirty="0" smtClean="0">
                <a:solidFill>
                  <a:srgbClr val="000000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8 марта 1996 года</a:t>
            </a:r>
            <a:r>
              <a:rPr lang="ru-RU" sz="2400" dirty="0" smtClean="0">
                <a:solidFill>
                  <a:srgbClr val="000000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, находясь в г. Грозном, разведывательной роте была поставлена боевая задача, сопроводить колонну бронетехники мотострелкового подразделения </a:t>
            </a:r>
            <a:r>
              <a:rPr lang="ru-RU" sz="2400" u="sng" dirty="0" smtClean="0">
                <a:solidFill>
                  <a:srgbClr val="649300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  <a:hlinkClick r:id="rId2"/>
              </a:rPr>
              <a:t>в район Черноречье</a:t>
            </a:r>
            <a:r>
              <a:rPr lang="ru-RU" sz="2400" dirty="0" smtClean="0">
                <a:solidFill>
                  <a:srgbClr val="000000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, для оказания помощи заставе. </a:t>
            </a:r>
          </a:p>
          <a:p>
            <a:pPr algn="just" fontAlgn="base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	</a:t>
            </a:r>
            <a:r>
              <a:rPr lang="ru-RU" sz="2400" dirty="0" smtClean="0">
                <a:solidFill>
                  <a:srgbClr val="000000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По маршруту следования, колонна попала в засаду. Командиром экипажа БТР Мордовиным было принято решение о выдвижении к двум подбитым головным экипажам, для оказания помощи. Экипаж принял на себя центральный и левый фланг атак боевиков. </a:t>
            </a:r>
          </a:p>
          <a:p>
            <a:pPr algn="just" fontAlgn="base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	</a:t>
            </a:r>
            <a:r>
              <a:rPr lang="ru-RU" sz="2400" dirty="0" smtClean="0">
                <a:solidFill>
                  <a:srgbClr val="000000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В ходе столкновения с боевиками Михаил Мордовин получил множество тяжелых ранений, которые оборвали его жизнь.</a:t>
            </a:r>
            <a:endParaRPr lang="ru-RU" sz="2400" dirty="0" smtClean="0"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 fontAlgn="base">
              <a:lnSpc>
                <a:spcPct val="115000"/>
              </a:lnSpc>
              <a:spcAft>
                <a:spcPts val="0"/>
              </a:spcAft>
            </a:pPr>
            <a:endParaRPr lang="ru-RU" sz="2400" dirty="0"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85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195737" y="-606653"/>
            <a:ext cx="6696743" cy="440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dirty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Указом президента России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Михаил Юрьевич Мордовин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посмертно награжден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«Орденом Мужества».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4" name="Picture 4" descr="C:\Documents and Settings\Admin\Рабочий стол\3e21d3de9ed0f6a63e4979360b4237f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60648"/>
            <a:ext cx="1279064" cy="2108031"/>
          </a:xfrm>
          <a:prstGeom prst="rect">
            <a:avLst/>
          </a:prstGeom>
          <a:solidFill>
            <a:srgbClr val="00B050"/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0245" name="Picture 5" descr="C:\Documents and Settings\Admin\Рабочий стол\image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77072"/>
            <a:ext cx="1298238" cy="1887289"/>
          </a:xfrm>
          <a:prstGeom prst="rect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C:\Documents and Settings\Admin\Рабочий стол\image0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4365104"/>
            <a:ext cx="1556196" cy="2122878"/>
          </a:xfrm>
          <a:prstGeom prst="rect">
            <a:avLst/>
          </a:prstGeom>
          <a:noFill/>
          <a:ln w="28575"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35696" y="2924944"/>
            <a:ext cx="5328592" cy="2640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lnSpc>
                <a:spcPct val="115000"/>
              </a:lnSpc>
            </a:pPr>
            <a:endParaRPr lang="ru-RU" sz="2400" dirty="0" smtClean="0">
              <a:solidFill>
                <a:srgbClr val="00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lvl="0" algn="ctr" fontAlgn="base">
              <a:lnSpc>
                <a:spcPct val="115000"/>
              </a:lnSpc>
            </a:pP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За </a:t>
            </a: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добросовестное выполнение своих обязанностей в течение воинской службы был </a:t>
            </a: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награжден</a:t>
            </a:r>
          </a:p>
          <a:p>
            <a:pPr lvl="0" algn="ctr" fontAlgn="base">
              <a:lnSpc>
                <a:spcPct val="115000"/>
              </a:lnSpc>
            </a:pP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«Знаками </a:t>
            </a:r>
            <a:r>
              <a:rPr lang="ru-RU" sz="24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за отличие </a:t>
            </a: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 службе</a:t>
            </a:r>
            <a:r>
              <a:rPr lang="ru-RU" sz="24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 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I</a:t>
            </a:r>
            <a:r>
              <a:rPr lang="ru-RU" sz="24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 и 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II</a:t>
            </a:r>
            <a:r>
              <a:rPr lang="ru-RU" sz="24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 степеней</a:t>
            </a: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».</a:t>
            </a:r>
            <a:endParaRPr lang="ru-RU" sz="2400" b="1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2370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332656"/>
            <a:ext cx="8640960" cy="6068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lnSpc>
                <a:spcPct val="150000"/>
              </a:lnSpc>
            </a:pP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	</a:t>
            </a: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6 </a:t>
            </a: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марта 2006 года в г. Богородске Нижегородской области, на доме в котором проживал Михаил Мордовин, инициативной группой была открыта мемориальная доска, в честь увековечивания его памяти. </a:t>
            </a:r>
            <a:endParaRPr lang="ru-RU" sz="24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 algn="just" fontAlgn="base">
              <a:lnSpc>
                <a:spcPct val="150000"/>
              </a:lnSpc>
            </a:pP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	</a:t>
            </a:r>
          </a:p>
          <a:p>
            <a:pPr lvl="0" algn="just" fontAlgn="base">
              <a:lnSpc>
                <a:spcPct val="150000"/>
              </a:lnSpc>
            </a:pP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	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 </a:t>
            </a: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2008 года в г. Богородск Нижегородской области, среди учащихся школ г. Богородск и Богородского района проводится </a:t>
            </a:r>
            <a:r>
              <a:rPr lang="ru-RU" sz="2400" u="sng" dirty="0">
                <a:solidFill>
                  <a:srgbClr val="649300"/>
                </a:solidFill>
                <a:latin typeface="Times New Roman" pitchFamily="18" charset="0"/>
                <a:ea typeface="Times New Roman"/>
                <a:cs typeface="Times New Roman" pitchFamily="18" charset="0"/>
                <a:hlinkClick r:id="rId2"/>
              </a:rPr>
              <a:t>турнир по мини-футболу</a:t>
            </a:r>
            <a:r>
              <a:rPr lang="ru-RU" sz="2400" dirty="0">
                <a:solidFill>
                  <a:srgbClr val="0033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 памяти </a:t>
            </a:r>
            <a:r>
              <a:rPr lang="ru-RU" sz="2400" dirty="0" err="1">
                <a:solidFill>
                  <a:srgbClr val="0033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М.Мордовина</a:t>
            </a:r>
            <a:endParaRPr lang="ru-RU" sz="24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 algn="just" fontAlgn="base">
              <a:lnSpc>
                <a:spcPct val="150000"/>
              </a:lnSpc>
            </a:pPr>
            <a:endParaRPr lang="ru-RU" sz="2400" dirty="0" smtClean="0">
              <a:solidFill>
                <a:srgbClr val="00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lvl="0" algn="just">
              <a:lnSpc>
                <a:spcPct val="150000"/>
              </a:lnSpc>
              <a:spcAft>
                <a:spcPts val="1000"/>
              </a:spcAft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 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C:\Documents and Settings\Admin\Рабочий стол\oUXUi0tWTr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294" y="4964210"/>
            <a:ext cx="1656184" cy="1656184"/>
          </a:xfrm>
          <a:prstGeom prst="rect">
            <a:avLst/>
          </a:prstGeom>
          <a:noFill/>
          <a:ln w="28575"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6266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404664"/>
            <a:ext cx="83529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lnSpc>
                <a:spcPct val="150000"/>
              </a:lnSpc>
            </a:pPr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Мордовин Михаил Юрьевич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</a:p>
          <a:p>
            <a:pPr lvl="0" algn="ctr" fontAlgn="base">
              <a:lnSpc>
                <a:spcPct val="150000"/>
              </a:lnSpc>
            </a:pP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похоронен 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вблизи п. </a:t>
            </a:r>
            <a:r>
              <a:rPr lang="ru-RU" sz="20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Керженец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Борского района Нижегородской области. </a:t>
            </a:r>
            <a:endParaRPr lang="ru-RU" sz="20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3" name="Рисунок 2" descr="F:\Мордовин М.Ю\Изображение 2415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4" t="12244" r="1343" b="37"/>
          <a:stretch/>
        </p:blipFill>
        <p:spPr bwMode="auto">
          <a:xfrm>
            <a:off x="431329" y="1434356"/>
            <a:ext cx="2952750" cy="2195830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 descr="F:\Мордовин М.Ю\Изображение 2417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09" r="4968"/>
          <a:stretch/>
        </p:blipFill>
        <p:spPr bwMode="auto">
          <a:xfrm>
            <a:off x="683568" y="4217277"/>
            <a:ext cx="3593560" cy="2512922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</p:pic>
      <p:pic>
        <p:nvPicPr>
          <p:cNvPr id="5" name="Рисунок 4" descr="F:\Мордовин М.Ю\Изображение 2418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11" r="6414"/>
          <a:stretch/>
        </p:blipFill>
        <p:spPr bwMode="auto">
          <a:xfrm>
            <a:off x="6372200" y="1434356"/>
            <a:ext cx="2664296" cy="2195830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4644008" y="4005064"/>
            <a:ext cx="439248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одной оградке лежат </a:t>
            </a:r>
          </a:p>
          <a:p>
            <a:pPr algn="ctr">
              <a:lnSpc>
                <a:spcPct val="150000"/>
              </a:lnSpc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мама, Мордовина Л. В., старший сын, погибший трагически и младший, </a:t>
            </a:r>
          </a:p>
          <a:p>
            <a:pPr algn="ctr">
              <a:lnSpc>
                <a:spcPct val="150000"/>
              </a:lnSpc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Михаил Юрьевич, погиб в Чеченской войне 1996 года.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63888" y="1420327"/>
            <a:ext cx="25202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Учащиеся школы возлагают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цветы накануне Дня героев Отечества.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5587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8558"/>
            <a:ext cx="7767585" cy="600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Documents and Settings\Admin\Рабочий стол\0015-015-Zaschita-Otechestva-javljaetsja-dolgom-i-objazannostju-grazhdanin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44000" cy="6957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0390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835696" y="548680"/>
            <a:ext cx="396044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1F497D">
                    <a:lumMod val="75000"/>
                  </a:srgbClr>
                </a:solidFill>
              </a:rPr>
              <a:t>Праздник </a:t>
            </a:r>
            <a:r>
              <a:rPr lang="ru-RU" sz="2400" b="1" i="1" dirty="0">
                <a:solidFill>
                  <a:srgbClr val="1F497D">
                    <a:lumMod val="75000"/>
                  </a:srgbClr>
                </a:solidFill>
              </a:rPr>
              <a:t>всех </a:t>
            </a:r>
            <a:r>
              <a:rPr lang="ru-RU" sz="2400" b="1" i="1" dirty="0" err="1">
                <a:solidFill>
                  <a:srgbClr val="1F497D">
                    <a:lumMod val="75000"/>
                  </a:srgbClr>
                </a:solidFill>
              </a:rPr>
              <a:t>солдатов</a:t>
            </a:r>
            <a:r>
              <a:rPr lang="ru-RU" sz="2400" b="1" i="1" dirty="0">
                <a:solidFill>
                  <a:srgbClr val="1F497D">
                    <a:lumMod val="75000"/>
                  </a:srgbClr>
                </a:solidFill>
              </a:rPr>
              <a:t> наших - </a:t>
            </a:r>
          </a:p>
          <a:p>
            <a:pPr algn="ctr"/>
            <a:r>
              <a:rPr lang="ru-RU" sz="2400" b="1" i="1" dirty="0">
                <a:solidFill>
                  <a:srgbClr val="1F497D">
                    <a:lumMod val="75000"/>
                  </a:srgbClr>
                </a:solidFill>
              </a:rPr>
              <a:t>Вот что значит этот день! </a:t>
            </a:r>
          </a:p>
          <a:p>
            <a:pPr algn="ctr"/>
            <a:r>
              <a:rPr lang="ru-RU" sz="2400" b="1" i="1" dirty="0">
                <a:solidFill>
                  <a:srgbClr val="1F497D">
                    <a:lumMod val="75000"/>
                  </a:srgbClr>
                </a:solidFill>
              </a:rPr>
              <a:t>День защитников отважных </a:t>
            </a:r>
          </a:p>
          <a:p>
            <a:pPr algn="ctr"/>
            <a:r>
              <a:rPr lang="ru-RU" sz="2400" b="1" i="1" dirty="0">
                <a:solidFill>
                  <a:srgbClr val="1F497D">
                    <a:lumMod val="75000"/>
                  </a:srgbClr>
                </a:solidFill>
              </a:rPr>
              <a:t>Да и просто всех парней! </a:t>
            </a:r>
          </a:p>
        </p:txBody>
      </p:sp>
      <p:pic>
        <p:nvPicPr>
          <p:cNvPr id="3075" name="Picture 3" descr="C:\Documents and Settings\Admin\Рабочий стол\img1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8"/>
          <a:stretch/>
        </p:blipFill>
        <p:spPr bwMode="auto">
          <a:xfrm>
            <a:off x="6192603" y="188640"/>
            <a:ext cx="2680187" cy="2280320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436096" y="2924944"/>
            <a:ext cx="345638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1F497D">
                    <a:lumMod val="75000"/>
                  </a:srgbClr>
                </a:solidFill>
              </a:rPr>
              <a:t>Ведь любой из них мечтает </a:t>
            </a:r>
          </a:p>
          <a:p>
            <a:pPr algn="ctr"/>
            <a:r>
              <a:rPr lang="ru-RU" sz="2400" b="1" i="1" dirty="0">
                <a:solidFill>
                  <a:srgbClr val="1F497D">
                    <a:lumMod val="75000"/>
                  </a:srgbClr>
                </a:solidFill>
              </a:rPr>
              <a:t>Защитить детей, семью, </a:t>
            </a:r>
          </a:p>
          <a:p>
            <a:pPr algn="ctr"/>
            <a:r>
              <a:rPr lang="ru-RU" sz="2400" b="1" i="1" dirty="0">
                <a:solidFill>
                  <a:srgbClr val="1F497D">
                    <a:lumMod val="75000"/>
                  </a:srgbClr>
                </a:solidFill>
              </a:rPr>
              <a:t>Покорить хоть что-то в мире </a:t>
            </a:r>
          </a:p>
          <a:p>
            <a:pPr algn="ctr"/>
            <a:r>
              <a:rPr lang="ru-RU" sz="2400" b="1" i="1" dirty="0">
                <a:solidFill>
                  <a:srgbClr val="1F497D">
                    <a:lumMod val="75000"/>
                  </a:srgbClr>
                </a:solidFill>
              </a:rPr>
              <a:t>И найти свою судьбу!</a:t>
            </a:r>
          </a:p>
        </p:txBody>
      </p:sp>
      <p:pic>
        <p:nvPicPr>
          <p:cNvPr id="8" name="Рисунок 7" descr="H:\для ЛНН\Патрикеев Илья8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8" t="12282" r="18431"/>
          <a:stretch/>
        </p:blipFill>
        <p:spPr bwMode="auto">
          <a:xfrm>
            <a:off x="298813" y="4020807"/>
            <a:ext cx="1388461" cy="2205763"/>
          </a:xfrm>
          <a:prstGeom prst="rect">
            <a:avLst/>
          </a:prstGeom>
          <a:noFill/>
          <a:ln w="28575">
            <a:solidFill>
              <a:schemeClr val="accent3"/>
            </a:solidFill>
          </a:ln>
        </p:spPr>
      </p:pic>
      <p:pic>
        <p:nvPicPr>
          <p:cNvPr id="9" name="Рисунок 8" descr="H:\для ЛНН\Вальков Димаs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42"/>
          <a:stretch/>
        </p:blipFill>
        <p:spPr bwMode="auto">
          <a:xfrm>
            <a:off x="3923928" y="4094441"/>
            <a:ext cx="1152128" cy="2151980"/>
          </a:xfrm>
          <a:prstGeom prst="rect">
            <a:avLst/>
          </a:prstGeom>
          <a:noFill/>
          <a:ln w="28575">
            <a:solidFill>
              <a:schemeClr val="tx2">
                <a:lumMod val="20000"/>
                <a:lumOff val="80000"/>
              </a:schemeClr>
            </a:solidFill>
          </a:ln>
        </p:spPr>
      </p:pic>
      <p:pic>
        <p:nvPicPr>
          <p:cNvPr id="10" name="Рисунок 9" descr="H:\для ЛНН\Ковалев Роман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66" t="7194"/>
          <a:stretch/>
        </p:blipFill>
        <p:spPr bwMode="auto">
          <a:xfrm>
            <a:off x="251520" y="1484784"/>
            <a:ext cx="1388461" cy="2232248"/>
          </a:xfrm>
          <a:prstGeom prst="rect">
            <a:avLst/>
          </a:prstGeom>
          <a:noFill/>
          <a:ln w="28575">
            <a:solidFill>
              <a:schemeClr val="bg1">
                <a:lumMod val="50000"/>
              </a:schemeClr>
            </a:solidFill>
          </a:ln>
        </p:spPr>
      </p:pic>
      <p:pic>
        <p:nvPicPr>
          <p:cNvPr id="11" name="Рисунок 10" descr="H:\для ЛНН\Шемяктн СергейA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5"/>
          <a:stretch/>
        </p:blipFill>
        <p:spPr bwMode="auto">
          <a:xfrm>
            <a:off x="1979712" y="3261017"/>
            <a:ext cx="1737360" cy="2169734"/>
          </a:xfrm>
          <a:prstGeom prst="rect">
            <a:avLst/>
          </a:prstGeom>
          <a:noFill/>
          <a:ln w="28575"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115621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260649"/>
            <a:ext cx="8136904" cy="2520280"/>
          </a:xfrm>
        </p:spPr>
        <p:txBody>
          <a:bodyPr>
            <a:normAutofit/>
          </a:bodyPr>
          <a:lstStyle/>
          <a:p>
            <a:pPr algn="ctr"/>
            <a:r>
              <a:rPr lang="ru-RU" sz="4800" dirty="0" smtClean="0"/>
              <a:t>В ПАМЯТЬ О ГЕРОЯХ…</a:t>
            </a:r>
            <a:endParaRPr lang="ru-RU" sz="4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1560" y="116632"/>
            <a:ext cx="8136904" cy="720080"/>
          </a:xfrm>
        </p:spPr>
        <p:txBody>
          <a:bodyPr>
            <a:normAutofit/>
          </a:bodyPr>
          <a:lstStyle/>
          <a:p>
            <a:pPr algn="ctr"/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 descr="C:\Documents and Settings\Admin\Рабочий стол\img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45"/>
          <a:stretch/>
        </p:blipFill>
        <p:spPr bwMode="auto">
          <a:xfrm>
            <a:off x="395535" y="1346524"/>
            <a:ext cx="5328593" cy="530354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48064" y="4925131"/>
            <a:ext cx="38164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40152" y="1700808"/>
            <a:ext cx="30243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600" b="1" dirty="0" smtClean="0">
                <a:solidFill>
                  <a:srgbClr val="002060"/>
                </a:solidFill>
              </a:rPr>
              <a:t>Я помню!</a:t>
            </a:r>
          </a:p>
          <a:p>
            <a:pPr algn="ctr">
              <a:lnSpc>
                <a:spcPct val="150000"/>
              </a:lnSpc>
            </a:pPr>
            <a:r>
              <a:rPr lang="ru-RU" sz="3600" b="1" dirty="0" smtClean="0">
                <a:solidFill>
                  <a:srgbClr val="002060"/>
                </a:solidFill>
              </a:rPr>
              <a:t>Я горжусь!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C:\Documents and Settings\Admin\Рабочий стол\гвоздики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9" t="19398" r="13267" b="8134"/>
          <a:stretch/>
        </p:blipFill>
        <p:spPr bwMode="auto">
          <a:xfrm>
            <a:off x="6043701" y="4134298"/>
            <a:ext cx="2570206" cy="1581666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5763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139952" y="188640"/>
            <a:ext cx="4896544" cy="3065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i="1" dirty="0" smtClean="0">
                <a:effectLst/>
                <a:latin typeface="Times New Roman"/>
                <a:ea typeface="Calibri"/>
                <a:cs typeface="Times New Roman"/>
              </a:rPr>
              <a:t>Первая чеченская, вторая… </a:t>
            </a:r>
            <a:endParaRPr lang="ru-RU" sz="2400" b="1" i="1" dirty="0" smtClean="0">
              <a:effectLst/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i="1" dirty="0" smtClean="0">
                <a:effectLst/>
                <a:latin typeface="Times New Roman"/>
                <a:ea typeface="Calibri"/>
                <a:cs typeface="Times New Roman"/>
              </a:rPr>
              <a:t>Но солдат судьбы не выбирает: </a:t>
            </a:r>
            <a:endParaRPr lang="ru-RU" sz="2400" b="1" i="1" dirty="0" smtClean="0">
              <a:effectLst/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i="1" dirty="0" smtClean="0">
                <a:effectLst/>
                <a:latin typeface="Times New Roman"/>
                <a:ea typeface="Calibri"/>
                <a:cs typeface="Times New Roman"/>
              </a:rPr>
              <a:t>Дан приказ – он выполнит его. </a:t>
            </a:r>
            <a:endParaRPr lang="ru-RU" sz="2400" b="1" i="1" dirty="0" smtClean="0">
              <a:effectLst/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i="1" dirty="0" smtClean="0">
                <a:effectLst/>
                <a:latin typeface="Times New Roman"/>
                <a:ea typeface="Calibri"/>
                <a:cs typeface="Times New Roman"/>
              </a:rPr>
              <a:t>На войне же всякое бывает: </a:t>
            </a:r>
            <a:endParaRPr lang="ru-RU" sz="2400" b="1" i="1" dirty="0" smtClean="0">
              <a:effectLst/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i="1" dirty="0" smtClean="0">
                <a:effectLst/>
                <a:latin typeface="Times New Roman"/>
                <a:ea typeface="Calibri"/>
                <a:cs typeface="Times New Roman"/>
              </a:rPr>
              <a:t>Говорят, что лучших убивают… </a:t>
            </a:r>
            <a:endParaRPr lang="ru-RU" sz="2400" b="1" i="1" dirty="0" smtClean="0">
              <a:effectLst/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i="1" dirty="0" smtClean="0">
                <a:effectLst/>
                <a:latin typeface="Times New Roman"/>
                <a:ea typeface="Calibri"/>
                <a:cs typeface="Times New Roman"/>
              </a:rPr>
              <a:t>И, наверно правду говорят… </a:t>
            </a:r>
            <a:endParaRPr lang="ru-RU" sz="2400" b="1" i="1" dirty="0" smtClean="0">
              <a:effectLst/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i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endParaRPr lang="ru-RU" sz="2400" i="1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5" name="Рисунок 4" descr="C:\Documents and Settings\Admin\Рабочий стол\1336491875_1275679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51" y="711358"/>
            <a:ext cx="3810000" cy="2444750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59" y="3861045"/>
            <a:ext cx="3487737" cy="2365375"/>
          </a:xfrm>
          <a:prstGeom prst="rect">
            <a:avLst/>
          </a:prstGeom>
          <a:noFill/>
          <a:ln w="2857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 descr="C:\Documents and Settings\Admin\Рабочий стол\8_0_-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856" y="3645022"/>
            <a:ext cx="4389261" cy="2797423"/>
          </a:xfrm>
          <a:prstGeom prst="rect">
            <a:avLst/>
          </a:prstGeom>
          <a:noFill/>
          <a:ln w="28575"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6031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116632"/>
            <a:ext cx="7992888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 smtClean="0">
                <a:effectLst/>
                <a:latin typeface="Times New Roman"/>
                <a:ea typeface="Calibri"/>
                <a:cs typeface="Times New Roman"/>
              </a:rPr>
              <a:t>Площадь «Минутка»— одна из площадей Грозного, Чечня, Россия</a:t>
            </a: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.</a:t>
            </a:r>
            <a:endParaRPr lang="ru-RU" sz="14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562907"/>
            <a:ext cx="8496944" cy="52773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dirty="0" smtClean="0"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Из истории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 smtClean="0"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	В советские времена носила название Октябрьская площадь.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 smtClean="0"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	В 1991 году была переименована в площадь Хрущёва в честь генерального секретаря ЦК КПСС Никиты Сергеевича Хрущёва.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latin typeface="Times New Roman" pitchFamily="18" charset="0"/>
                <a:ea typeface="Calibri"/>
                <a:cs typeface="Times New Roman" pitchFamily="18" charset="0"/>
              </a:rPr>
              <a:t>	</a:t>
            </a:r>
            <a:r>
              <a:rPr lang="ru-RU" sz="2400" dirty="0" smtClean="0"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В январе 1995 года была названа Минуткой, потому что раньше по ней проходил рабочий поезд и останавливался всего на одну минуту.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latin typeface="Times New Roman" pitchFamily="18" charset="0"/>
                <a:ea typeface="Calibri"/>
                <a:cs typeface="Times New Roman" pitchFamily="18" charset="0"/>
              </a:rPr>
              <a:t>	</a:t>
            </a:r>
            <a:r>
              <a:rPr lang="ru-RU" sz="2400" dirty="0" smtClean="0"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В 1996 году получила своё прежнее название. Нынешнее название возвращено в 2000 году.</a:t>
            </a:r>
          </a:p>
        </p:txBody>
      </p:sp>
    </p:spTree>
    <p:extLst>
      <p:ext uri="{BB962C8B-B14F-4D97-AF65-F5344CB8AC3E}">
        <p14:creationId xmlns:p14="http://schemas.microsoft.com/office/powerpoint/2010/main" val="1981371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6192688" cy="903858"/>
          </a:xfrm>
        </p:spPr>
        <p:txBody>
          <a:bodyPr/>
          <a:lstStyle/>
          <a:p>
            <a:pPr algn="ctr"/>
            <a:r>
              <a:rPr lang="ru-RU" dirty="0" smtClean="0"/>
              <a:t>ПЛОЩАДЬ «</a:t>
            </a:r>
            <a:r>
              <a:rPr lang="ru-RU" dirty="0" err="1" smtClean="0"/>
              <a:t>мИНУТКА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156" y="4932228"/>
            <a:ext cx="2462997" cy="1847248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869160"/>
            <a:ext cx="2706687" cy="1785937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3140968"/>
            <a:ext cx="8673951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	Во 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время 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I-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й 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и 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II-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й 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чеченских войн стала местом кровопролитных боёв между незаконными вооружёнными формированиями Чеченской Республики Ичкерия и воинскими подразделениями Вооруженных Сил 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РФ</a:t>
            </a:r>
            <a:r>
              <a:rPr lang="ru-RU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.</a:t>
            </a:r>
            <a:r>
              <a:rPr lang="ru-RU" sz="14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endParaRPr lang="ru-RU" sz="14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  <p:pic>
        <p:nvPicPr>
          <p:cNvPr id="8198" name="Picture 6" descr="C:\Documents and Settings\Admin\Рабочий стол\niz1-1-kopiya-1024x56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490" y="1014295"/>
            <a:ext cx="3574953" cy="1965678"/>
          </a:xfrm>
          <a:prstGeom prst="rect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C:\Documents and Settings\Admin\Рабочий стол\2049879_origina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10" y="1014295"/>
            <a:ext cx="3168352" cy="2073831"/>
          </a:xfrm>
          <a:prstGeom prst="rect">
            <a:avLst/>
          </a:prstGeom>
          <a:noFill/>
          <a:ln w="28575"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5916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41" y="2348881"/>
            <a:ext cx="3192377" cy="4248472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 descr="F:\Кузин Алексей евгеньевич воин-интернационалист\Изображение 2439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7" r="12767" b="26821"/>
          <a:stretch/>
        </p:blipFill>
        <p:spPr bwMode="auto">
          <a:xfrm>
            <a:off x="4572000" y="260648"/>
            <a:ext cx="1656184" cy="252028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8" name="Рисунок 7" descr="F:\Кузин Алексей евгеньевич воин-интернационалист\Изображение 2440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29" r="7973" b="23129"/>
          <a:stretch/>
        </p:blipFill>
        <p:spPr bwMode="auto">
          <a:xfrm>
            <a:off x="6684054" y="279622"/>
            <a:ext cx="1848385" cy="2501305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10" name="Рисунок 9" descr="F:\Кузин Алексей евгеньевич воин-интернационалист\Изображение 2455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7" r="19244" b="31583"/>
          <a:stretch/>
        </p:blipFill>
        <p:spPr bwMode="auto">
          <a:xfrm>
            <a:off x="5004048" y="4149080"/>
            <a:ext cx="1680006" cy="257808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07504" y="188640"/>
            <a:ext cx="4144094" cy="1889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2000" b="1" i="1" dirty="0" smtClean="0">
                <a:solidFill>
                  <a:srgbClr val="C00000"/>
                </a:solidFill>
                <a:effectLst/>
                <a:latin typeface="Times New Roman"/>
                <a:ea typeface="Times New Roman"/>
                <a:cs typeface="Times New Roman"/>
              </a:rPr>
              <a:t>Сегодня - день воспоминаний </a:t>
            </a:r>
            <a:endParaRPr lang="ru-RU" sz="2000" b="1" i="1" dirty="0" smtClean="0">
              <a:solidFill>
                <a:srgbClr val="C00000"/>
              </a:solidFill>
              <a:effectLst/>
              <a:latin typeface="Calibri"/>
              <a:ea typeface="Times New Roman"/>
              <a:cs typeface="Times New Roman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2000" b="1" i="1" dirty="0" smtClean="0">
                <a:solidFill>
                  <a:srgbClr val="C00000"/>
                </a:solidFill>
                <a:effectLst/>
                <a:latin typeface="Times New Roman"/>
                <a:ea typeface="Times New Roman"/>
                <a:cs typeface="Times New Roman"/>
              </a:rPr>
              <a:t> И в сердце тесно от высоких слов. </a:t>
            </a:r>
            <a:endParaRPr lang="ru-RU" sz="2000" b="1" i="1" dirty="0" smtClean="0">
              <a:solidFill>
                <a:srgbClr val="C00000"/>
              </a:solidFill>
              <a:effectLst/>
              <a:latin typeface="Calibri"/>
              <a:ea typeface="Times New Roman"/>
              <a:cs typeface="Times New Roman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2000" b="1" i="1" dirty="0" smtClean="0">
                <a:solidFill>
                  <a:srgbClr val="C00000"/>
                </a:solidFill>
                <a:effectLst/>
                <a:latin typeface="Times New Roman"/>
                <a:ea typeface="Times New Roman"/>
                <a:cs typeface="Times New Roman"/>
              </a:rPr>
              <a:t>Сегодня - день напоминаний </a:t>
            </a:r>
            <a:endParaRPr lang="ru-RU" sz="2000" b="1" i="1" dirty="0" smtClean="0">
              <a:solidFill>
                <a:srgbClr val="C00000"/>
              </a:solidFill>
              <a:effectLst/>
              <a:latin typeface="Calibri"/>
              <a:ea typeface="Times New Roman"/>
              <a:cs typeface="Times New Roman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2000" b="1" i="1" dirty="0" smtClean="0">
                <a:solidFill>
                  <a:srgbClr val="C00000"/>
                </a:solidFill>
                <a:effectLst/>
                <a:latin typeface="Times New Roman"/>
                <a:ea typeface="Times New Roman"/>
                <a:cs typeface="Times New Roman"/>
              </a:rPr>
              <a:t>О подвиге и доблести сынов. </a:t>
            </a:r>
            <a:endParaRPr lang="ru-RU" sz="2000" b="1" i="1" dirty="0">
              <a:solidFill>
                <a:srgbClr val="C00000"/>
              </a:solidFill>
              <a:effectLst/>
              <a:latin typeface="Calibri"/>
              <a:ea typeface="Times New Roman"/>
              <a:cs typeface="Times New Roman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51921" y="2996952"/>
            <a:ext cx="51125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Стихотворение посвящено Алексею,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написанное выпускником  нашей школы,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Ошмариным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А.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948264" y="4365104"/>
            <a:ext cx="20162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«Стихи о погибшем сыне» написала мама Алексея, Татьяна Сергеевна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3097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Кузин Алексей евгеньевич воин-интернационалист\image (6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4" r="11455"/>
          <a:stretch/>
        </p:blipFill>
        <p:spPr bwMode="auto">
          <a:xfrm>
            <a:off x="611560" y="620688"/>
            <a:ext cx="2932959" cy="2662406"/>
          </a:xfrm>
          <a:prstGeom prst="rect">
            <a:avLst/>
          </a:prstGeom>
          <a:noFill/>
          <a:ln w="28575">
            <a:solidFill>
              <a:srgbClr val="008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Кузин Алексей евгеньевич воин-интернационалист\image (9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14" t="28802"/>
          <a:stretch/>
        </p:blipFill>
        <p:spPr bwMode="auto">
          <a:xfrm>
            <a:off x="467544" y="4221088"/>
            <a:ext cx="2932637" cy="2260171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" t="25817" r="4156"/>
          <a:stretch/>
        </p:blipFill>
        <p:spPr bwMode="auto">
          <a:xfrm>
            <a:off x="4507076" y="2204864"/>
            <a:ext cx="4084953" cy="2448272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23928" y="116632"/>
            <a:ext cx="489654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2000" b="1" i="1" dirty="0" smtClean="0">
                <a:solidFill>
                  <a:srgbClr val="C00000"/>
                </a:solidFill>
                <a:effectLst/>
                <a:latin typeface="Times New Roman"/>
                <a:ea typeface="Times New Roman"/>
                <a:cs typeface="Times New Roman"/>
              </a:rPr>
              <a:t>Жизнь героя не знает предела,</a:t>
            </a:r>
            <a:endParaRPr lang="ru-RU" sz="2000" b="1" i="1" dirty="0">
              <a:solidFill>
                <a:srgbClr val="C00000"/>
              </a:solidFill>
              <a:latin typeface="Calibri"/>
              <a:ea typeface="Times New Roman"/>
              <a:cs typeface="Times New Roman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2000" b="1" i="1" dirty="0" smtClean="0">
                <a:solidFill>
                  <a:srgbClr val="C00000"/>
                </a:solidFill>
                <a:effectLst/>
                <a:latin typeface="Times New Roman"/>
                <a:ea typeface="Times New Roman"/>
                <a:cs typeface="Times New Roman"/>
              </a:rPr>
              <a:t>Средь живых он остался живой.</a:t>
            </a:r>
            <a:endParaRPr lang="ru-RU" sz="2000" b="1" i="1" dirty="0" smtClean="0">
              <a:solidFill>
                <a:srgbClr val="C00000"/>
              </a:solidFill>
              <a:effectLst/>
              <a:latin typeface="Calibri"/>
              <a:ea typeface="Times New Roman"/>
              <a:cs typeface="Times New Roman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2000" b="1" i="1" dirty="0" smtClean="0">
                <a:solidFill>
                  <a:srgbClr val="C00000"/>
                </a:solidFill>
                <a:effectLst/>
                <a:latin typeface="Times New Roman"/>
                <a:ea typeface="Times New Roman"/>
                <a:cs typeface="Times New Roman"/>
              </a:rPr>
              <a:t>Песня грянула и загремела,</a:t>
            </a:r>
            <a:endParaRPr lang="ru-RU" sz="2000" b="1" i="1" dirty="0" smtClean="0">
              <a:solidFill>
                <a:srgbClr val="C00000"/>
              </a:solidFill>
              <a:effectLst/>
              <a:latin typeface="Calibri"/>
              <a:ea typeface="Times New Roman"/>
              <a:cs typeface="Times New Roman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2000" b="1" i="1" dirty="0" smtClean="0">
                <a:solidFill>
                  <a:srgbClr val="C00000"/>
                </a:solidFill>
                <a:effectLst/>
                <a:latin typeface="Times New Roman"/>
                <a:ea typeface="Times New Roman"/>
                <a:cs typeface="Times New Roman"/>
              </a:rPr>
              <a:t>Знамя взмыло над головой.</a:t>
            </a:r>
            <a:endParaRPr lang="ru-RU" sz="2000" b="1" i="1" dirty="0">
              <a:solidFill>
                <a:srgbClr val="C00000"/>
              </a:solidFill>
              <a:effectLst/>
              <a:latin typeface="Calibri"/>
              <a:ea typeface="Times New Roman"/>
              <a:cs typeface="Times New Roman"/>
            </a:endParaRPr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093" y="5013176"/>
            <a:ext cx="3894917" cy="1656184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48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626</TotalTime>
  <Words>386</Words>
  <Application>Microsoft Office PowerPoint</Application>
  <PresentationFormat>Экран (4:3)</PresentationFormat>
  <Paragraphs>109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19</vt:i4>
      </vt:variant>
    </vt:vector>
  </HeadingPairs>
  <TitlesOfParts>
    <vt:vector size="23" baseType="lpstr">
      <vt:lpstr>Трек</vt:lpstr>
      <vt:lpstr>Тема Office</vt:lpstr>
      <vt:lpstr>1_Тема Office</vt:lpstr>
      <vt:lpstr>2_Тема Office</vt:lpstr>
      <vt:lpstr>Презентация PowerPoint</vt:lpstr>
      <vt:lpstr>Презентация PowerPoint</vt:lpstr>
      <vt:lpstr>Презентация PowerPoint</vt:lpstr>
      <vt:lpstr>В ПАМЯТЬ О ГЕРОЯХ…</vt:lpstr>
      <vt:lpstr>Презентация PowerPoint</vt:lpstr>
      <vt:lpstr>Презентация PowerPoint</vt:lpstr>
      <vt:lpstr>ПЛОЩАДЬ «мИНУТКА»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Krokoz™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23</cp:revision>
  <dcterms:created xsi:type="dcterms:W3CDTF">2017-12-01T22:59:09Z</dcterms:created>
  <dcterms:modified xsi:type="dcterms:W3CDTF">2010-08-25T21:04:05Z</dcterms:modified>
</cp:coreProperties>
</file>