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 id="258" r:id="rId4"/>
    <p:sldId id="259" r:id="rId5"/>
    <p:sldId id="260" r:id="rId6"/>
    <p:sldId id="261" r:id="rId7"/>
    <p:sldId id="262" r:id="rId8"/>
    <p:sldId id="264" r:id="rId9"/>
    <p:sldId id="265" r:id="rId10"/>
    <p:sldId id="266" r:id="rId11"/>
    <p:sldId id="267" r:id="rId12"/>
    <p:sldId id="271" r:id="rId13"/>
    <p:sldId id="272" r:id="rId14"/>
    <p:sldId id="277" r:id="rId15"/>
    <p:sldId id="275" r:id="rId16"/>
    <p:sldId id="276" r:id="rId17"/>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3200">
              <a:latin typeface="Times New Roman" pitchFamily="18" charset="0"/>
              <a:cs typeface="Times New Roman" pitchFamily="18" charset="0"/>
            </a:defRPr>
          </a:pPr>
          <a:endParaRPr lang="ru-RU"/>
        </a:p>
      </c:txPr>
    </c:title>
    <c:autoTitleDeleted val="0"/>
    <c:plotArea>
      <c:layout/>
      <c:pieChart>
        <c:varyColors val="1"/>
        <c:ser>
          <c:idx val="0"/>
          <c:order val="0"/>
          <c:tx>
            <c:strRef>
              <c:f>Лист1!$B$1</c:f>
              <c:strCache>
                <c:ptCount val="1"/>
                <c:pt idx="0">
                  <c:v>Здоровье людей</c:v>
                </c:pt>
              </c:strCache>
            </c:strRef>
          </c:tx>
          <c:explosion val="7"/>
          <c:dPt>
            <c:idx val="0"/>
            <c:bubble3D val="0"/>
            <c:explosion val="4"/>
          </c:dPt>
          <c:cat>
            <c:strRef>
              <c:f>Лист1!$A$2:$A$5</c:f>
              <c:strCache>
                <c:ptCount val="4"/>
                <c:pt idx="0">
                  <c:v>образ жизни</c:v>
                </c:pt>
                <c:pt idx="1">
                  <c:v>окружающая среда</c:v>
                </c:pt>
                <c:pt idx="2">
                  <c:v>генетическая предрасположенность</c:v>
                </c:pt>
                <c:pt idx="3">
                  <c:v>здравоохранение</c:v>
                </c:pt>
              </c:strCache>
            </c:strRef>
          </c:cat>
          <c:val>
            <c:numRef>
              <c:f>Лист1!$B$2:$B$5</c:f>
              <c:numCache>
                <c:formatCode>0%</c:formatCode>
                <c:ptCount val="4"/>
                <c:pt idx="0">
                  <c:v>0.5</c:v>
                </c:pt>
                <c:pt idx="1">
                  <c:v>0.2</c:v>
                </c:pt>
                <c:pt idx="2">
                  <c:v>0.2</c:v>
                </c:pt>
                <c:pt idx="3">
                  <c:v>0.1</c:v>
                </c:pt>
              </c:numCache>
            </c:numRef>
          </c:val>
          <c:extLst xmlns:c16r2="http://schemas.microsoft.com/office/drawing/2015/06/chart">
            <c:ext xmlns:c16="http://schemas.microsoft.com/office/drawing/2014/chart" uri="{C3380CC4-5D6E-409C-BE32-E72D297353CC}">
              <c16:uniqueId val="{00000000-C5A3-9549-9E43-67C4A12F3360}"/>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5384775476032464"/>
          <c:y val="0.21536154099168722"/>
          <c:w val="0.33413811207830318"/>
          <c:h val="0.75069471612612027"/>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0.18947</cdr:x>
      <cdr:y>0.73306</cdr:y>
    </cdr:from>
    <cdr:to>
      <cdr:x>0.28421</cdr:x>
      <cdr:y>0.82033</cdr:y>
    </cdr:to>
    <cdr:sp macro="" textlink="">
      <cdr:nvSpPr>
        <cdr:cNvPr id="2" name="TextBox 1"/>
        <cdr:cNvSpPr txBox="1"/>
      </cdr:nvSpPr>
      <cdr:spPr>
        <a:xfrm xmlns:a="http://schemas.openxmlformats.org/drawingml/2006/main">
          <a:off x="1371600" y="3200400"/>
          <a:ext cx="685800" cy="3810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800" dirty="0">
              <a:latin typeface="Times New Roman" pitchFamily="18" charset="0"/>
              <a:cs typeface="Times New Roman" pitchFamily="18" charset="0"/>
            </a:rPr>
            <a:t>20 %</a:t>
          </a:r>
        </a:p>
      </cdr:txBody>
    </cdr:sp>
  </cdr:relSizeAnchor>
  <cdr:relSizeAnchor xmlns:cdr="http://schemas.openxmlformats.org/drawingml/2006/chartDrawing">
    <cdr:from>
      <cdr:x>0.14737</cdr:x>
      <cdr:y>0.40144</cdr:y>
    </cdr:from>
    <cdr:to>
      <cdr:x>0.23158</cdr:x>
      <cdr:y>0.48871</cdr:y>
    </cdr:to>
    <cdr:sp macro="" textlink="">
      <cdr:nvSpPr>
        <cdr:cNvPr id="3" name="TextBox 2"/>
        <cdr:cNvSpPr txBox="1"/>
      </cdr:nvSpPr>
      <cdr:spPr>
        <a:xfrm xmlns:a="http://schemas.openxmlformats.org/drawingml/2006/main">
          <a:off x="1066800" y="1752600"/>
          <a:ext cx="609600" cy="3810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800" dirty="0">
              <a:latin typeface="Times New Roman" pitchFamily="18" charset="0"/>
              <a:cs typeface="Times New Roman" pitchFamily="18" charset="0"/>
            </a:rPr>
            <a:t>20%</a:t>
          </a:r>
        </a:p>
      </cdr:txBody>
    </cdr:sp>
  </cdr:relSizeAnchor>
  <cdr:relSizeAnchor xmlns:cdr="http://schemas.openxmlformats.org/drawingml/2006/chartDrawing">
    <cdr:from>
      <cdr:x>0.22105</cdr:x>
      <cdr:y>0.20945</cdr:y>
    </cdr:from>
    <cdr:to>
      <cdr:x>0.33684</cdr:x>
      <cdr:y>0.31417</cdr:y>
    </cdr:to>
    <cdr:sp macro="" textlink="">
      <cdr:nvSpPr>
        <cdr:cNvPr id="4" name="TextBox 3"/>
        <cdr:cNvSpPr txBox="1"/>
      </cdr:nvSpPr>
      <cdr:spPr>
        <a:xfrm xmlns:a="http://schemas.openxmlformats.org/drawingml/2006/main">
          <a:off x="1600200" y="914400"/>
          <a:ext cx="838200" cy="4572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800" dirty="0">
              <a:latin typeface="Times New Roman" pitchFamily="18" charset="0"/>
              <a:cs typeface="Times New Roman" pitchFamily="18" charset="0"/>
            </a:rPr>
            <a:t>10 %</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7EAF463A-BC7C-46EE-9F1E-7F377CCA4891}" type="datetimeFigureOut">
              <a:rPr lang="en-US" smtClean="0"/>
              <a:pPr/>
              <a:t>10/12/2021</a:t>
            </a:fld>
            <a:endParaRPr lang="en-US"/>
          </a:p>
        </p:txBody>
      </p:sp>
      <p:sp>
        <p:nvSpPr>
          <p:cNvPr id="19" name="Нижний колонтитул 18"/>
          <p:cNvSpPr>
            <a:spLocks noGrp="1"/>
          </p:cNvSpPr>
          <p:nvPr>
            <p:ph type="ftr" sz="quarter" idx="11"/>
          </p:nvPr>
        </p:nvSpPr>
        <p:spPr/>
        <p:txBody>
          <a:bodyPr/>
          <a:lstStyle/>
          <a:p>
            <a:endParaRPr lang="en-US"/>
          </a:p>
        </p:txBody>
      </p:sp>
      <p:sp>
        <p:nvSpPr>
          <p:cNvPr id="27" name="Номер слайда 26"/>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10/12/2021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10/12/2021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10/12/2021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10/12/2021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10/12/2021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10/12/2021</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10/12/2021</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10/12/2021</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10/12/2021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10/12/2021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077200" y="6356350"/>
            <a:ext cx="609600" cy="365125"/>
          </a:xfrm>
        </p:spPr>
        <p:txBody>
          <a:bodyPr/>
          <a:lstStyle/>
          <a:p>
            <a:fld id="{A483448D-3A78-4528-A469-B745A65DA480}" type="slidenum">
              <a:rPr lang="en-US" smtClean="0"/>
              <a:pPr/>
              <a:t>‹#›</a:t>
            </a:fld>
            <a:endParaRPr lang="en-US"/>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EAF463A-BC7C-46EE-9F1E-7F377CCA4891}" type="datetimeFigureOut">
              <a:rPr lang="en-US" smtClean="0"/>
              <a:pPr/>
              <a:t>10/12/2021</a:t>
            </a:fld>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83448D-3A78-4528-A469-B745A65DA480}" type="slidenum">
              <a:rPr lang="en-US" smtClean="0"/>
              <a:pPr/>
              <a:t>‹#›</a:t>
            </a:fld>
            <a:endParaRPr lang="en-US"/>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dissolv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healthy-info.ru/stati/starenie-%E2%80%93-mozhno-li-ego-predotvratit"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commons.wikimedia.org/wiki/File:Pilates_01.jpg?uselang=ru"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143000"/>
            <a:ext cx="7851648" cy="1828800"/>
          </a:xfrm>
        </p:spPr>
        <p:txBody>
          <a:bodyPr>
            <a:noAutofit/>
          </a:bodyPr>
          <a:lstStyle/>
          <a:p>
            <a:pPr algn="ctr"/>
            <a:r>
              <a:rPr lang="ru-RU" sz="7200" dirty="0">
                <a:solidFill>
                  <a:schemeClr val="accent4">
                    <a:lumMod val="60000"/>
                    <a:lumOff val="40000"/>
                  </a:schemeClr>
                </a:solidFill>
              </a:rPr>
              <a:t>Здоровый образ </a:t>
            </a:r>
            <a:r>
              <a:rPr lang="ru-RU" sz="8000" dirty="0">
                <a:solidFill>
                  <a:schemeClr val="accent4">
                    <a:lumMod val="60000"/>
                    <a:lumOff val="40000"/>
                  </a:schemeClr>
                </a:solidFill>
              </a:rPr>
              <a:t>жизни</a:t>
            </a:r>
            <a:endParaRPr lang="ru-RU" sz="7200" dirty="0">
              <a:solidFill>
                <a:schemeClr val="accent4">
                  <a:lumMod val="60000"/>
                  <a:lumOff val="40000"/>
                </a:schemeClr>
              </a:solidFill>
            </a:endParaRPr>
          </a:p>
        </p:txBody>
      </p:sp>
      <p:sp>
        <p:nvSpPr>
          <p:cNvPr id="3" name="Подзаголовок 2"/>
          <p:cNvSpPr>
            <a:spLocks noGrp="1"/>
          </p:cNvSpPr>
          <p:nvPr>
            <p:ph type="subTitle" idx="1"/>
          </p:nvPr>
        </p:nvSpPr>
        <p:spPr>
          <a:xfrm>
            <a:off x="4953000" y="4648200"/>
            <a:ext cx="3892296" cy="1981200"/>
          </a:xfrm>
        </p:spPr>
        <p:txBody>
          <a:bodyPr>
            <a:normAutofit/>
          </a:bodyPr>
          <a:lstStyle/>
          <a:p>
            <a:endParaRPr lang="ru-RU" sz="2400" dirty="0"/>
          </a:p>
          <a:p>
            <a:r>
              <a:rPr lang="ru-RU" sz="2400" dirty="0" smtClean="0"/>
              <a:t>Учитель </a:t>
            </a:r>
            <a:r>
              <a:rPr lang="ru-RU" sz="2400" dirty="0"/>
              <a:t>физической культуры Кузьмина В.В.</a:t>
            </a:r>
          </a:p>
        </p:txBody>
      </p:sp>
      <p:pic>
        <p:nvPicPr>
          <p:cNvPr id="1026" name="Picture 2" descr="C:\Users\Centr5\Desktop\пропаганда_ЗОЖ.png"/>
          <p:cNvPicPr>
            <a:picLocks noChangeAspect="1" noChangeArrowheads="1"/>
          </p:cNvPicPr>
          <p:nvPr/>
        </p:nvPicPr>
        <p:blipFill>
          <a:blip r:embed="rId2" cstate="print"/>
          <a:srcRect/>
          <a:stretch>
            <a:fillRect/>
          </a:stretch>
        </p:blipFill>
        <p:spPr bwMode="auto">
          <a:xfrm>
            <a:off x="609601" y="2971800"/>
            <a:ext cx="3886200" cy="3886200"/>
          </a:xfrm>
          <a:prstGeom prst="rect">
            <a:avLst/>
          </a:prstGeom>
          <a:noFill/>
        </p:spPr>
      </p:pic>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1066800"/>
            <a:ext cx="8305800" cy="1292662"/>
          </a:xfrm>
          <a:prstGeom prst="rect">
            <a:avLst/>
          </a:prstGeom>
        </p:spPr>
        <p:txBody>
          <a:bodyPr wrap="square">
            <a:spAutoFit/>
          </a:bodyPr>
          <a:lstStyle/>
          <a:p>
            <a:pPr lvl="0" eaLnBrk="0" fontAlgn="base" hangingPunct="0">
              <a:spcBef>
                <a:spcPct val="0"/>
              </a:spcBef>
              <a:spcAft>
                <a:spcPct val="0"/>
              </a:spcAft>
              <a:buFontTx/>
              <a:buChar char="•"/>
            </a:pPr>
            <a:r>
              <a:rPr lang="ru-RU" sz="2000" dirty="0">
                <a:latin typeface="Times New Roman" pitchFamily="18" charset="0"/>
                <a:cs typeface="Times New Roman" pitchFamily="18" charset="0"/>
              </a:rPr>
              <a:t> Движения: физически активная жизнь, включая специальные физические упражнения с учётом возрастных и физиологических особенностей;</a:t>
            </a:r>
          </a:p>
          <a:p>
            <a:pPr lvl="0" eaLnBrk="0" fontAlgn="base" hangingPunct="0">
              <a:spcBef>
                <a:spcPct val="0"/>
              </a:spcBef>
              <a:spcAft>
                <a:spcPct val="0"/>
              </a:spcAft>
              <a:buFontTx/>
              <a:buChar char="•"/>
            </a:pPr>
            <a:endParaRPr lang="ru-RU" dirty="0">
              <a:latin typeface="Times New Roman" pitchFamily="18" charset="0"/>
              <a:cs typeface="Times New Roman" pitchFamily="18" charset="0"/>
            </a:endParaRPr>
          </a:p>
        </p:txBody>
      </p:sp>
      <p:pic>
        <p:nvPicPr>
          <p:cNvPr id="7170" name="Picture 2" descr="C:\Users\Centr5\Desktop\592b88fb-05d1-4d81-b147-a405f8428bc1.jpg"/>
          <p:cNvPicPr>
            <a:picLocks noChangeAspect="1" noChangeArrowheads="1"/>
          </p:cNvPicPr>
          <p:nvPr/>
        </p:nvPicPr>
        <p:blipFill>
          <a:blip r:embed="rId2" cstate="print"/>
          <a:srcRect/>
          <a:stretch>
            <a:fillRect/>
          </a:stretch>
        </p:blipFill>
        <p:spPr bwMode="auto">
          <a:xfrm>
            <a:off x="5105400" y="2133600"/>
            <a:ext cx="3105150" cy="4140200"/>
          </a:xfrm>
          <a:prstGeom prst="rect">
            <a:avLst/>
          </a:prstGeom>
          <a:noFill/>
        </p:spPr>
      </p:pic>
      <p:pic>
        <p:nvPicPr>
          <p:cNvPr id="7171" name="Picture 3" descr="C:\Users\Centr5\Desktop\zoz1 для статьи уник..jpg"/>
          <p:cNvPicPr>
            <a:picLocks noChangeAspect="1" noChangeArrowheads="1"/>
          </p:cNvPicPr>
          <p:nvPr/>
        </p:nvPicPr>
        <p:blipFill>
          <a:blip r:embed="rId3" cstate="print"/>
          <a:srcRect/>
          <a:stretch>
            <a:fillRect/>
          </a:stretch>
        </p:blipFill>
        <p:spPr bwMode="auto">
          <a:xfrm>
            <a:off x="914400" y="2362200"/>
            <a:ext cx="3379622" cy="3600450"/>
          </a:xfrm>
          <a:prstGeom prst="rect">
            <a:avLst/>
          </a:prstGeom>
          <a:noFill/>
        </p:spPr>
      </p:pic>
    </p:spTree>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838200"/>
            <a:ext cx="8458200" cy="1015663"/>
          </a:xfrm>
          <a:prstGeom prst="rect">
            <a:avLst/>
          </a:prstGeom>
        </p:spPr>
        <p:txBody>
          <a:bodyPr wrap="square">
            <a:spAutoFit/>
          </a:bodyPr>
          <a:lstStyle/>
          <a:p>
            <a:pPr lvl="0" eaLnBrk="0" fontAlgn="base" hangingPunct="0">
              <a:spcBef>
                <a:spcPct val="0"/>
              </a:spcBef>
              <a:spcAft>
                <a:spcPct val="0"/>
              </a:spcAft>
              <a:buFontTx/>
              <a:buChar char="•"/>
            </a:pPr>
            <a:r>
              <a:rPr lang="ru-RU" sz="2000" dirty="0">
                <a:latin typeface="Times New Roman" pitchFamily="18" charset="0"/>
                <a:cs typeface="Times New Roman" pitchFamily="18" charset="0"/>
              </a:rPr>
              <a:t> Личная и общественная гигиена: совокупность гигиенических правил, соблюдение и выполнение которых способствует сохранению и укреплению здоровья, владение навыками первой помощи.</a:t>
            </a:r>
          </a:p>
        </p:txBody>
      </p:sp>
      <p:pic>
        <p:nvPicPr>
          <p:cNvPr id="8194" name="Picture 2" descr="C:\Users\Centr5\Desktop\11kl_Gigiena01.jpg"/>
          <p:cNvPicPr>
            <a:picLocks noChangeAspect="1" noChangeArrowheads="1"/>
          </p:cNvPicPr>
          <p:nvPr/>
        </p:nvPicPr>
        <p:blipFill>
          <a:blip r:embed="rId2" cstate="print"/>
          <a:srcRect/>
          <a:stretch>
            <a:fillRect/>
          </a:stretch>
        </p:blipFill>
        <p:spPr bwMode="auto">
          <a:xfrm>
            <a:off x="1676400" y="2057400"/>
            <a:ext cx="5667375" cy="4076700"/>
          </a:xfrm>
          <a:prstGeom prst="rect">
            <a:avLst/>
          </a:prstGeom>
          <a:noFill/>
        </p:spPr>
      </p:pic>
    </p:spTree>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685800"/>
            <a:ext cx="8534400" cy="3477875"/>
          </a:xfrm>
          <a:prstGeom prst="rect">
            <a:avLst/>
          </a:prstGeom>
        </p:spPr>
        <p:txBody>
          <a:bodyPr wrap="square">
            <a:spAutoFit/>
          </a:bodyPr>
          <a:lstStyle/>
          <a:p>
            <a:pPr algn="ctr"/>
            <a:r>
              <a:rPr lang="ru-RU" sz="2000" b="1" dirty="0">
                <a:latin typeface="Times New Roman" pitchFamily="18" charset="0"/>
                <a:cs typeface="Times New Roman" pitchFamily="18" charset="0"/>
              </a:rPr>
              <a:t>Питание</a:t>
            </a:r>
          </a:p>
          <a:p>
            <a:pPr algn="ctr"/>
            <a:r>
              <a:rPr lang="ru-RU" sz="2000" i="1"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	Под рациональным питанием подразумевают сбалансированное по белкам, жирам и углеводам меню, которое составляется исходя из возраста и активности человека, предполагаемых физических нагрузок, пола, особенностей трудовой деятельности, и так далее. А это значит, что почти у каждого человека будет свой, сбалансированный рацион, который удовлетворит все потребности организма и обеспечит его полезными веществами и своеобразным строительным материалом для выработки энергии, способствующей увеличению работоспособности и повышению настроения.</a:t>
            </a:r>
          </a:p>
        </p:txBody>
      </p:sp>
      <p:pic>
        <p:nvPicPr>
          <p:cNvPr id="9218" name="Picture 2" descr="C:\Users\Centr5\Desktop\slide_3.jpg"/>
          <p:cNvPicPr>
            <a:picLocks noChangeAspect="1" noChangeArrowheads="1"/>
          </p:cNvPicPr>
          <p:nvPr/>
        </p:nvPicPr>
        <p:blipFill>
          <a:blip r:embed="rId2" cstate="print"/>
          <a:srcRect/>
          <a:stretch>
            <a:fillRect/>
          </a:stretch>
        </p:blipFill>
        <p:spPr bwMode="auto">
          <a:xfrm>
            <a:off x="2743200" y="4038600"/>
            <a:ext cx="3352800" cy="2514600"/>
          </a:xfrm>
          <a:prstGeom prst="rect">
            <a:avLst/>
          </a:prstGeom>
          <a:noFill/>
        </p:spPr>
      </p:pic>
    </p:spTree>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609600"/>
            <a:ext cx="8610600" cy="1292662"/>
          </a:xfrm>
          <a:prstGeom prst="rect">
            <a:avLst/>
          </a:prstGeom>
        </p:spPr>
        <p:txBody>
          <a:bodyPr wrap="square">
            <a:spAutoFit/>
          </a:bodyPr>
          <a:lstStyle/>
          <a:p>
            <a:pPr algn="ctr"/>
            <a:r>
              <a:rPr lang="ru-RU" sz="2000" b="1" dirty="0">
                <a:latin typeface="Times New Roman" pitchFamily="18" charset="0"/>
                <a:cs typeface="Times New Roman" pitchFamily="18" charset="0"/>
              </a:rPr>
              <a:t>Физическая нагрузка</a:t>
            </a:r>
            <a:endParaRPr lang="ru-RU" sz="2000" dirty="0">
              <a:latin typeface="Times New Roman" pitchFamily="18" charset="0"/>
              <a:cs typeface="Times New Roman" pitchFamily="18" charset="0"/>
            </a:endParaRPr>
          </a:p>
          <a:p>
            <a:r>
              <a:rPr lang="ru-RU" sz="2000" i="1"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	</a:t>
            </a:r>
          </a:p>
          <a:p>
            <a:pPr algn="just"/>
            <a:r>
              <a:rPr lang="ru-RU" dirty="0"/>
              <a:t>  </a:t>
            </a:r>
          </a:p>
        </p:txBody>
      </p:sp>
      <p:pic>
        <p:nvPicPr>
          <p:cNvPr id="3" name="Рисунок 2" descr="i (5).jpg"/>
          <p:cNvPicPr>
            <a:picLocks noChangeAspect="1"/>
          </p:cNvPicPr>
          <p:nvPr/>
        </p:nvPicPr>
        <p:blipFill>
          <a:blip r:embed="rId2" cstate="print"/>
          <a:stretch>
            <a:fillRect/>
          </a:stretch>
        </p:blipFill>
        <p:spPr>
          <a:xfrm>
            <a:off x="5181600" y="4191000"/>
            <a:ext cx="3761874" cy="2464675"/>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533400" y="1066801"/>
            <a:ext cx="8305800" cy="3139321"/>
          </a:xfrm>
          <a:prstGeom prst="rect">
            <a:avLst/>
          </a:prstGeom>
        </p:spPr>
        <p:txBody>
          <a:bodyPr wrap="square">
            <a:spAutoFit/>
          </a:bodyPr>
          <a:lstStyle/>
          <a:p>
            <a:r>
              <a:rPr lang="ru-RU" dirty="0"/>
              <a:t>	Здоровый образ жизни не возможен без движения. Сразу оговоримся, что под спортом мы подразумеваем не тяжелые физические тренировки для достижения спортивных результатов. Это скорее физические упражнения для того, чтобы тело было подтянутым, чувствовали Вы себя в отличной форме и смогли </a:t>
            </a:r>
            <a:r>
              <a:rPr lang="ru-RU" dirty="0">
                <a:hlinkClick r:id="rId3"/>
              </a:rPr>
              <a:t>предотвратить старение</a:t>
            </a:r>
            <a:r>
              <a:rPr lang="ru-RU" dirty="0"/>
              <a:t>.  </a:t>
            </a:r>
          </a:p>
          <a:p>
            <a:r>
              <a:rPr lang="ru-RU" dirty="0"/>
              <a:t>	Если Вы из всего комплекса мер ЗОЖ выберете только правильное </a:t>
            </a:r>
          </a:p>
          <a:p>
            <a:r>
              <a:rPr lang="ru-RU" dirty="0"/>
              <a:t>питание, это даст результат, но он не будет столь очевиден. Для здоровья и </a:t>
            </a:r>
          </a:p>
          <a:p>
            <a:r>
              <a:rPr lang="ru-RU" dirty="0"/>
              <a:t>красоты необходимы ежедневные спортивные упражнения. </a:t>
            </a:r>
          </a:p>
          <a:p>
            <a:r>
              <a:rPr lang="ru-RU" dirty="0"/>
              <a:t>	Вы можете два раза в неделю нагрузить себя больше, а для остальных дней выбрать комплекс не тяжелых упражнений.</a:t>
            </a:r>
          </a:p>
        </p:txBody>
      </p:sp>
    </p:spTree>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9200" y="1219200"/>
            <a:ext cx="6934200" cy="1200329"/>
          </a:xfrm>
          <a:prstGeom prst="rect">
            <a:avLst/>
          </a:prstGeom>
        </p:spPr>
        <p:txBody>
          <a:bodyPr wrap="square">
            <a:spAutoFit/>
          </a:bodyPr>
          <a:lstStyle/>
          <a:p>
            <a:r>
              <a:rPr lang="ru-RU" dirty="0"/>
              <a:t>	</a:t>
            </a:r>
            <a:r>
              <a:rPr lang="ru-RU" b="1" dirty="0"/>
              <a:t>Здоровый сон </a:t>
            </a:r>
            <a:r>
              <a:rPr lang="ru-RU" dirty="0"/>
              <a:t>— это неотъемлемая и значимая часть жизни, это бесценный источник не только прекрасного самочувствия и хорошего настроения, он так же способствует сохранению красоты и молодости</a:t>
            </a:r>
          </a:p>
        </p:txBody>
      </p:sp>
      <p:pic>
        <p:nvPicPr>
          <p:cNvPr id="11266" name="Picture 2" descr="C:\Users\Centr5\Desktop\64f8a5659c55_2.jpg"/>
          <p:cNvPicPr>
            <a:picLocks noChangeAspect="1" noChangeArrowheads="1"/>
          </p:cNvPicPr>
          <p:nvPr/>
        </p:nvPicPr>
        <p:blipFill>
          <a:blip r:embed="rId2" cstate="print"/>
          <a:srcRect/>
          <a:stretch>
            <a:fillRect/>
          </a:stretch>
        </p:blipFill>
        <p:spPr bwMode="auto">
          <a:xfrm>
            <a:off x="2362200" y="2667000"/>
            <a:ext cx="4572000" cy="3093244"/>
          </a:xfrm>
          <a:prstGeom prst="rect">
            <a:avLst/>
          </a:prstGeom>
          <a:noFill/>
        </p:spPr>
      </p:pic>
    </p:spTree>
  </p:cSld>
  <p:clrMapOvr>
    <a:masterClrMapping/>
  </p:clrMapOvr>
  <p:transitio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612845"/>
            <a:ext cx="8534400" cy="3477875"/>
          </a:xfrm>
          <a:prstGeom prst="rect">
            <a:avLst/>
          </a:prstGeom>
        </p:spPr>
        <p:txBody>
          <a:bodyPr wrap="square">
            <a:spAutoFit/>
          </a:bodyPr>
          <a:lstStyle/>
          <a:p>
            <a:pPr algn="ctr"/>
            <a:r>
              <a:rPr lang="ru-RU" sz="2000" b="1" dirty="0">
                <a:latin typeface="Times New Roman" pitchFamily="18" charset="0"/>
                <a:cs typeface="Times New Roman" pitchFamily="18" charset="0"/>
              </a:rPr>
              <a:t>Благополучная психологическая обстановка</a:t>
            </a:r>
          </a:p>
          <a:p>
            <a:r>
              <a:rPr lang="ru-RU" sz="2000" dirty="0">
                <a:latin typeface="Times New Roman" pitchFamily="18" charset="0"/>
                <a:cs typeface="Times New Roman" pitchFamily="18" charset="0"/>
              </a:rPr>
              <a:t> </a:t>
            </a:r>
          </a:p>
          <a:p>
            <a:pPr algn="just"/>
            <a:r>
              <a:rPr lang="ru-RU" sz="2000" dirty="0">
                <a:latin typeface="Times New Roman" pitchFamily="18" charset="0"/>
                <a:cs typeface="Times New Roman" pitchFamily="18" charset="0"/>
              </a:rPr>
              <a:t>	Касательно психологической обстановки в дошкольном возрасте значение имеют два аспекта: отношения в семье и обстановка в дошкольном учреждении. Отношения в семье являются основой психологического состояния ребенка: именно от них зависит, насколько ребенок уверен в своих силах, насколько он весел и любознателен, насколько открыт общению и готов к настоящей дружбе. Если ребенок знает, что дома его ждут любящие родители, которым можно поверить все свои тревоги и неудачи, от которых он получит новый заряд любви и тепла, ему по силам будет перенести многие неприятности и невзгоды.</a:t>
            </a:r>
          </a:p>
        </p:txBody>
      </p:sp>
      <p:pic>
        <p:nvPicPr>
          <p:cNvPr id="3" name="Рисунок 2" descr="i (7).jpg"/>
          <p:cNvPicPr>
            <a:picLocks noChangeAspect="1"/>
          </p:cNvPicPr>
          <p:nvPr/>
        </p:nvPicPr>
        <p:blipFill>
          <a:blip r:embed="rId2" cstate="print"/>
          <a:stretch>
            <a:fillRect/>
          </a:stretch>
        </p:blipFill>
        <p:spPr>
          <a:xfrm>
            <a:off x="4800600" y="4114800"/>
            <a:ext cx="3886200" cy="2637064"/>
          </a:xfrm>
          <a:prstGeom prst="rect">
            <a:avLst/>
          </a:prstGeom>
        </p:spPr>
      </p:pic>
      <p:pic>
        <p:nvPicPr>
          <p:cNvPr id="4" name="Рисунок 3" descr="hello_html_5b6a0ff5.png"/>
          <p:cNvPicPr>
            <a:picLocks noChangeAspect="1"/>
          </p:cNvPicPr>
          <p:nvPr/>
        </p:nvPicPr>
        <p:blipFill>
          <a:blip r:embed="rId3" cstate="print"/>
          <a:stretch>
            <a:fillRect/>
          </a:stretch>
        </p:blipFill>
        <p:spPr>
          <a:xfrm>
            <a:off x="838200" y="4038600"/>
            <a:ext cx="3176588" cy="2620319"/>
          </a:xfrm>
          <a:prstGeom prst="rect">
            <a:avLst/>
          </a:prstGeom>
        </p:spPr>
      </p:pic>
    </p:spTree>
  </p:cSld>
  <p:clrMapOvr>
    <a:masterClrMapping/>
  </p:clrMapOvr>
  <p:transition spd="med">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Centr5\Desktop\image-22.jpg"/>
          <p:cNvPicPr>
            <a:picLocks noChangeAspect="1" noChangeArrowheads="1"/>
          </p:cNvPicPr>
          <p:nvPr/>
        </p:nvPicPr>
        <p:blipFill>
          <a:blip r:embed="rId2" cstate="print"/>
          <a:srcRect/>
          <a:stretch>
            <a:fillRect/>
          </a:stretch>
        </p:blipFill>
        <p:spPr bwMode="auto">
          <a:xfrm>
            <a:off x="1143000" y="857250"/>
            <a:ext cx="6858000" cy="5143500"/>
          </a:xfrm>
          <a:prstGeom prst="rect">
            <a:avLst/>
          </a:prstGeom>
          <a:noFill/>
        </p:spPr>
      </p:pic>
    </p:spTree>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2514600"/>
            <a:ext cx="8229600" cy="1384995"/>
          </a:xfrm>
          <a:prstGeom prst="rect">
            <a:avLst/>
          </a:prstGeom>
        </p:spPr>
        <p:txBody>
          <a:bodyPr wrap="square" numCol="1">
            <a:spAutoFit/>
          </a:bodyPr>
          <a:lstStyle/>
          <a:p>
            <a:pPr algn="just"/>
            <a:r>
              <a:rPr lang="ru-RU" sz="2800" b="1" i="1" u="sng" dirty="0">
                <a:latin typeface="Times New Roman" pitchFamily="18" charset="0"/>
                <a:cs typeface="Times New Roman" pitchFamily="18" charset="0"/>
              </a:rPr>
              <a:t>Здоровый образ жизни</a:t>
            </a:r>
            <a:r>
              <a:rPr lang="ru-RU" sz="2800" b="1" i="1" dirty="0">
                <a:latin typeface="Times New Roman" pitchFamily="18" charset="0"/>
                <a:cs typeface="Times New Roman" pitchFamily="18" charset="0"/>
              </a:rPr>
              <a:t> </a:t>
            </a:r>
            <a:r>
              <a:rPr lang="ru-RU" sz="2800" dirty="0">
                <a:latin typeface="Times New Roman" pitchFamily="18" charset="0"/>
                <a:cs typeface="Times New Roman" pitchFamily="18" charset="0"/>
              </a:rPr>
              <a:t>- это образ жизни человека, направленный на профилактику болезней и укрепление здоровья.</a:t>
            </a:r>
            <a:endParaRPr lang="ru-RU" sz="2400" dirty="0">
              <a:latin typeface="Times New Roman" pitchFamily="18" charset="0"/>
              <a:cs typeface="Times New Roman" pitchFamily="18" charset="0"/>
            </a:endParaRPr>
          </a:p>
        </p:txBody>
      </p:sp>
      <p:sp>
        <p:nvSpPr>
          <p:cNvPr id="3" name="Прямоугольник 2"/>
          <p:cNvSpPr/>
          <p:nvPr/>
        </p:nvSpPr>
        <p:spPr>
          <a:xfrm>
            <a:off x="381000" y="762000"/>
            <a:ext cx="8382000" cy="1815882"/>
          </a:xfrm>
          <a:prstGeom prst="rect">
            <a:avLst/>
          </a:prstGeom>
        </p:spPr>
        <p:txBody>
          <a:bodyPr wrap="square">
            <a:spAutoFit/>
          </a:bodyPr>
          <a:lstStyle/>
          <a:p>
            <a:pPr algn="just"/>
            <a:r>
              <a:rPr lang="ru-RU" sz="2800" b="1" i="1" u="sng" dirty="0">
                <a:latin typeface="Times New Roman" pitchFamily="18" charset="0"/>
                <a:cs typeface="Times New Roman" pitchFamily="18" charset="0"/>
              </a:rPr>
              <a:t>Здоровье</a:t>
            </a:r>
            <a:r>
              <a:rPr lang="ru-RU" sz="2800" dirty="0">
                <a:latin typeface="Times New Roman" pitchFamily="18" charset="0"/>
                <a:cs typeface="Times New Roman" pitchFamily="18" charset="0"/>
              </a:rPr>
              <a:t> - состояние любого живого организма, при котором он в целом и все его органы способны полностью выполнять свои функции; отсутствие недуга, болезни.</a:t>
            </a:r>
          </a:p>
        </p:txBody>
      </p:sp>
      <p:pic>
        <p:nvPicPr>
          <p:cNvPr id="2050" name="Picture 2" descr="C:\Users\Centr5\Desktop\ZOI.jpg"/>
          <p:cNvPicPr>
            <a:picLocks noChangeAspect="1" noChangeArrowheads="1"/>
          </p:cNvPicPr>
          <p:nvPr/>
        </p:nvPicPr>
        <p:blipFill>
          <a:blip r:embed="rId2" cstate="print"/>
          <a:srcRect/>
          <a:stretch>
            <a:fillRect/>
          </a:stretch>
        </p:blipFill>
        <p:spPr bwMode="auto">
          <a:xfrm>
            <a:off x="4724400" y="3810000"/>
            <a:ext cx="3810000" cy="2724150"/>
          </a:xfrm>
          <a:prstGeom prst="rect">
            <a:avLst/>
          </a:prstGeom>
          <a:noFill/>
        </p:spPr>
      </p:pic>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4800600"/>
            <a:ext cx="8382000" cy="187743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effectLst/>
                <a:latin typeface="Times New Roman" pitchFamily="18" charset="0"/>
                <a:cs typeface="Times New Roman" pitchFamily="18" charset="0"/>
              </a:rPr>
              <a:t>	По оценкам специалистов, здоровье людей зависит на 50-55 % именно от образа жизни, на 20 % - от окружающей среды, на 18–20 % - от генетической предрасположенности, и лишь на 8–10 % - от здравоохранения.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effectLst/>
                <a:latin typeface="Times New Roman" pitchFamily="18" charset="0"/>
                <a:cs typeface="Times New Roman" pitchFamily="18" charset="0"/>
                <a:hlinkClick r:id="rId2"/>
              </a:rPr>
              <a:t>  </a:t>
            </a:r>
            <a:endParaRPr kumimoji="0" lang="ru-RU" sz="2000" b="0" i="0" u="none" strike="noStrike" cap="none" normalizeH="0" baseline="0" dirty="0">
              <a:ln>
                <a:noFill/>
              </a:ln>
              <a:effectLst/>
              <a:latin typeface="Times New Roman" pitchFamily="18" charset="0"/>
              <a:cs typeface="Times New Roman" pitchFamily="18" charset="0"/>
            </a:endParaRPr>
          </a:p>
        </p:txBody>
      </p:sp>
      <p:graphicFrame>
        <p:nvGraphicFramePr>
          <p:cNvPr id="5" name="Диаграмма 4"/>
          <p:cNvGraphicFramePr/>
          <p:nvPr/>
        </p:nvGraphicFramePr>
        <p:xfrm>
          <a:off x="838200" y="533400"/>
          <a:ext cx="7239000" cy="43658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657600" y="2667000"/>
            <a:ext cx="609600" cy="369332"/>
          </a:xfrm>
          <a:prstGeom prst="rect">
            <a:avLst/>
          </a:prstGeom>
          <a:noFill/>
        </p:spPr>
        <p:txBody>
          <a:bodyPr wrap="square" rtlCol="0">
            <a:spAutoFit/>
          </a:bodyPr>
          <a:lstStyle/>
          <a:p>
            <a:r>
              <a:rPr lang="ru-RU" dirty="0">
                <a:latin typeface="Times New Roman" pitchFamily="18" charset="0"/>
                <a:cs typeface="Times New Roman" pitchFamily="18" charset="0"/>
              </a:rPr>
              <a:t>50%</a:t>
            </a:r>
          </a:p>
        </p:txBody>
      </p:sp>
    </p:spTree>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838200"/>
            <a:ext cx="7696200" cy="830997"/>
          </a:xfrm>
          <a:prstGeom prst="rect">
            <a:avLst/>
          </a:prstGeom>
        </p:spPr>
        <p:txBody>
          <a:bodyPr wrap="square">
            <a:spAutoFit/>
          </a:bodyPr>
          <a:lstStyle/>
          <a:p>
            <a:pPr lvl="0" algn="ctr" eaLnBrk="0" fontAlgn="base" hangingPunct="0">
              <a:spcBef>
                <a:spcPct val="0"/>
              </a:spcBef>
              <a:spcAft>
                <a:spcPct val="0"/>
              </a:spcAft>
            </a:pPr>
            <a:r>
              <a:rPr lang="ru-RU" sz="2400" dirty="0">
                <a:latin typeface="Times New Roman" pitchFamily="18" charset="0"/>
                <a:cs typeface="Times New Roman" pitchFamily="18" charset="0"/>
              </a:rPr>
              <a:t>Занятия физкультурой - одна из основных составляющих здорового образа жизни.</a:t>
            </a:r>
          </a:p>
        </p:txBody>
      </p:sp>
      <p:pic>
        <p:nvPicPr>
          <p:cNvPr id="3074" name="Picture 2" descr="C:\Users\Centr5\Desktop\57b4cd94-345f-42f0-ae48-f16f93b0aec2.jpg"/>
          <p:cNvPicPr>
            <a:picLocks noChangeAspect="1" noChangeArrowheads="1"/>
          </p:cNvPicPr>
          <p:nvPr/>
        </p:nvPicPr>
        <p:blipFill>
          <a:blip r:embed="rId2" cstate="print"/>
          <a:srcRect/>
          <a:stretch>
            <a:fillRect/>
          </a:stretch>
        </p:blipFill>
        <p:spPr bwMode="auto">
          <a:xfrm>
            <a:off x="1295400" y="1752600"/>
            <a:ext cx="6248400" cy="4686300"/>
          </a:xfrm>
          <a:prstGeom prst="rect">
            <a:avLst/>
          </a:prstGeom>
          <a:noFill/>
        </p:spPr>
      </p:pic>
    </p:spTree>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762000"/>
            <a:ext cx="8686800" cy="400110"/>
          </a:xfrm>
          <a:prstGeom prst="rect">
            <a:avLst/>
          </a:prstGeom>
        </p:spPr>
        <p:txBody>
          <a:bodyPr wrap="square">
            <a:spAutoFit/>
          </a:bodyPr>
          <a:lstStyle/>
          <a:p>
            <a:pPr lvl="0" algn="just" eaLnBrk="0" fontAlgn="base" hangingPunct="0">
              <a:spcBef>
                <a:spcPct val="0"/>
              </a:spcBef>
              <a:spcAft>
                <a:spcPct val="0"/>
              </a:spcAft>
            </a:pPr>
            <a:r>
              <a:rPr lang="ru-RU" sz="2000" dirty="0">
                <a:latin typeface="Times New Roman" pitchFamily="18" charset="0"/>
                <a:cs typeface="Times New Roman" pitchFamily="18" charset="0"/>
              </a:rPr>
              <a:t>	</a:t>
            </a:r>
          </a:p>
        </p:txBody>
      </p:sp>
      <p:sp>
        <p:nvSpPr>
          <p:cNvPr id="5" name="Прямоугольник 4"/>
          <p:cNvSpPr/>
          <p:nvPr/>
        </p:nvSpPr>
        <p:spPr>
          <a:xfrm>
            <a:off x="838200" y="4572000"/>
            <a:ext cx="7543800" cy="1631216"/>
          </a:xfrm>
          <a:prstGeom prst="rect">
            <a:avLst/>
          </a:prstGeom>
        </p:spPr>
        <p:txBody>
          <a:bodyPr wrap="square">
            <a:spAutoFit/>
          </a:bodyPr>
          <a:lstStyle/>
          <a:p>
            <a:r>
              <a:rPr lang="ru-RU" sz="2000" dirty="0">
                <a:latin typeface="Times New Roman" pitchFamily="18" charset="0"/>
                <a:cs typeface="Times New Roman" pitchFamily="18" charset="0"/>
              </a:rPr>
              <a:t>	Здоровый образ жизни является предпосылкой для развития разных сторон жизнедеятельности человека, достижения им активного долголетия и полноценного выполнения социальных функций, для активного участия в трудовой, общественной, семейно-бытовой, </a:t>
            </a:r>
            <a:r>
              <a:rPr lang="ru-RU" sz="2000" dirty="0" err="1">
                <a:latin typeface="Times New Roman" pitchFamily="18" charset="0"/>
                <a:cs typeface="Times New Roman" pitchFamily="18" charset="0"/>
              </a:rPr>
              <a:t>досуговых</a:t>
            </a:r>
            <a:r>
              <a:rPr lang="ru-RU" sz="2000" dirty="0">
                <a:latin typeface="Times New Roman" pitchFamily="18" charset="0"/>
                <a:cs typeface="Times New Roman" pitchFamily="18" charset="0"/>
              </a:rPr>
              <a:t> формах жизнедеятельности.</a:t>
            </a:r>
            <a:endParaRPr lang="ru-RU" sz="2000" dirty="0"/>
          </a:p>
        </p:txBody>
      </p:sp>
      <p:pic>
        <p:nvPicPr>
          <p:cNvPr id="4098" name="Picture 2" descr="C:\Users\Centr5\Desktop\16b56194-1b31-4537-902e-bc7ba0c4121d.jpg"/>
          <p:cNvPicPr>
            <a:picLocks noChangeAspect="1" noChangeArrowheads="1"/>
          </p:cNvPicPr>
          <p:nvPr/>
        </p:nvPicPr>
        <p:blipFill>
          <a:blip r:embed="rId2" cstate="print"/>
          <a:srcRect/>
          <a:stretch>
            <a:fillRect/>
          </a:stretch>
        </p:blipFill>
        <p:spPr bwMode="auto">
          <a:xfrm>
            <a:off x="1371600" y="838200"/>
            <a:ext cx="6400800" cy="3600450"/>
          </a:xfrm>
          <a:prstGeom prst="rect">
            <a:avLst/>
          </a:prstGeom>
          <a:noFill/>
        </p:spPr>
      </p:pic>
    </p:spTree>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838200"/>
            <a:ext cx="8305800" cy="3046988"/>
          </a:xfrm>
          <a:prstGeom prst="rect">
            <a:avLst/>
          </a:prstGeom>
        </p:spPr>
        <p:txBody>
          <a:bodyPr wrap="square">
            <a:spAutoFit/>
          </a:bodyPr>
          <a:lstStyle/>
          <a:p>
            <a:pPr lvl="0" algn="just" eaLnBrk="0" fontAlgn="base" hangingPunct="0">
              <a:spcBef>
                <a:spcPct val="0"/>
              </a:spcBef>
              <a:spcAft>
                <a:spcPct val="0"/>
              </a:spcAft>
            </a:pPr>
            <a:r>
              <a:rPr lang="ru-RU" sz="2400" dirty="0">
                <a:latin typeface="Times New Roman" pitchFamily="18" charset="0"/>
                <a:cs typeface="Times New Roman" pitchFamily="18" charset="0"/>
              </a:rPr>
              <a:t>	Актуальность здорового образа жизни вызвана возрастанием и изменением характера нагрузок на организм человека в связи с усложнением общественной жизни, увеличением рисков техногенного, экологического, психологического, политического и военного характеров, провоцирующих негативные сдвиги в состоянии здоровья. В современном обществе все больше и больше возрастает тенденция вести здоровый образ жизни.</a:t>
            </a:r>
          </a:p>
        </p:txBody>
      </p:sp>
      <p:pic>
        <p:nvPicPr>
          <p:cNvPr id="5122" name="Picture 2" descr="C:\Users\Centr5\Desktop\aa59ba2e-197a-4ba5-80e1-204f52f525d4.jpg"/>
          <p:cNvPicPr>
            <a:picLocks noChangeAspect="1" noChangeArrowheads="1"/>
          </p:cNvPicPr>
          <p:nvPr/>
        </p:nvPicPr>
        <p:blipFill>
          <a:blip r:embed="rId2" cstate="print"/>
          <a:srcRect/>
          <a:stretch>
            <a:fillRect/>
          </a:stretch>
        </p:blipFill>
        <p:spPr bwMode="auto">
          <a:xfrm>
            <a:off x="1524000" y="4038600"/>
            <a:ext cx="2743200" cy="2514600"/>
          </a:xfrm>
          <a:prstGeom prst="rect">
            <a:avLst/>
          </a:prstGeom>
          <a:noFill/>
        </p:spPr>
      </p:pic>
      <p:pic>
        <p:nvPicPr>
          <p:cNvPr id="5123" name="Picture 3" descr="C:\Users\Centr5\Desktop\eb324f21-9120-4c68-b44a-7172bb5caa5a.jpg"/>
          <p:cNvPicPr>
            <a:picLocks noChangeAspect="1" noChangeArrowheads="1"/>
          </p:cNvPicPr>
          <p:nvPr/>
        </p:nvPicPr>
        <p:blipFill>
          <a:blip r:embed="rId3" cstate="print"/>
          <a:srcRect/>
          <a:stretch>
            <a:fillRect/>
          </a:stretch>
        </p:blipFill>
        <p:spPr bwMode="auto">
          <a:xfrm>
            <a:off x="4876800" y="4038600"/>
            <a:ext cx="2667000" cy="2561422"/>
          </a:xfrm>
          <a:prstGeom prst="rect">
            <a:avLst/>
          </a:prstGeom>
          <a:noFill/>
        </p:spPr>
      </p:pic>
    </p:spTree>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04800" y="962170"/>
            <a:ext cx="8382000" cy="1894734"/>
          </a:xfrm>
          <a:prstGeom prst="rect">
            <a:avLst/>
          </a:prstGeom>
          <a:solidFill>
            <a:srgbClr val="FFFFFF"/>
          </a:solidFill>
          <a:ln w="9525">
            <a:noFill/>
            <a:miter lim="800000"/>
            <a:headEnd/>
            <a:tailEnd/>
          </a:ln>
          <a:effectLst/>
        </p:spPr>
        <p:txBody>
          <a:bodyPr vert="horz" wrap="square" lIns="253920" tIns="4761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a:ln>
                  <a:noFill/>
                </a:ln>
                <a:effectLst/>
                <a:latin typeface="Times New Roman" pitchFamily="18" charset="0"/>
                <a:cs typeface="Times New Roman" pitchFamily="18" charset="0"/>
              </a:rPr>
              <a:t>Элементы</a:t>
            </a:r>
            <a:r>
              <a:rPr kumimoji="0" lang="ru-RU" sz="2400" b="1" i="1" u="none" strike="noStrike" cap="none" normalizeH="0" dirty="0">
                <a:ln>
                  <a:noFill/>
                </a:ln>
                <a:effectLst/>
                <a:latin typeface="Times New Roman" pitchFamily="18" charset="0"/>
                <a:cs typeface="Times New Roman" pitchFamily="18" charset="0"/>
              </a:rPr>
              <a:t> здорового образа жизни:</a:t>
            </a:r>
            <a:endParaRPr kumimoji="0" lang="ru-RU" sz="2000" b="1" i="1"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ru-RU" sz="2000" dirty="0">
                <a:latin typeface="Times New Roman" pitchFamily="18" charset="0"/>
                <a:cs typeface="Times New Roman" pitchFamily="18" charset="0"/>
              </a:rPr>
              <a:t> О</a:t>
            </a:r>
            <a:r>
              <a:rPr kumimoji="0" lang="ru-RU" sz="2000" b="0" i="0" u="none" strike="noStrike" cap="none" normalizeH="0" baseline="0" dirty="0">
                <a:ln>
                  <a:noFill/>
                </a:ln>
                <a:effectLst/>
                <a:latin typeface="Times New Roman" pitchFamily="18" charset="0"/>
                <a:cs typeface="Times New Roman" pitchFamily="18" charset="0"/>
              </a:rPr>
              <a:t>кружающая среда: безопасная и благоприятная для обитания, знания о влиянии неблагоприятных факторов окружающей среды на здоровье;</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2000" b="0" i="0"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1600" b="0" i="0" u="none" strike="noStrike" cap="none" normalizeH="0" baseline="0" dirty="0">
              <a:ln>
                <a:noFill/>
              </a:ln>
              <a:effectLst/>
              <a:latin typeface="Times New Roman" pitchFamily="18" charset="0"/>
              <a:cs typeface="Times New Roman" pitchFamily="18" charset="0"/>
            </a:endParaRPr>
          </a:p>
        </p:txBody>
      </p:sp>
      <p:pic>
        <p:nvPicPr>
          <p:cNvPr id="6146" name="Picture 2" descr="C:\Users\Centr5\Desktop\011784f1-51a7-4b8a-8ec3-6720209c8d60.jpg"/>
          <p:cNvPicPr>
            <a:picLocks noChangeAspect="1" noChangeArrowheads="1"/>
          </p:cNvPicPr>
          <p:nvPr/>
        </p:nvPicPr>
        <p:blipFill>
          <a:blip r:embed="rId2" cstate="print"/>
          <a:srcRect/>
          <a:stretch>
            <a:fillRect/>
          </a:stretch>
        </p:blipFill>
        <p:spPr bwMode="auto">
          <a:xfrm>
            <a:off x="609600" y="2438400"/>
            <a:ext cx="4064000" cy="2286000"/>
          </a:xfrm>
          <a:prstGeom prst="rect">
            <a:avLst/>
          </a:prstGeom>
          <a:noFill/>
        </p:spPr>
      </p:pic>
      <p:pic>
        <p:nvPicPr>
          <p:cNvPr id="6147" name="Picture 3" descr="C:\Users\Centr5\Desktop\f6175813-b25a-423b-9c4e-b17ad1e7310d.jpg"/>
          <p:cNvPicPr>
            <a:picLocks noChangeAspect="1" noChangeArrowheads="1"/>
          </p:cNvPicPr>
          <p:nvPr/>
        </p:nvPicPr>
        <p:blipFill>
          <a:blip r:embed="rId3" cstate="print"/>
          <a:srcRect/>
          <a:stretch>
            <a:fillRect/>
          </a:stretch>
        </p:blipFill>
        <p:spPr bwMode="auto">
          <a:xfrm>
            <a:off x="4648200" y="4114800"/>
            <a:ext cx="4080933" cy="2295525"/>
          </a:xfrm>
          <a:prstGeom prst="rect">
            <a:avLst/>
          </a:prstGeom>
          <a:noFill/>
        </p:spPr>
      </p:pic>
    </p:spTree>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1066800"/>
            <a:ext cx="7467600" cy="677108"/>
          </a:xfrm>
          <a:prstGeom prst="rect">
            <a:avLst/>
          </a:prstGeom>
        </p:spPr>
        <p:txBody>
          <a:bodyPr wrap="square">
            <a:spAutoFit/>
          </a:bodyPr>
          <a:lstStyle/>
          <a:p>
            <a:pPr lvl="0" eaLnBrk="0" fontAlgn="base" hangingPunct="0">
              <a:spcBef>
                <a:spcPct val="0"/>
              </a:spcBef>
              <a:spcAft>
                <a:spcPct val="0"/>
              </a:spcAft>
              <a:buFontTx/>
              <a:buChar char="•"/>
            </a:pPr>
            <a:r>
              <a:rPr lang="ru-RU" sz="2000" dirty="0">
                <a:latin typeface="Times New Roman" pitchFamily="18" charset="0"/>
                <a:cs typeface="Times New Roman" pitchFamily="18" charset="0"/>
              </a:rPr>
              <a:t> Отказ от курения, наркотиков и употребления алкоголя;</a:t>
            </a:r>
          </a:p>
          <a:p>
            <a:pPr lvl="0" eaLnBrk="0" fontAlgn="base" hangingPunct="0">
              <a:spcBef>
                <a:spcPct val="0"/>
              </a:spcBef>
              <a:spcAft>
                <a:spcPct val="0"/>
              </a:spcAft>
              <a:buFontTx/>
              <a:buChar char="•"/>
            </a:pPr>
            <a:endParaRPr lang="ru-RU" dirty="0">
              <a:latin typeface="Times New Roman" pitchFamily="18" charset="0"/>
              <a:cs typeface="Times New Roman" pitchFamily="18" charset="0"/>
            </a:endParaRPr>
          </a:p>
        </p:txBody>
      </p:sp>
      <p:pic>
        <p:nvPicPr>
          <p:cNvPr id="3" name="Рисунок 2" descr="lechenie_zavisimost_alkogolisma.jpg"/>
          <p:cNvPicPr>
            <a:picLocks noChangeAspect="1"/>
          </p:cNvPicPr>
          <p:nvPr/>
        </p:nvPicPr>
        <p:blipFill>
          <a:blip r:embed="rId2" cstate="print"/>
          <a:stretch>
            <a:fillRect/>
          </a:stretch>
        </p:blipFill>
        <p:spPr>
          <a:xfrm>
            <a:off x="2286000" y="1676400"/>
            <a:ext cx="4838700" cy="48387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1066800"/>
            <a:ext cx="8458200" cy="1292662"/>
          </a:xfrm>
          <a:prstGeom prst="rect">
            <a:avLst/>
          </a:prstGeom>
        </p:spPr>
        <p:txBody>
          <a:bodyPr wrap="square">
            <a:spAutoFit/>
          </a:bodyPr>
          <a:lstStyle/>
          <a:p>
            <a:pPr lvl="0" eaLnBrk="0" fontAlgn="base" hangingPunct="0">
              <a:spcBef>
                <a:spcPct val="0"/>
              </a:spcBef>
              <a:spcAft>
                <a:spcPct val="0"/>
              </a:spcAft>
              <a:buFontTx/>
              <a:buChar char="•"/>
            </a:pPr>
            <a:r>
              <a:rPr lang="ru-RU" sz="2000" dirty="0">
                <a:latin typeface="Times New Roman" pitchFamily="18" charset="0"/>
                <a:cs typeface="Times New Roman" pitchFamily="18" charset="0"/>
              </a:rPr>
              <a:t> Здоровое питание: умеренное, соответствующее физиологическим особенностям конкретного человека, информированность о качестве употребляемых продуктов;</a:t>
            </a:r>
          </a:p>
          <a:p>
            <a:pPr lvl="0" eaLnBrk="0" fontAlgn="base" hangingPunct="0">
              <a:spcBef>
                <a:spcPct val="0"/>
              </a:spcBef>
              <a:spcAft>
                <a:spcPct val="0"/>
              </a:spcAft>
              <a:buFontTx/>
              <a:buChar char="•"/>
            </a:pPr>
            <a:endParaRPr lang="ru-RU" dirty="0">
              <a:latin typeface="Times New Roman" pitchFamily="18" charset="0"/>
              <a:cs typeface="Times New Roman" pitchFamily="18" charset="0"/>
            </a:endParaRPr>
          </a:p>
        </p:txBody>
      </p:sp>
      <p:pic>
        <p:nvPicPr>
          <p:cNvPr id="3" name="Рисунок 2" descr="72203_html_7f8317ea.jpg"/>
          <p:cNvPicPr>
            <a:picLocks noChangeAspect="1"/>
          </p:cNvPicPr>
          <p:nvPr/>
        </p:nvPicPr>
        <p:blipFill>
          <a:blip r:embed="rId2" cstate="print"/>
          <a:stretch>
            <a:fillRect/>
          </a:stretch>
        </p:blipFill>
        <p:spPr>
          <a:xfrm>
            <a:off x="655291" y="2057400"/>
            <a:ext cx="7773251" cy="4572000"/>
          </a:xfrm>
          <a:prstGeom prst="rect">
            <a:avLst/>
          </a:prstGeom>
        </p:spPr>
      </p:pic>
    </p:spTree>
  </p:cSld>
  <p:clrMapOvr>
    <a:masterClrMapping/>
  </p:clrMapOvr>
  <p:transition spd="med">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517</TotalTime>
  <Words>129</Words>
  <Application>Microsoft Office PowerPoint</Application>
  <PresentationFormat>Экран (4:3)</PresentationFormat>
  <Paragraphs>39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Поток</vt:lpstr>
      <vt:lpstr>Здоровый образ жизни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Здоровый образ жизни</dc:title>
  <dc:creator>пк</dc:creator>
  <cp:lastModifiedBy>vyfty hjbjh</cp:lastModifiedBy>
  <cp:revision>62</cp:revision>
  <dcterms:created xsi:type="dcterms:W3CDTF">2015-10-20T04:37:18Z</dcterms:created>
  <dcterms:modified xsi:type="dcterms:W3CDTF">2021-10-12T02:48:52Z</dcterms:modified>
</cp:coreProperties>
</file>