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7" r:id="rId19"/>
    <p:sldId id="274" r:id="rId20"/>
    <p:sldId id="275" r:id="rId21"/>
    <p:sldId id="276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394061628480029"/>
          <c:y val="0.15084593273040001"/>
          <c:w val="0.52086615257374069"/>
          <c:h val="0.771409365204147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Знания о питании</c:v>
                </c:pt>
              </c:strCache>
            </c:strRef>
          </c:tx>
          <c:explosion val="25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E066-40AD-88FF-2252DDC44FB5}"/>
              </c:ext>
            </c:extLst>
          </c:dPt>
          <c:dPt>
            <c:idx val="1"/>
            <c:bubble3D val="0"/>
            <c:explosion val="0"/>
            <c:spPr>
              <a:ln w="12700"/>
            </c:spPr>
            <c:extLst>
              <c:ext xmlns:c16="http://schemas.microsoft.com/office/drawing/2014/chart" uri="{C3380CC4-5D6E-409C-BE32-E72D297353CC}">
                <c16:uniqueId val="{00000001-E066-40AD-88FF-2252DDC44FB5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2-E066-40AD-88FF-2252DDC44FB5}"/>
              </c:ext>
            </c:extLst>
          </c:dPt>
          <c:dLbls>
            <c:dLbl>
              <c:idx val="0"/>
              <c:layout>
                <c:manualLayout>
                  <c:x val="-0.11979740855004717"/>
                  <c:y val="7.7870742913234703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35%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066-40AD-88FF-2252DDC44FB5}"/>
                </c:ext>
              </c:extLst>
            </c:dLbl>
            <c:dLbl>
              <c:idx val="1"/>
              <c:layout>
                <c:manualLayout>
                  <c:x val="7.225663197916285E-2"/>
                  <c:y val="-0.19392447955853018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43%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066-40AD-88FF-2252DDC44FB5}"/>
                </c:ext>
              </c:extLst>
            </c:dLbl>
            <c:dLbl>
              <c:idx val="2"/>
              <c:layout>
                <c:manualLayout>
                  <c:x val="9.3437920477971628E-2"/>
                  <c:y val="0.13421205660693125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22%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066-40AD-88FF-2252DDC44FB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Отличные знания</c:v>
                </c:pt>
                <c:pt idx="1">
                  <c:v>Хорошие знания</c:v>
                </c:pt>
                <c:pt idx="2">
                  <c:v>Плохие знания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0.35000000000000009</c:v>
                </c:pt>
                <c:pt idx="1">
                  <c:v>0.4300000000000001</c:v>
                </c:pt>
                <c:pt idx="2">
                  <c:v>0.22000000000000006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66-40AD-88FF-2252DDC44FB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Соблюдение питания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8013867712016719E-2"/>
                  <c:y val="5.8000081650900925E-2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B1-4393-B9A9-AFB0452E68EB}"/>
                </c:ext>
              </c:extLst>
            </c:dLbl>
            <c:dLbl>
              <c:idx val="1"/>
              <c:layout>
                <c:manualLayout>
                  <c:x val="5.6695328871504747E-2"/>
                  <c:y val="-0.2618940934273703"/>
                </c:manualLayout>
              </c:layout>
              <c:spPr/>
              <c:txPr>
                <a:bodyPr/>
                <a:lstStyle/>
                <a:p>
                  <a:pPr>
                    <a:defRPr sz="2800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B1-4393-B9A9-AFB0452E68EB}"/>
                </c:ext>
              </c:extLst>
            </c:dLbl>
            <c:dLbl>
              <c:idx val="2"/>
              <c:layout>
                <c:manualLayout>
                  <c:x val="8.3640670672607262E-2"/>
                  <c:y val="7.4594623355102488E-2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B1-4393-B9A9-AFB0452E68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Соблюдают правильное питание</c:v>
                </c:pt>
                <c:pt idx="1">
                  <c:v>Соблюдают правильное питание изредко не правильное</c:v>
                </c:pt>
                <c:pt idx="2">
                  <c:v>Не соблюдают правильное питание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0.64000000000000024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B1-4393-B9A9-AFB0452E68E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>
        <c:manualLayout>
          <c:xMode val="edge"/>
          <c:yMode val="edge"/>
          <c:x val="0.69507410202418585"/>
          <c:y val="2.6224380075928685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</c:v>
                </c:pt>
              </c:strCache>
            </c:strRef>
          </c:tx>
          <c:dLbls>
            <c:dLbl>
              <c:idx val="1"/>
              <c:layout>
                <c:manualLayout>
                  <c:x val="-0.10357363687608376"/>
                  <c:y val="-0.295073270580037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7C6-44D1-80AC-981ACB73E8E2}"/>
                </c:ext>
              </c:extLst>
            </c:dLbl>
            <c:dLbl>
              <c:idx val="2"/>
              <c:layout>
                <c:manualLayout>
                  <c:x val="0.19368082772874964"/>
                  <c:y val="-0.163897119335383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7C6-44D1-80AC-981ACB73E8E2}"/>
                </c:ext>
              </c:extLst>
            </c:dLbl>
            <c:dLbl>
              <c:idx val="3"/>
              <c:layout>
                <c:manualLayout>
                  <c:x val="5.7738678162445475E-2"/>
                  <c:y val="-1.00810872098611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7C6-44D1-80AC-981ACB73E8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Средства массовой информации</c:v>
                </c:pt>
                <c:pt idx="1">
                  <c:v>Школа</c:v>
                </c:pt>
                <c:pt idx="2">
                  <c:v>Семья</c:v>
                </c:pt>
                <c:pt idx="3">
                  <c:v>Затруднелись ответить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0.12000000000000002</c:v>
                </c:pt>
                <c:pt idx="2">
                  <c:v>0.34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C6-44D1-80AC-981ACB73E8E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28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85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549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6581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633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9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5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686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24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44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449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5036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538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1916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382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28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76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15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Здоровое питание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лия\Desktop\Потенциал\Здоровое питание\картинки\1497597673_4-ii-podzagolov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36912"/>
            <a:ext cx="5473891" cy="3320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48680"/>
            <a:ext cx="7488832" cy="3744416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Соблюдая основные принципы здорового питания:</a:t>
            </a:r>
            <a:endParaRPr lang="ru-RU" dirty="0" smtClean="0"/>
          </a:p>
          <a:p>
            <a:pPr lvl="0"/>
            <a:r>
              <a:rPr lang="ru-RU" dirty="0" smtClean="0"/>
              <a:t>учёт индивидуальных особенностей</a:t>
            </a:r>
          </a:p>
          <a:p>
            <a:pPr lvl="0"/>
            <a:r>
              <a:rPr lang="ru-RU" dirty="0" smtClean="0"/>
              <a:t>разнообразие рациона</a:t>
            </a:r>
          </a:p>
          <a:p>
            <a:pPr lvl="0"/>
            <a:r>
              <a:rPr lang="ru-RU" dirty="0" smtClean="0"/>
              <a:t>активный режим</a:t>
            </a:r>
          </a:p>
          <a:p>
            <a:pPr lvl="0"/>
            <a:r>
              <a:rPr lang="ru-RU" dirty="0" smtClean="0"/>
              <a:t>самоконтроль</a:t>
            </a:r>
          </a:p>
          <a:p>
            <a:pPr lvl="0"/>
            <a:r>
              <a:rPr lang="ru-RU" dirty="0" smtClean="0"/>
              <a:t>дробность питания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149080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Вы добьетесь прекрасных результатов.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Юлия\Desktop\Потенциал\Здоровое питание\картинки\_original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75656" y="404664"/>
            <a:ext cx="6120680" cy="61206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Общие принципы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здорового питания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лия\Desktop\Потенциал\Здоровое питание\картинки\benh-viem-loet-da-day-1024x810-768x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33" y="41519"/>
            <a:ext cx="3913546" cy="3096344"/>
          </a:xfrm>
          <a:prstGeom prst="rect">
            <a:avLst/>
          </a:prstGeom>
          <a:noFill/>
        </p:spPr>
      </p:pic>
      <p:pic>
        <p:nvPicPr>
          <p:cNvPr id="7171" name="Picture 3" descr="C:\Users\Юлия\Desktop\Потенциал\Здоровое питание\картинки\2345-intuitivnoe-pitanie-esh-chto-khochesh-i-ne-tolst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836712"/>
            <a:ext cx="4203245" cy="3456384"/>
          </a:xfrm>
          <a:prstGeom prst="rect">
            <a:avLst/>
          </a:prstGeom>
          <a:noFill/>
        </p:spPr>
      </p:pic>
      <p:pic>
        <p:nvPicPr>
          <p:cNvPr id="7172" name="Picture 4" descr="C:\Users\Юлия\Desktop\Потенциал\Здоровое питание\картинки\kalorii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2656"/>
            <a:ext cx="3888432" cy="2621236"/>
          </a:xfrm>
          <a:prstGeom prst="rect">
            <a:avLst/>
          </a:prstGeom>
          <a:noFill/>
        </p:spPr>
      </p:pic>
      <p:pic>
        <p:nvPicPr>
          <p:cNvPr id="7173" name="Picture 5" descr="C:\Users\Юлия\Desktop\Потенциал\Здоровое питание\картинки\kalorii-cetve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340768"/>
            <a:ext cx="3894929" cy="2590128"/>
          </a:xfrm>
          <a:prstGeom prst="rect">
            <a:avLst/>
          </a:prstGeom>
          <a:noFill/>
        </p:spPr>
      </p:pic>
      <p:pic>
        <p:nvPicPr>
          <p:cNvPr id="11" name="Picture 6" descr="C:\Users\Юлия\Desktop\Потенциал\Здоровое питание\картинки\dijeta_krvne_grupe-1024x7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132856"/>
            <a:ext cx="3816424" cy="2914496"/>
          </a:xfrm>
          <a:prstGeom prst="rect">
            <a:avLst/>
          </a:prstGeom>
          <a:noFill/>
        </p:spPr>
      </p:pic>
      <p:pic>
        <p:nvPicPr>
          <p:cNvPr id="12" name="Picture 3" descr="C:\Users\Юлия\Desktop\Потенциал\Здоровое питание\картинки\fish-resiz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2204864"/>
            <a:ext cx="3840427" cy="2880320"/>
          </a:xfrm>
          <a:prstGeom prst="rect">
            <a:avLst/>
          </a:prstGeom>
          <a:noFill/>
        </p:spPr>
      </p:pic>
      <p:pic>
        <p:nvPicPr>
          <p:cNvPr id="13" name="Picture 4" descr="C:\Users\Юлия\Desktop\Потенциал\Здоровое питание\картинки\rastitelnye_jir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2780928"/>
            <a:ext cx="3531369" cy="2427816"/>
          </a:xfrm>
          <a:prstGeom prst="rect">
            <a:avLst/>
          </a:prstGeom>
          <a:noFill/>
        </p:spPr>
      </p:pic>
      <p:pic>
        <p:nvPicPr>
          <p:cNvPr id="7175" name="Picture 7" descr="C:\Users\Юлия\Desktop\Потенциал\Здоровое питание\картинки\maxresdefaul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3429000"/>
            <a:ext cx="4176933" cy="2349525"/>
          </a:xfrm>
          <a:prstGeom prst="rect">
            <a:avLst/>
          </a:prstGeom>
          <a:noFill/>
        </p:spPr>
      </p:pic>
      <p:pic>
        <p:nvPicPr>
          <p:cNvPr id="7176" name="Picture 8" descr="C:\Users\Юлия\Desktop\Потенциал\Здоровое питание\картинки\11179.97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3367" y="3645025"/>
            <a:ext cx="3552394" cy="2664296"/>
          </a:xfrm>
          <a:prstGeom prst="rect">
            <a:avLst/>
          </a:prstGeom>
          <a:noFill/>
        </p:spPr>
      </p:pic>
      <p:pic>
        <p:nvPicPr>
          <p:cNvPr id="7177" name="Picture 9" descr="C:\Users\Юлия\Desktop\Потенциал\Здоровое питание\картинки\крупы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4" y="3861048"/>
            <a:ext cx="3657600" cy="2743200"/>
          </a:xfrm>
          <a:prstGeom prst="rect">
            <a:avLst/>
          </a:prstGeom>
          <a:noFill/>
        </p:spPr>
      </p:pic>
      <p:pic>
        <p:nvPicPr>
          <p:cNvPr id="7178" name="Picture 10" descr="C:\Users\Юлия\Desktop\Потенциал\Здоровое питание\картинки\origina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84009" y="3140968"/>
            <a:ext cx="3815251" cy="2331542"/>
          </a:xfrm>
          <a:prstGeom prst="rect">
            <a:avLst/>
          </a:prstGeom>
          <a:noFill/>
        </p:spPr>
      </p:pic>
      <p:pic>
        <p:nvPicPr>
          <p:cNvPr id="7179" name="Picture 11" descr="C:\Users\Юлия\Desktop\Потенциал\Здоровое питание\картинки\specii_priprava_posypka_svyazka_92077_2560x144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94478" y="4173071"/>
            <a:ext cx="4576507" cy="25742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Юлия\Desktop\Потенциал\Здоровое питание\картинки\_original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75656" y="404664"/>
            <a:ext cx="6120680" cy="61206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87624" y="256490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Влияние  несбалансированных диет на организм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520" y="188640"/>
            <a:ext cx="396044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Снижение иммунитета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411760" y="2348880"/>
            <a:ext cx="4176464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Потеря мышечной массы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076056" y="4365104"/>
            <a:ext cx="3816424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Эффект «наоборот»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7544" y="4437112"/>
            <a:ext cx="4032448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Неврозы и депрессивное состояние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60032" y="188640"/>
            <a:ext cx="3888432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Проблемы с пищеварением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лия\Desktop\Потенциал\Здоровое питание\картинки\_original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691680" y="476672"/>
            <a:ext cx="6120680" cy="61206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293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Пропаганда здорового питания школьников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620688"/>
          <a:ext cx="842493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404664"/>
          <a:ext cx="835292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692696"/>
          <a:ext cx="7834064" cy="532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Юлия\Desktop\Потенциал\Здоровое питание\картинки\в-768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87752"/>
            <a:ext cx="2232248" cy="2232248"/>
          </a:xfrm>
          <a:prstGeom prst="rect">
            <a:avLst/>
          </a:prstGeom>
          <a:noFill/>
        </p:spPr>
      </p:pic>
      <p:pic>
        <p:nvPicPr>
          <p:cNvPr id="11267" name="Picture 3" descr="C:\Users\Юлия\Desktop\Потенциал\Здоровое питание\картинки\8-1-1024x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6672"/>
            <a:ext cx="2915816" cy="2044488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1520" y="620688"/>
            <a:ext cx="834012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Плюсы здорового питания: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Повышается тонус нервной системы;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Улучшается кровообращение и обмен веществ;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Усиливаются иммунные реакции;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Снижение веса;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Снижается нагрузка на желудочно-кишечный тракт;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съедает ровно столько калорий, сколько ему необходимо;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051720" y="4293096"/>
            <a:ext cx="66247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Минусы здорового питания: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Из-за невыполнения принципов здорового питания, наступают различные нарушения в организме;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Бывает сложно совместить с образом жизни;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72400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   Практически каждый человек хотя бы один раз в жизни задумывался о том, что он ест, но находит множество причин, «мешающих» ему это делать. Я считаю, что здоровье - актуально во все времена года, и правильное и здоровое питание доступно всем, независимо от обстоятельств.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Юлия\Desktop\Потенциал\Здоровое питание\картинки\0c061800b9685590ac5fecd7b27e57f2ad4ebdd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73016"/>
            <a:ext cx="3469605" cy="3176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26469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b="1" u="sng" dirty="0" smtClean="0"/>
              <a:t>Рекомендации по питанию:</a:t>
            </a:r>
            <a:endParaRPr lang="ru-RU" sz="3600" dirty="0" smtClean="0"/>
          </a:p>
          <a:p>
            <a:pPr lvl="0"/>
            <a:r>
              <a:rPr lang="ru-RU" sz="3600" dirty="0" smtClean="0"/>
              <a:t>Многим людям свойственно питаться нерегулярно, поскольку далеко не всегда у них есть время на полноценный завтрак, обед, ужин. Поэтому, решившись перейти на систему дробного здорового питания, хорошо подумайте, как вы это реализуете. Самый оптимальный вариант – </a:t>
            </a:r>
            <a:r>
              <a:rPr lang="ru-RU" sz="3600" b="1" dirty="0" smtClean="0"/>
              <a:t>готовить еду заранее и брать с собой в контейнере, чтобы если вдруг не будет возможности зайти куда-нибудь перекусить, вы не пропустили плановый прием пищи;</a:t>
            </a:r>
          </a:p>
          <a:p>
            <a:pPr lvl="0"/>
            <a:r>
              <a:rPr lang="ru-RU" sz="3600" dirty="0" smtClean="0"/>
              <a:t>Не есть за 3-4 часа до сна;</a:t>
            </a:r>
          </a:p>
          <a:p>
            <a:pPr lvl="0"/>
            <a:r>
              <a:rPr lang="ru-RU" sz="3600" dirty="0" smtClean="0"/>
              <a:t>Как можно больше есть свежих овощей и фруктов;</a:t>
            </a:r>
          </a:p>
          <a:p>
            <a:pPr lvl="0"/>
            <a:r>
              <a:rPr lang="ru-RU" sz="3600" dirty="0" smtClean="0"/>
              <a:t>Заниматься спортом и активно тратить калории другим способом;</a:t>
            </a:r>
          </a:p>
          <a:p>
            <a:pPr lvl="0"/>
            <a:r>
              <a:rPr lang="ru-RU" sz="3600" dirty="0" smtClean="0"/>
              <a:t>Есть не спеша, прислушиваясь к чувству насыщения;</a:t>
            </a:r>
          </a:p>
          <a:p>
            <a:pPr lvl="0"/>
            <a:r>
              <a:rPr lang="ru-RU" sz="3600" dirty="0" smtClean="0"/>
              <a:t>Употреблять только натуральные злаки, хлеб с отрубями, молочные продукты с малым процентом жирности;</a:t>
            </a:r>
          </a:p>
          <a:p>
            <a:pPr lvl="0"/>
            <a:r>
              <a:rPr lang="ru-RU" sz="3600" dirty="0" smtClean="0"/>
              <a:t>Сократить порции (вдвое) употребляемых блюд;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964488" cy="22951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Здоровое питание — это формирование и совершенствование функциональных систем, направленных на улучшение организма, что в конечном итоге приводит к положительным внешним и внутренним результатам.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9217" name="Picture 1" descr="C:\Users\Юлия\Desktop\Потенциал\Здоровое питание\картинки\3054268_stock-photo-funny-fruits-group-cartoon-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140968"/>
            <a:ext cx="5715000" cy="32289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Юлия\Desktop\Потенциал\Здоровое питание\картинки\е-а-в-форме-мозга-и-сер-ца-30885074.jpg"/>
          <p:cNvPicPr>
            <a:picLocks noChangeAspect="1" noChangeArrowheads="1"/>
          </p:cNvPicPr>
          <p:nvPr/>
        </p:nvPicPr>
        <p:blipFill>
          <a:blip r:embed="rId2" cstate="print"/>
          <a:srcRect b="11411"/>
          <a:stretch>
            <a:fillRect/>
          </a:stretch>
        </p:blipFill>
        <p:spPr bwMode="auto">
          <a:xfrm>
            <a:off x="1403648" y="0"/>
            <a:ext cx="6218056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140968"/>
            <a:ext cx="7772400" cy="30613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Вывод:</a:t>
            </a:r>
            <a:r>
              <a:rPr lang="ru-RU" dirty="0" smtClean="0"/>
              <a:t> можно ясно определить, что около 70 % учащихся  не следят за своим рационом, считая его не обязательным и находя множество причин невозможности здорового питания. В семьях не  ведутся разговоры о здоровом образе жизни, родители не приучают детей с детства питаться правильно.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ия\Desktop\Потенциал\Здоровое питание\картинки\ap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996952"/>
            <a:ext cx="3079477" cy="359417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3240360"/>
          </a:xfrm>
        </p:spPr>
        <p:txBody>
          <a:bodyPr>
            <a:normAutofit/>
          </a:bodyPr>
          <a:lstStyle/>
          <a:p>
            <a:r>
              <a:rPr lang="ru-RU" b="1" dirty="0" smtClean="0"/>
              <a:t>Гипотеза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   Пропаганда правильного питания, повысит стремления к здоровому образу жизни.</a:t>
            </a:r>
          </a:p>
          <a:p>
            <a:r>
              <a:rPr lang="ru-RU" b="1" dirty="0" smtClean="0"/>
              <a:t>Цель работы</a:t>
            </a:r>
            <a:r>
              <a:rPr lang="ru-RU" dirty="0" smtClean="0"/>
              <a:t>: собрать фактический материал по теме, выявить факторы, влияющие на формирование культуры здорового образа жизни, дать практические советы по здоровому питанию своим сверстникам.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ия\Desktop\Потенциал\Здоровое питание\картинки\Rese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8988" y="4477182"/>
            <a:ext cx="2255500" cy="2120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772400" cy="724942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Задачи исследования: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908720"/>
            <a:ext cx="7283152" cy="2448272"/>
          </a:xfrm>
        </p:spPr>
        <p:txBody>
          <a:bodyPr>
            <a:normAutofit fontScale="85000" lnSpcReduction="10000"/>
          </a:bodyPr>
          <a:lstStyle/>
          <a:p>
            <a:pPr lvl="0">
              <a:buFont typeface="Wingdings" pitchFamily="2" charset="2"/>
              <a:buChar char="q"/>
            </a:pPr>
            <a:r>
              <a:rPr lang="ru-RU" dirty="0" smtClean="0"/>
              <a:t> </a:t>
            </a:r>
            <a:r>
              <a:rPr lang="ru-RU" sz="2000" dirty="0" smtClean="0"/>
              <a:t> Изучить методы питания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Организовать и провести  исследование «Здоровое питание как фактор формирования культуры здоровья»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Выявит влияние и последствие несбалансированных диет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 Исследовать основные принципы здорового питания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 Выявить плюсы и минусы здорового питания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827584" y="3212976"/>
            <a:ext cx="6696744" cy="754053"/>
          </a:xfrm>
          <a:prstGeom prst="rect">
            <a:avLst/>
          </a:prstGeom>
        </p:spPr>
        <p:txBody>
          <a:bodyPr wrap="square" bIns="9144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Методы исследования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077072"/>
            <a:ext cx="6588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ресурсы интернета, проведение практической работы.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ия\Desktop\Потенциал\Здоровое питание\картинки\eb8f3609d07b8e50fd5d635b575f2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076445"/>
            <a:ext cx="2592288" cy="378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i="1" dirty="0" smtClean="0">
                <a:solidFill>
                  <a:srgbClr val="FF0000"/>
                </a:solidFill>
              </a:rPr>
              <a:t>Здоровье – это вершина,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на которую человек должен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 подняться самостоятельно.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(И. </a:t>
            </a:r>
            <a:r>
              <a:rPr lang="ru-RU" i="1" dirty="0" err="1" smtClean="0">
                <a:solidFill>
                  <a:srgbClr val="FF0000"/>
                </a:solidFill>
              </a:rPr>
              <a:t>Брехман</a:t>
            </a:r>
            <a:r>
              <a:rPr lang="ru-RU" i="1" dirty="0" smtClean="0">
                <a:solidFill>
                  <a:srgbClr val="FF0000"/>
                </a:solidFill>
              </a:rPr>
              <a:t>)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esktop\Потенциал\Здоровое питание\картинки\invalid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6048672" cy="4031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7772400" cy="306132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	Утрата здоровья </a:t>
            </a:r>
            <a:r>
              <a:rPr lang="ru-RU" dirty="0" smtClean="0"/>
              <a:t> - это важный фактор, который в корне меняет жизнь человека.  Утрата здоровья может быть </a:t>
            </a:r>
            <a:r>
              <a:rPr lang="ru-RU" i="1" dirty="0" smtClean="0"/>
              <a:t>временной или полной</a:t>
            </a:r>
            <a:r>
              <a:rPr lang="ru-RU" dirty="0" smtClean="0"/>
              <a:t>. И самый худший вариант – полная утрата здоровья влечет за собой инвалидность, ограниченную дееспособность или полную недееспособность.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ия\Desktop\Потенциал\Здоровое питание\картинки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56992"/>
            <a:ext cx="5112569" cy="333037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04664"/>
            <a:ext cx="7772400" cy="309634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Здоровье – это не просто отсутствие болезней, а состояние полного  физического, психического и социального благополучия. Так чтобы повысить тонус, стать жизнерадостным, улучшить самочувствие, ускорить обмен веществ, иметь хорошую фигуру нужно обязательно использовать самое универсальное природное средство – ПИТАНИЕ.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ия\Desktop\Потенциал\Здоровое питание\картинки\_original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75656" y="260648"/>
            <a:ext cx="6146303" cy="61463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924944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Содержание понятия здоровое питание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Юлия\Desktop\Потенциал\Здоровое питание\картинки\xudeem-za-3-mesyca-na-30-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9800" y="4437112"/>
            <a:ext cx="3239424" cy="216024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6480720" cy="44644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 Здоровое питание - 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dirty="0" smtClean="0"/>
              <a:t>это питание, обеспечивающее рост, нормальное развитие и жизнедеятельность человека, способствующее укреплению его здоровья и профилактике заболеваний. </a:t>
            </a:r>
            <a:br>
              <a:rPr lang="ru-RU" dirty="0" smtClean="0"/>
            </a:br>
            <a:r>
              <a:rPr lang="ru-RU" dirty="0" smtClean="0"/>
              <a:t>Соблюдение правил здорового питания в сочетании с регулярными физическими упражнениями сокращает риск хронических заболеваний и расстройств, таких как: ожирение, </a:t>
            </a:r>
            <a:r>
              <a:rPr lang="ru-RU" dirty="0" err="1" smtClean="0"/>
              <a:t>сердечно-сосудистые</a:t>
            </a:r>
            <a:r>
              <a:rPr lang="ru-RU" dirty="0" smtClean="0"/>
              <a:t> заболевания, диабет, повышенное давление и рак.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138</TotalTime>
  <Words>348</Words>
  <Application>Microsoft Office PowerPoint</Application>
  <PresentationFormat>Экран (4:3)</PresentationFormat>
  <Paragraphs>67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Wingdings</vt:lpstr>
      <vt:lpstr>Wingdings 3</vt:lpstr>
      <vt:lpstr>Сектор</vt:lpstr>
      <vt:lpstr>Здоровое питание</vt:lpstr>
      <vt:lpstr>Актуальность</vt:lpstr>
      <vt:lpstr>Презентация PowerPoint</vt:lpstr>
      <vt:lpstr>Задачи исследования:</vt:lpstr>
      <vt:lpstr>Здоровье – это вершина, на которую человек должен  подняться самостоятельно. (И. Брехман) </vt:lpstr>
      <vt:lpstr>Презентация PowerPoint</vt:lpstr>
      <vt:lpstr>Презентация PowerPoint</vt:lpstr>
      <vt:lpstr>Содержание понятия здоровое питание</vt:lpstr>
      <vt:lpstr>Презентация PowerPoint</vt:lpstr>
      <vt:lpstr>Презентация PowerPoint</vt:lpstr>
      <vt:lpstr>Общие принципы здорового питания</vt:lpstr>
      <vt:lpstr>Презентация PowerPoint</vt:lpstr>
      <vt:lpstr>Презентация PowerPoint</vt:lpstr>
      <vt:lpstr>Презентация PowerPoint</vt:lpstr>
      <vt:lpstr>Пропаганда здорового питания 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Здоровое питание — это формирование и совершенствование функциональных систем, направленных на улучшение организма, что в конечном итоге приводит к положительным внешним и внутренним результатам.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</dc:title>
  <dc:creator>Сергей</dc:creator>
  <cp:lastModifiedBy>Sasha</cp:lastModifiedBy>
  <cp:revision>33</cp:revision>
  <dcterms:created xsi:type="dcterms:W3CDTF">2018-12-16T10:21:10Z</dcterms:created>
  <dcterms:modified xsi:type="dcterms:W3CDTF">2021-12-19T03:10:53Z</dcterms:modified>
</cp:coreProperties>
</file>