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</p:sldMasterIdLst>
  <p:notesMasterIdLst>
    <p:notesMasterId r:id="rId44"/>
  </p:notesMasterIdLst>
  <p:sldIdLst>
    <p:sldId id="256" r:id="rId3"/>
    <p:sldId id="260" r:id="rId4"/>
    <p:sldId id="297" r:id="rId5"/>
    <p:sldId id="257" r:id="rId6"/>
    <p:sldId id="258" r:id="rId7"/>
    <p:sldId id="266" r:id="rId8"/>
    <p:sldId id="267" r:id="rId9"/>
    <p:sldId id="268" r:id="rId10"/>
    <p:sldId id="269" r:id="rId11"/>
    <p:sldId id="261" r:id="rId12"/>
    <p:sldId id="270" r:id="rId13"/>
    <p:sldId id="271" r:id="rId14"/>
    <p:sldId id="272" r:id="rId15"/>
    <p:sldId id="273" r:id="rId16"/>
    <p:sldId id="262" r:id="rId17"/>
    <p:sldId id="274" r:id="rId18"/>
    <p:sldId id="275" r:id="rId19"/>
    <p:sldId id="276" r:id="rId20"/>
    <p:sldId id="277" r:id="rId21"/>
    <p:sldId id="263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8" r:id="rId42"/>
    <p:sldId id="299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2F25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60"/>
  </p:normalViewPr>
  <p:slideViewPr>
    <p:cSldViewPr>
      <p:cViewPr varScale="1">
        <p:scale>
          <a:sx n="86" d="100"/>
          <a:sy n="86" d="100"/>
        </p:scale>
        <p:origin x="-14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D7E02-0F80-4892-B22A-606783EDDAD5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3BC22-5C29-47FA-AFBB-45E311037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3775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3BC22-5C29-47FA-AFBB-45E311037497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0987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124E60E-0DFE-43F3-9777-84C622D1869E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C6F9A46-077B-457F-89F0-249D34EC06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24E60E-0DFE-43F3-9777-84C622D1869E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FBC87-3D7C-4E74-B07F-D7167D39F8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8888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24E60E-0DFE-43F3-9777-84C622D1869E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FBC87-3D7C-4E74-B07F-D7167D39F8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592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1124E60E-0DFE-43F3-9777-84C622D1869E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E3FFBC87-3D7C-4E74-B07F-D7167D39F8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6953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1124E60E-0DFE-43F3-9777-84C622D1869E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E3FFBC87-3D7C-4E74-B07F-D7167D39F8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409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56899-4A87-4319-8872-8CFC398C9C0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5276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DF0EC-1B78-4A35-A3A1-7C5C006E5B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8284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5F0A7-A879-42CD-B0D4-14197CC3B03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5920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B3F5B-5D96-4FA2-9289-F469F2D5266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6130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E0CD7-C188-46F4-BE9A-2D6E1030872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0841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CB92C-28CC-48B7-BEF1-ECF99824912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5795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24E60E-0DFE-43F3-9777-84C622D1869E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FBC87-3D7C-4E74-B07F-D7167D39F8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6849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EA15C-D776-495D-90EB-C83B3047118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9174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3662C-EB9C-4BA9-BC46-01CA7F64F35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6615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500FC-5D81-4458-859B-B44C370F267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096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F9FD4-9724-454B-AD87-8D80B021878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1771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CE017-BCE9-4FCF-8B74-66D843E9A97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2371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9FBECBE-5732-42DB-BFA6-EFAA87DE4FC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7048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24E60E-0DFE-43F3-9777-84C622D1869E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FBC87-3D7C-4E74-B07F-D7167D39F8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2297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24E60E-0DFE-43F3-9777-84C622D1869E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FBC87-3D7C-4E74-B07F-D7167D39F8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709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24E60E-0DFE-43F3-9777-84C622D1869E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FBC87-3D7C-4E74-B07F-D7167D39F8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2694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24E60E-0DFE-43F3-9777-84C622D1869E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FBC87-3D7C-4E74-B07F-D7167D39F8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2261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24E60E-0DFE-43F3-9777-84C622D1869E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FBC87-3D7C-4E74-B07F-D7167D39F8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7525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24E60E-0DFE-43F3-9777-84C622D1869E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FBC87-3D7C-4E74-B07F-D7167D39F8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2910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24E60E-0DFE-43F3-9777-84C622D1869E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FBC87-3D7C-4E74-B07F-D7167D39F8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2243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1124E60E-0DFE-43F3-9777-84C622D1869E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5018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FFBC87-3D7C-4E74-B07F-D7167D39F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build="p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884698B-8E52-43FF-90CD-48A36180A00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" Target="slide4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2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1.xml"/><Relationship Id="rId4" Type="http://schemas.microsoft.com/office/2007/relationships/hdphoto" Target="../media/hdphoto2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1.xml"/><Relationship Id="rId4" Type="http://schemas.microsoft.com/office/2007/relationships/hdphoto" Target="../media/hdphoto3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" Target="slide4.xml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slide" Target="slide18.xml"/><Relationship Id="rId18" Type="http://schemas.openxmlformats.org/officeDocument/2006/relationships/slide" Target="slide36.xml"/><Relationship Id="rId26" Type="http://schemas.openxmlformats.org/officeDocument/2006/relationships/slide" Target="slide19.xml"/><Relationship Id="rId3" Type="http://schemas.openxmlformats.org/officeDocument/2006/relationships/slide" Target="slide10.xml"/><Relationship Id="rId21" Type="http://schemas.openxmlformats.org/officeDocument/2006/relationships/slide" Target="slide32.xml"/><Relationship Id="rId34" Type="http://schemas.openxmlformats.org/officeDocument/2006/relationships/slide" Target="slide9.xml"/><Relationship Id="rId7" Type="http://schemas.openxmlformats.org/officeDocument/2006/relationships/slide" Target="slide6.xml"/><Relationship Id="rId12" Type="http://schemas.openxmlformats.org/officeDocument/2006/relationships/slide" Target="slide31.xml"/><Relationship Id="rId17" Type="http://schemas.openxmlformats.org/officeDocument/2006/relationships/slide" Target="slide27.xml"/><Relationship Id="rId25" Type="http://schemas.openxmlformats.org/officeDocument/2006/relationships/slide" Target="slide22.xml"/><Relationship Id="rId33" Type="http://schemas.openxmlformats.org/officeDocument/2006/relationships/slide" Target="slide29.xml"/><Relationship Id="rId2" Type="http://schemas.openxmlformats.org/officeDocument/2006/relationships/slide" Target="slide5.xml"/><Relationship Id="rId16" Type="http://schemas.openxmlformats.org/officeDocument/2006/relationships/slide" Target="slide11.xml"/><Relationship Id="rId20" Type="http://schemas.openxmlformats.org/officeDocument/2006/relationships/slide" Target="slide7.xml"/><Relationship Id="rId29" Type="http://schemas.openxmlformats.org/officeDocument/2006/relationships/slide" Target="slide28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16.xml"/><Relationship Id="rId11" Type="http://schemas.openxmlformats.org/officeDocument/2006/relationships/slide" Target="slide17.xml"/><Relationship Id="rId24" Type="http://schemas.openxmlformats.org/officeDocument/2006/relationships/slide" Target="slide40.xml"/><Relationship Id="rId32" Type="http://schemas.openxmlformats.org/officeDocument/2006/relationships/slide" Target="slide34.xml"/><Relationship Id="rId37" Type="http://schemas.openxmlformats.org/officeDocument/2006/relationships/slide" Target="slide14.xml"/><Relationship Id="rId5" Type="http://schemas.openxmlformats.org/officeDocument/2006/relationships/slide" Target="slide20.xml"/><Relationship Id="rId15" Type="http://schemas.openxmlformats.org/officeDocument/2006/relationships/slide" Target="slide35.xml"/><Relationship Id="rId23" Type="http://schemas.openxmlformats.org/officeDocument/2006/relationships/slide" Target="slide8.xml"/><Relationship Id="rId28" Type="http://schemas.openxmlformats.org/officeDocument/2006/relationships/slide" Target="slide23.xml"/><Relationship Id="rId36" Type="http://schemas.openxmlformats.org/officeDocument/2006/relationships/slide" Target="slide24.xml"/><Relationship Id="rId10" Type="http://schemas.openxmlformats.org/officeDocument/2006/relationships/slide" Target="slide25.xml"/><Relationship Id="rId19" Type="http://schemas.openxmlformats.org/officeDocument/2006/relationships/slide" Target="slide12.xml"/><Relationship Id="rId31" Type="http://schemas.openxmlformats.org/officeDocument/2006/relationships/slide" Target="slide38.xml"/><Relationship Id="rId4" Type="http://schemas.openxmlformats.org/officeDocument/2006/relationships/slide" Target="slide15.xml"/><Relationship Id="rId9" Type="http://schemas.openxmlformats.org/officeDocument/2006/relationships/slide" Target="slide21.xml"/><Relationship Id="rId14" Type="http://schemas.openxmlformats.org/officeDocument/2006/relationships/slide" Target="slide26.xml"/><Relationship Id="rId22" Type="http://schemas.openxmlformats.org/officeDocument/2006/relationships/slide" Target="slide37.xml"/><Relationship Id="rId27" Type="http://schemas.openxmlformats.org/officeDocument/2006/relationships/slide" Target="slide13.xml"/><Relationship Id="rId30" Type="http://schemas.openxmlformats.org/officeDocument/2006/relationships/slide" Target="slide33.xml"/><Relationship Id="rId35" Type="http://schemas.openxmlformats.org/officeDocument/2006/relationships/slide" Target="slide3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chmag.ru/images/stories/Alfaviti/Rus1/russkiy-alfavit-v-kartinkah-bukva-k.png" TargetMode="External"/><Relationship Id="rId13" Type="http://schemas.openxmlformats.org/officeDocument/2006/relationships/hyperlink" Target="http://im2-tub-ru.yandex.net/i?id=132346552-70-73&amp;n=21" TargetMode="External"/><Relationship Id="rId3" Type="http://schemas.openxmlformats.org/officeDocument/2006/relationships/hyperlink" Target="http://www.1semena.ru/published/publicdata/SHOPDB/attachments/SC/products_pictures/geran%20delta%20782579_enl.jpg" TargetMode="External"/><Relationship Id="rId7" Type="http://schemas.openxmlformats.org/officeDocument/2006/relationships/hyperlink" Target="http://img-fotki.yandex.ru/get/6004/valenta-mog.ba/0_675b7_9475329a_orig.jpg" TargetMode="External"/><Relationship Id="rId12" Type="http://schemas.openxmlformats.org/officeDocument/2006/relationships/hyperlink" Target="http://im5-tub-ru.yandex.net/i?id=97601108-27-73&amp;n=21" TargetMode="External"/><Relationship Id="rId2" Type="http://schemas.openxmlformats.org/officeDocument/2006/relationships/hyperlink" Target="http://artestom.ru/images/other/graznulya2.jpg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://img1.liveinternet.ru/images/attach/c/3/77/769/77769595_large_1.png" TargetMode="External"/><Relationship Id="rId11" Type="http://schemas.openxmlformats.org/officeDocument/2006/relationships/hyperlink" Target="http://im2-tub-ru.yandex.net/i?id=50373185-36-72&amp;n=21" TargetMode="External"/><Relationship Id="rId5" Type="http://schemas.openxmlformats.org/officeDocument/2006/relationships/hyperlink" Target="http://edu.mari.ru/mouo-yoshkarola/dou65/DocLib25/%D0%9F%D0%A0%D0%A1/%D0%B4%D0%B5%D1%82%D0%B8.jpg" TargetMode="External"/><Relationship Id="rId10" Type="http://schemas.openxmlformats.org/officeDocument/2006/relationships/hyperlink" Target="http://im4-tub-ru.yandex.net/i?id=40359158-47-72&amp;n=21" TargetMode="External"/><Relationship Id="rId4" Type="http://schemas.openxmlformats.org/officeDocument/2006/relationships/hyperlink" Target="http://img-fotki.yandex.ru/get/5505/valenta-mog.144/0_6f4e9_d621b22b_orig.jpg" TargetMode="External"/><Relationship Id="rId9" Type="http://schemas.openxmlformats.org/officeDocument/2006/relationships/hyperlink" Target="http://im3-tub-ru.yandex.net/i?id=374951047-16-72&amp;n=2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371600"/>
          </a:xfrm>
          <a:ln>
            <a:solidFill>
              <a:srgbClr val="92D050"/>
            </a:solidFill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В</a:t>
            </a:r>
            <a:r>
              <a:rPr lang="ru-RU" b="1" dirty="0" smtClean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О</a:t>
            </a:r>
            <a:r>
              <a:rPr lang="ru-RU" b="1" dirty="0" smtClean="0">
                <a:ln w="11430"/>
                <a:solidFill>
                  <a:srgbClr val="F2F2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Л</a:t>
            </a:r>
            <a:r>
              <a:rPr lang="ru-RU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Ш</a:t>
            </a:r>
            <a:r>
              <a:rPr lang="ru-RU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Е</a:t>
            </a:r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</a:t>
            </a:r>
            <a:r>
              <a:rPr lang="ru-RU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Ы</a:t>
            </a:r>
            <a:r>
              <a:rPr lang="ru-RU" b="1" dirty="0" smtClean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Й 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К</a:t>
            </a:r>
            <a:r>
              <a:rPr lang="ru-RU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В</a:t>
            </a:r>
            <a:r>
              <a:rPr lang="ru-RU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А</a:t>
            </a:r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Д</a:t>
            </a:r>
            <a:r>
              <a:rPr lang="ru-RU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Р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А</a:t>
            </a:r>
            <a:r>
              <a:rPr lang="ru-RU" b="1" dirty="0" smtClean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Т</a:t>
            </a:r>
            <a:endParaRPr lang="ru-RU" b="1" dirty="0">
              <a:ln w="11430"/>
              <a:solidFill>
                <a:srgbClr val="FF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1876" y="4092066"/>
            <a:ext cx="66191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dirty="0" smtClean="0">
                <a:latin typeface="Georgia" pitchFamily="18" charset="0"/>
              </a:rPr>
              <a:t>Составила </a:t>
            </a:r>
            <a:r>
              <a:rPr lang="ru-RU" sz="2400" dirty="0" err="1" smtClean="0">
                <a:latin typeface="Georgia" pitchFamily="18" charset="0"/>
              </a:rPr>
              <a:t>Лиепиня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И</a:t>
            </a:r>
            <a:r>
              <a:rPr lang="ru-RU" sz="2400" dirty="0" smtClean="0">
                <a:latin typeface="Georgia" pitchFamily="18" charset="0"/>
              </a:rPr>
              <a:t>.Я.,</a:t>
            </a:r>
            <a:endParaRPr lang="ru-RU" sz="2400" dirty="0" smtClean="0">
              <a:latin typeface="Georgia" pitchFamily="18" charset="0"/>
            </a:endParaRPr>
          </a:p>
          <a:p>
            <a:pPr algn="r"/>
            <a:r>
              <a:rPr lang="ru-RU" sz="2400" dirty="0" smtClean="0">
                <a:latin typeface="Georgia" pitchFamily="18" charset="0"/>
              </a:rPr>
              <a:t>преподаватель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русского языка и литературы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6093296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2018 </a:t>
            </a:r>
            <a:r>
              <a:rPr lang="ru-RU" dirty="0" smtClean="0">
                <a:latin typeface="Georgia" pitchFamily="18" charset="0"/>
              </a:rPr>
              <a:t>год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244433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«МИРЭА – Российский технологический университет»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РТУ МИРЭА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5726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048672" cy="635670"/>
          </a:xfrm>
        </p:spPr>
        <p:txBody>
          <a:bodyPr/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Фонетика и графика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964526"/>
            <a:ext cx="8640960" cy="54006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700" i="1" dirty="0">
                <a:latin typeface="Times New Roman"/>
                <a:ea typeface="Calibri"/>
                <a:cs typeface="Times New Roman"/>
              </a:rPr>
              <a:t>Прочитайте стихотворение </a:t>
            </a:r>
            <a:r>
              <a:rPr lang="ru-RU" sz="2700" i="1" dirty="0" err="1">
                <a:latin typeface="Times New Roman"/>
                <a:ea typeface="Calibri"/>
                <a:cs typeface="Times New Roman"/>
              </a:rPr>
              <a:t>В.Суслова</a:t>
            </a:r>
            <a:r>
              <a:rPr lang="ru-RU" sz="2700" i="1" dirty="0">
                <a:latin typeface="Times New Roman"/>
                <a:ea typeface="Calibri"/>
                <a:cs typeface="Times New Roman"/>
              </a:rPr>
              <a:t> и отгадайте, кто какие звуки не выговаривает.</a:t>
            </a:r>
            <a:endParaRPr lang="ru-RU" sz="2700" i="1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700" dirty="0">
                <a:latin typeface="Times New Roman"/>
                <a:ea typeface="Calibri"/>
                <a:cs typeface="Times New Roman"/>
              </a:rPr>
              <a:t>Мимо сада не спеша,</a:t>
            </a:r>
            <a:endParaRPr lang="ru-RU" sz="27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700" dirty="0">
                <a:latin typeface="Times New Roman"/>
                <a:ea typeface="Calibri"/>
                <a:cs typeface="Times New Roman"/>
              </a:rPr>
              <a:t>Шли четыре малыша.</a:t>
            </a:r>
            <a:endParaRPr lang="ru-RU" sz="27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700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700" dirty="0" err="1">
                <a:latin typeface="Times New Roman"/>
                <a:ea typeface="Calibri"/>
                <a:cs typeface="Times New Roman"/>
              </a:rPr>
              <a:t>Поигаем</a:t>
            </a:r>
            <a:r>
              <a:rPr lang="ru-RU" sz="2700" dirty="0">
                <a:latin typeface="Times New Roman"/>
                <a:ea typeface="Calibri"/>
                <a:cs typeface="Times New Roman"/>
              </a:rPr>
              <a:t>, что ли в пятки?</a:t>
            </a:r>
            <a:endParaRPr lang="ru-RU" sz="27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700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700" dirty="0" err="1">
                <a:latin typeface="Times New Roman"/>
                <a:ea typeface="Calibri"/>
                <a:cs typeface="Times New Roman"/>
              </a:rPr>
              <a:t>Луссе</a:t>
            </a:r>
            <a:r>
              <a:rPr lang="ru-RU" sz="2700" dirty="0">
                <a:latin typeface="Times New Roman"/>
                <a:ea typeface="Calibri"/>
                <a:cs typeface="Times New Roman"/>
              </a:rPr>
              <a:t> в </a:t>
            </a:r>
            <a:r>
              <a:rPr lang="ru-RU" sz="2700" dirty="0" err="1">
                <a:latin typeface="Times New Roman"/>
                <a:ea typeface="Calibri"/>
                <a:cs typeface="Times New Roman"/>
              </a:rPr>
              <a:t>мясик</a:t>
            </a:r>
            <a:r>
              <a:rPr lang="ru-RU" sz="2700" dirty="0">
                <a:latin typeface="Times New Roman"/>
                <a:ea typeface="Calibri"/>
                <a:cs typeface="Times New Roman"/>
              </a:rPr>
              <a:t> на </a:t>
            </a:r>
            <a:r>
              <a:rPr lang="ru-RU" sz="2700" dirty="0" err="1">
                <a:latin typeface="Times New Roman"/>
                <a:ea typeface="Calibri"/>
                <a:cs typeface="Times New Roman"/>
              </a:rPr>
              <a:t>плоссядке</a:t>
            </a:r>
            <a:r>
              <a:rPr lang="ru-RU" sz="2700" dirty="0">
                <a:latin typeface="Times New Roman"/>
                <a:ea typeface="Calibri"/>
                <a:cs typeface="Times New Roman"/>
              </a:rPr>
              <a:t>!</a:t>
            </a:r>
            <a:endParaRPr lang="ru-RU" sz="27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700" dirty="0">
                <a:latin typeface="Times New Roman"/>
                <a:ea typeface="Calibri"/>
                <a:cs typeface="Times New Roman"/>
              </a:rPr>
              <a:t>- Вот </a:t>
            </a:r>
            <a:r>
              <a:rPr lang="ru-RU" sz="2700" dirty="0" err="1">
                <a:latin typeface="Times New Roman"/>
                <a:ea typeface="Calibri"/>
                <a:cs typeface="Times New Roman"/>
              </a:rPr>
              <a:t>пвидумав</a:t>
            </a:r>
            <a:r>
              <a:rPr lang="ru-RU" sz="2700" dirty="0">
                <a:latin typeface="Times New Roman"/>
                <a:ea typeface="Calibri"/>
                <a:cs typeface="Times New Roman"/>
              </a:rPr>
              <a:t>! Под </a:t>
            </a:r>
            <a:r>
              <a:rPr lang="ru-RU" sz="2700" dirty="0" err="1">
                <a:latin typeface="Times New Roman"/>
                <a:ea typeface="Calibri"/>
                <a:cs typeface="Times New Roman"/>
              </a:rPr>
              <a:t>говою</a:t>
            </a:r>
            <a:endParaRPr lang="ru-RU" sz="27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700" dirty="0" err="1">
                <a:latin typeface="Times New Roman"/>
                <a:ea typeface="Calibri"/>
                <a:cs typeface="Times New Roman"/>
              </a:rPr>
              <a:t>Вучше</a:t>
            </a:r>
            <a:r>
              <a:rPr lang="ru-RU" sz="2700" dirty="0">
                <a:latin typeface="Times New Roman"/>
                <a:ea typeface="Calibri"/>
                <a:cs typeface="Times New Roman"/>
              </a:rPr>
              <a:t> в </a:t>
            </a:r>
            <a:r>
              <a:rPr lang="ru-RU" sz="2700" dirty="0" err="1">
                <a:latin typeface="Times New Roman"/>
                <a:ea typeface="Calibri"/>
                <a:cs typeface="Times New Roman"/>
              </a:rPr>
              <a:t>вунки</a:t>
            </a:r>
            <a:r>
              <a:rPr lang="ru-RU" sz="27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700" dirty="0" err="1">
                <a:latin typeface="Times New Roman"/>
                <a:ea typeface="Calibri"/>
                <a:cs typeface="Times New Roman"/>
              </a:rPr>
              <a:t>поигвать</a:t>
            </a:r>
            <a:r>
              <a:rPr lang="ru-RU" sz="2700" dirty="0">
                <a:latin typeface="Times New Roman"/>
                <a:ea typeface="Calibri"/>
                <a:cs typeface="Times New Roman"/>
              </a:rPr>
              <a:t>!..</a:t>
            </a:r>
            <a:endParaRPr lang="ru-RU" sz="27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700" dirty="0">
                <a:latin typeface="Times New Roman"/>
                <a:ea typeface="Calibri"/>
                <a:cs typeface="Times New Roman"/>
              </a:rPr>
              <a:t>«В пятки?»</a:t>
            </a:r>
            <a:endParaRPr lang="ru-RU" sz="27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700" dirty="0">
                <a:latin typeface="Times New Roman"/>
                <a:ea typeface="Calibri"/>
                <a:cs typeface="Times New Roman"/>
              </a:rPr>
              <a:t>«В </a:t>
            </a:r>
            <a:r>
              <a:rPr lang="ru-RU" sz="2700" dirty="0" err="1">
                <a:latin typeface="Times New Roman"/>
                <a:ea typeface="Calibri"/>
                <a:cs typeface="Times New Roman"/>
              </a:rPr>
              <a:t>вунки</a:t>
            </a:r>
            <a:r>
              <a:rPr lang="ru-RU" sz="2700" dirty="0">
                <a:latin typeface="Times New Roman"/>
                <a:ea typeface="Calibri"/>
                <a:cs typeface="Times New Roman"/>
              </a:rPr>
              <a:t>?»</a:t>
            </a:r>
            <a:endParaRPr lang="ru-RU" sz="27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700" dirty="0">
                <a:latin typeface="Times New Roman"/>
                <a:ea typeface="Calibri"/>
                <a:cs typeface="Times New Roman"/>
              </a:rPr>
              <a:t>Что такое?!</a:t>
            </a:r>
            <a:endParaRPr lang="ru-RU" sz="27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700" dirty="0">
                <a:latin typeface="Times New Roman"/>
                <a:ea typeface="Calibri"/>
                <a:cs typeface="Times New Roman"/>
              </a:rPr>
              <a:t>Ничего не разобрать!</a:t>
            </a:r>
            <a:endParaRPr lang="ru-RU" sz="2700" dirty="0">
              <a:latin typeface="Calibri"/>
              <a:ea typeface="Calibri"/>
              <a:cs typeface="Times New Roman"/>
            </a:endParaRPr>
          </a:p>
          <a:p>
            <a:endParaRPr lang="ru-RU" sz="27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1580" y="0"/>
            <a:ext cx="6126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884368" y="5733256"/>
            <a:ext cx="864096" cy="665224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0" name="Picture 2" descr="http://edu.mari.ru/mouo-yoshkarola/dou65/DocLib25/%D0%9F%D0%A0%D0%A1/%D0%B4%D0%B5%D1%82%D0%B8.jpg"/>
          <p:cNvPicPr>
            <a:picLocks noChangeAspect="1" noChangeArrowheads="1"/>
          </p:cNvPicPr>
          <p:nvPr/>
        </p:nvPicPr>
        <p:blipFill>
          <a:blip r:embed="rId3" cstate="print"/>
          <a:srcRect l="25200" t="13034" b="10622"/>
          <a:stretch>
            <a:fillRect/>
          </a:stretch>
        </p:blipFill>
        <p:spPr bwMode="auto">
          <a:xfrm>
            <a:off x="4860032" y="2204864"/>
            <a:ext cx="3847356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7327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048672" cy="635670"/>
          </a:xfrm>
        </p:spPr>
        <p:txBody>
          <a:bodyPr/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Фонетика и графика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1916832"/>
            <a:ext cx="7272808" cy="1600378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С глухим согласным траву она 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срезает</a:t>
            </a:r>
            <a:r>
              <a:rPr lang="en-US" sz="3200" dirty="0" smtClean="0">
                <a:latin typeface="Times New Roman"/>
                <a:ea typeface="Calibri"/>
                <a:cs typeface="Times New Roman"/>
              </a:rPr>
              <a:t>,</a:t>
            </a:r>
            <a:endParaRPr lang="en-US" sz="3200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/>
                <a:ea typeface="Calibri"/>
                <a:cs typeface="Times New Roman"/>
              </a:rPr>
              <a:t>Со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звонким – листья объедает.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endParaRPr lang="ru-RU" sz="27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7579" y="0"/>
            <a:ext cx="10406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15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884368" y="5733256"/>
            <a:ext cx="864096" cy="665224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Program Files (x86)\Microsoft Office\MEDIA\CAGCAT10\j029889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8240" y="3429000"/>
            <a:ext cx="230826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963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048672" cy="635670"/>
          </a:xfrm>
        </p:spPr>
        <p:txBody>
          <a:bodyPr/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Фонетика и графика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1916832"/>
            <a:ext cx="7272808" cy="160037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Каких слов в русском языке больше: начинающихся с гласных или с согласных?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3200" dirty="0">
              <a:latin typeface="Calibri"/>
              <a:ea typeface="Calibri"/>
              <a:cs typeface="Times New Roman"/>
            </a:endParaRPr>
          </a:p>
          <a:p>
            <a:endParaRPr lang="ru-RU" sz="27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7579" y="0"/>
            <a:ext cx="10406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18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884368" y="5733256"/>
            <a:ext cx="864096" cy="665224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22" name="Picture 2" descr="http://img1.liveinternet.ru/images/attach/c/3/77/769/77769595_large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132856"/>
            <a:ext cx="3096344" cy="3096344"/>
          </a:xfrm>
          <a:prstGeom prst="rect">
            <a:avLst/>
          </a:prstGeom>
          <a:noFill/>
        </p:spPr>
      </p:pic>
      <p:pic>
        <p:nvPicPr>
          <p:cNvPr id="30724" name="Picture 4" descr="http://img-fotki.yandex.ru/get/6004/valenta-mog.ba/0_675b7_9475329a_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645024"/>
            <a:ext cx="2816806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9591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048672" cy="635670"/>
          </a:xfrm>
        </p:spPr>
        <p:txBody>
          <a:bodyPr/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Фонетика и графика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91880" y="1628800"/>
            <a:ext cx="5256584" cy="252028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Какое русское слово состоит из трех слогов, а указывает на 33 буквы?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3200" dirty="0" smtClean="0">
              <a:latin typeface="Calibri"/>
              <a:ea typeface="Calibri"/>
              <a:cs typeface="Times New Roman"/>
            </a:endParaRPr>
          </a:p>
          <a:p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7579" y="0"/>
            <a:ext cx="10406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26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884368" y="5733256"/>
            <a:ext cx="864096" cy="665224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utoShape 2" descr="http://im8-tub-ru.yandex.net/i?id=341663434-26-72&amp;n=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5" descr="http://im8-tub-ru.yandex.net/i?id=341663434-26-72&amp;n=1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://chmag.ru/images/stories/Alfaviti/Rus1/russkiy-alfavit-v-kartinkah-bukva-k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http://chmag.ru/images/stories/Alfaviti/Rus1/russkiy-alfavit-v-kartinkah-bukva-k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 descr="J:\ВОЛШЕБНЫЙ КВАДРАТ\Волшебный квадрат\russkiy-alfavit-v-kartinkah-bukva-k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13"/>
          <a:stretch/>
        </p:blipFill>
        <p:spPr bwMode="auto">
          <a:xfrm>
            <a:off x="0" y="1556792"/>
            <a:ext cx="3516094" cy="338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386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048672" cy="635670"/>
          </a:xfrm>
        </p:spPr>
        <p:txBody>
          <a:bodyPr/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Фонетика и графика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1628800"/>
            <a:ext cx="7272808" cy="4392488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3200" dirty="0" smtClean="0">
              <a:latin typeface="Calibri"/>
              <a:ea typeface="Calibri"/>
              <a:cs typeface="Times New Roman"/>
            </a:endParaRPr>
          </a:p>
          <a:p>
            <a:endParaRPr lang="ru-RU" sz="27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7579" y="0"/>
            <a:ext cx="10406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7578" y="1268760"/>
            <a:ext cx="8068877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i="1" dirty="0">
                <a:latin typeface="Times New Roman"/>
                <a:ea typeface="Calibri"/>
                <a:cs typeface="Times New Roman"/>
              </a:rPr>
              <a:t>Где нужно поставить ударение в выделенных  словах, чтобы был понятен смысл?</a:t>
            </a:r>
            <a:endParaRPr lang="ru-RU" sz="3200" i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                   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На путях я вижу </a:t>
            </a:r>
            <a:r>
              <a:rPr lang="ru-RU" sz="3200" b="1" i="1" dirty="0">
                <a:latin typeface="Times New Roman"/>
                <a:ea typeface="Calibri"/>
                <a:cs typeface="Times New Roman"/>
              </a:rPr>
              <a:t>сорок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                    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Резво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скачущих </a:t>
            </a:r>
            <a:r>
              <a:rPr lang="ru-RU" sz="3200" b="1" i="1" dirty="0">
                <a:latin typeface="Times New Roman"/>
                <a:ea typeface="Calibri"/>
                <a:cs typeface="Times New Roman"/>
              </a:rPr>
              <a:t>сорок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                </a:t>
            </a:r>
            <a:r>
              <a:rPr lang="en-US" sz="3200" dirty="0" smtClean="0">
                <a:latin typeface="Times New Roman"/>
                <a:ea typeface="Calibri"/>
                <a:cs typeface="Times New Roman"/>
              </a:rPr>
              <a:t>    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Этот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вид мне очень </a:t>
            </a:r>
            <a:r>
              <a:rPr lang="ru-RU" sz="3200" b="1" i="1" dirty="0">
                <a:latin typeface="Times New Roman"/>
                <a:ea typeface="Calibri"/>
                <a:cs typeface="Times New Roman"/>
              </a:rPr>
              <a:t>дорог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                    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Средь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неведомых </a:t>
            </a:r>
            <a:r>
              <a:rPr lang="ru-RU" sz="3200" b="1" i="1" dirty="0">
                <a:latin typeface="Times New Roman"/>
                <a:ea typeface="Calibri"/>
                <a:cs typeface="Times New Roman"/>
              </a:rPr>
              <a:t>дорог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                                        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И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. Соколов-Микитов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884368" y="5733256"/>
            <a:ext cx="864096" cy="665224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921" t="-4412" r="18139" b="4412"/>
          <a:stretch/>
        </p:blipFill>
        <p:spPr bwMode="auto">
          <a:xfrm flipH="1">
            <a:off x="110836" y="2809559"/>
            <a:ext cx="2563089" cy="3877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7501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52735"/>
            <a:ext cx="2395513" cy="287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94975"/>
            <a:ext cx="6192688" cy="620688"/>
          </a:xfrm>
        </p:spPr>
        <p:txBody>
          <a:bodyPr/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</a:rPr>
              <a:t>Фразеология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2780928"/>
            <a:ext cx="8219256" cy="4691063"/>
          </a:xfrm>
        </p:spPr>
        <p:txBody>
          <a:bodyPr/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ru-RU" sz="2800" dirty="0" smtClean="0">
              <a:latin typeface="Times New Roman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                      Есть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ли ноги у газеты, книги?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1580" y="0"/>
            <a:ext cx="6126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884368" y="5733256"/>
            <a:ext cx="864096" cy="66522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48173"/>
            <a:ext cx="2834417" cy="2273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8745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94975"/>
            <a:ext cx="6192688" cy="620688"/>
          </a:xfrm>
        </p:spPr>
        <p:txBody>
          <a:bodyPr/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</a:rPr>
              <a:t>Фразеология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219256" cy="4691063"/>
          </a:xfrm>
        </p:spPr>
        <p:txBody>
          <a:bodyPr/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ru-RU" sz="2800" dirty="0" smtClean="0">
              <a:latin typeface="Times New Roman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В каком фразеологизме упоминается действие таблицы умножения?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1580" y="0"/>
            <a:ext cx="6126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884368" y="5733256"/>
            <a:ext cx="864096" cy="66522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91723"/>
            <a:ext cx="3832820" cy="287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6319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15663"/>
            <a:ext cx="2162780" cy="216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94975"/>
            <a:ext cx="6192688" cy="620688"/>
          </a:xfrm>
        </p:spPr>
        <p:txBody>
          <a:bodyPr/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</a:rPr>
              <a:t>Фразеология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219256" cy="469106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n-US" sz="3200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/>
                <a:ea typeface="Calibri"/>
                <a:cs typeface="Times New Roman"/>
              </a:rPr>
              <a:t>Что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общего в 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словах</a:t>
            </a:r>
            <a:endParaRPr lang="en-US" sz="3200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дуга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бараний рог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три погибели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?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3200" dirty="0">
              <a:latin typeface="Calibri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7579" y="0"/>
            <a:ext cx="10406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884368" y="5733256"/>
            <a:ext cx="864096" cy="66522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67" b="98667" l="0" r="99367">
                        <a14:foregroundMark x1="45570" y1="80667" x2="45570" y2="80667"/>
                        <a14:foregroundMark x1="83544" y1="76000" x2="83544" y2="76000"/>
                        <a14:foregroundMark x1="91772" y1="80000" x2="91772" y2="80000"/>
                        <a14:foregroundMark x1="77848" y1="85333" x2="77848" y2="85333"/>
                        <a14:backgroundMark x1="86709" y1="76667" x2="86709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68672"/>
            <a:ext cx="3312368" cy="314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8842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94975"/>
            <a:ext cx="6192688" cy="620688"/>
          </a:xfrm>
        </p:spPr>
        <p:txBody>
          <a:bodyPr/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</a:rPr>
              <a:t>Фразеология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219256" cy="4691063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US" sz="3200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Вспомните пословицу, по которой сделан этот газетный заголовок: «Посадка в чужие сани уже объявлена.»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3200" dirty="0">
              <a:latin typeface="Calibri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7579" y="0"/>
            <a:ext cx="10406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12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884368" y="5733256"/>
            <a:ext cx="864096" cy="66522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1" descr="j0336396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677" y="404664"/>
            <a:ext cx="17287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4551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94975"/>
            <a:ext cx="6192688" cy="620688"/>
          </a:xfrm>
        </p:spPr>
        <p:txBody>
          <a:bodyPr/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</a:rPr>
              <a:t>Фразеология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219256" cy="4691063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i="1" dirty="0" smtClean="0">
                <a:latin typeface="Times New Roman"/>
                <a:ea typeface="Calibri"/>
              </a:rPr>
              <a:t>Блиц</a:t>
            </a:r>
            <a:r>
              <a:rPr lang="ru-RU" sz="3200" i="1" dirty="0">
                <a:latin typeface="Times New Roman"/>
                <a:ea typeface="Calibri"/>
              </a:rPr>
              <a:t>. Подберите подходящий по смыслу фразеологизм</a:t>
            </a:r>
            <a:r>
              <a:rPr lang="ru-RU" sz="3200" i="1" dirty="0" smtClean="0">
                <a:latin typeface="Times New Roman"/>
                <a:ea typeface="Calibri"/>
              </a:rPr>
              <a:t>.</a:t>
            </a:r>
            <a:endParaRPr lang="en-US" sz="3200" i="1" dirty="0" smtClean="0">
              <a:latin typeface="Times New Roman"/>
              <a:ea typeface="Calibri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О том, кто часто меняет свои решения.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О человеке, которого трудно заставить поверить чему-либо, убедить в чем-нибудь.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О болтливом человеке.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3200" dirty="0">
              <a:latin typeface="Calibri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7579" y="0"/>
            <a:ext cx="1040670" cy="261610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25</a:t>
            </a:r>
          </a:p>
          <a:p>
            <a:pPr algn="ctr"/>
            <a:r>
              <a:rPr lang="ru-RU" sz="4400" kern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  <a:sym typeface="Wingdings 3"/>
              </a:rPr>
              <a:t></a:t>
            </a:r>
            <a:endParaRPr lang="en-US" sz="4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884368" y="5733256"/>
            <a:ext cx="864096" cy="66522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1" descr="j0336396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7577" y="191083"/>
            <a:ext cx="17287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55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88640"/>
            <a:ext cx="39917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11430"/>
                <a:gradFill>
                  <a:gsLst>
                    <a:gs pos="0">
                      <a:srgbClr val="CC0000">
                        <a:tint val="70000"/>
                        <a:satMod val="245000"/>
                      </a:srgbClr>
                    </a:gs>
                    <a:gs pos="75000">
                      <a:srgbClr val="CC00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00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ПРАВИЛА ИГРЫ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7680" y="753121"/>
            <a:ext cx="8424936" cy="6041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Играющие делятся на команды. Участники  по очереди выбирают номер на игровом поле и отвечают на вопросы, получая жетон за каждый правильный ответ. Если игрок не дал правильного ответа, то ответить и заработать жетон может другая команда. </a:t>
            </a: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defTabSz="91440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Среди секторов игрового квадрата есть:</a:t>
            </a: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defTabSz="91440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CC0000"/>
              </a:buClr>
              <a:buSzPct val="200000"/>
              <a:buFont typeface="Symbol"/>
              <a:buChar char=""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- счастливый случай (за правильный ответ команда получает сразу 3 жетона);</a:t>
            </a: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defTabSz="91440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  <a:sym typeface="Wingdings 3"/>
              </a:rPr>
              <a:t>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- Бермудский треугольник (блиц из трех вопросов);</a:t>
            </a: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defTabSz="91440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SOS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-  команда может воспользоваться помощью болельщиков;</a:t>
            </a: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defTabSz="91440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  <a:sym typeface="Wingdings 2"/>
              </a:rPr>
              <a:t></a:t>
            </a: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- 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чёрный сектор (переход хода, команда лишается одного жетона).</a:t>
            </a: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457200" marR="0" lvl="0" indent="-457200" defTabSz="91440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CC0000"/>
              </a:buClr>
              <a:buSzTx/>
              <a:buFont typeface="+mj-lt"/>
              <a:buAutoNum type="arabicPeriod" startAt="3"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По окончании игры, подсчитываются жетоны. Побеждает та команда, у которой больше жетонов.</a:t>
            </a: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274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128792" cy="1162050"/>
          </a:xfrm>
        </p:spPr>
        <p:txBody>
          <a:bodyPr/>
          <a:lstStyle/>
          <a:p>
            <a:pPr algn="ctr"/>
            <a:r>
              <a:rPr lang="ru-RU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</a:rPr>
              <a:t>Морфемика</a:t>
            </a:r>
            <a:r>
              <a:rPr lang="ru-RU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</a:rPr>
              <a:t> и словообразование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4567" y="1988840"/>
            <a:ext cx="8219256" cy="2013808"/>
          </a:xfrm>
        </p:spPr>
        <p:txBody>
          <a:bodyPr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latin typeface="Times New Roman"/>
                <a:ea typeface="Calibri"/>
                <a:cs typeface="Times New Roman"/>
              </a:rPr>
              <a:t>Подберите 10 слов с редкой приставкой  </a:t>
            </a:r>
            <a:r>
              <a:rPr lang="ru-RU" sz="3600" b="1" dirty="0">
                <a:latin typeface="Times New Roman"/>
                <a:ea typeface="Calibri"/>
                <a:cs typeface="Times New Roman"/>
              </a:rPr>
              <a:t>ВОЗ-</a:t>
            </a:r>
            <a:endParaRPr lang="ru-RU" sz="3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4567" y="0"/>
            <a:ext cx="126669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</a:p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SOS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884368" y="5733256"/>
            <a:ext cx="864096" cy="66522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1" descr="j0336396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852936"/>
            <a:ext cx="17287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5255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912" y="295732"/>
            <a:ext cx="7128792" cy="1162050"/>
          </a:xfrm>
        </p:spPr>
        <p:txBody>
          <a:bodyPr/>
          <a:lstStyle/>
          <a:p>
            <a:pPr algn="ctr"/>
            <a:r>
              <a:rPr lang="ru-RU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</a:rPr>
              <a:t>Морфемика</a:t>
            </a:r>
            <a:r>
              <a:rPr lang="ru-RU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</a:rPr>
              <a:t> и словообразование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4567" y="1988840"/>
            <a:ext cx="8219256" cy="201380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Приставка такая же, как в слове 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полет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,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/>
                <a:ea typeface="Calibri"/>
                <a:cs typeface="Times New Roman"/>
              </a:rPr>
              <a:t>Корень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такой же, как в слове 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дарить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Суффикс такой же, как в слове 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дружок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,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/>
                <a:ea typeface="Calibri"/>
                <a:cs typeface="Times New Roman"/>
              </a:rPr>
              <a:t>Окончание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такое же, как в слове 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лес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3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1578" y="0"/>
            <a:ext cx="6126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endParaRPr lang="ru-RU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884368" y="5733256"/>
            <a:ext cx="864096" cy="66522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1" descr="j0336396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95732"/>
            <a:ext cx="17287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1151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28813"/>
            <a:ext cx="7128792" cy="1162050"/>
          </a:xfrm>
        </p:spPr>
        <p:txBody>
          <a:bodyPr/>
          <a:lstStyle/>
          <a:p>
            <a:pPr algn="ctr"/>
            <a:r>
              <a:rPr lang="ru-RU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</a:rPr>
              <a:t>Морфемика</a:t>
            </a:r>
            <a:r>
              <a:rPr lang="ru-RU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</a:rPr>
              <a:t> и словообразование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4567" y="1988840"/>
            <a:ext cx="8219256" cy="201380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Блиц.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 Как называются жители: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3200" dirty="0" smtClean="0">
                <a:latin typeface="Times New Roman"/>
                <a:ea typeface="Calibri"/>
              </a:rPr>
              <a:t>Архангельска</a:t>
            </a:r>
            <a:endParaRPr lang="en-US" sz="3200" dirty="0" smtClean="0">
              <a:latin typeface="Times New Roman"/>
              <a:ea typeface="Calibri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3200" dirty="0" smtClean="0">
                <a:latin typeface="Times New Roman"/>
                <a:ea typeface="Calibri"/>
              </a:rPr>
              <a:t>Брянска</a:t>
            </a:r>
            <a:endParaRPr lang="en-US" sz="3200" dirty="0" smtClean="0">
              <a:latin typeface="Times New Roman"/>
              <a:ea typeface="Calibri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3200" dirty="0">
                <a:latin typeface="Times New Roman"/>
                <a:ea typeface="Calibri"/>
              </a:rPr>
              <a:t>Пенза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3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7577" y="0"/>
            <a:ext cx="1040670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24</a:t>
            </a:r>
          </a:p>
          <a:p>
            <a:pPr lvl="0" algn="ctr"/>
            <a:r>
              <a:rPr lang="ru-RU" sz="4400" kern="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  <a:sym typeface="Wingdings 3"/>
              </a:rPr>
              <a:t>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884368" y="5733256"/>
            <a:ext cx="864096" cy="66522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1" descr="j0336396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974" y="265841"/>
            <a:ext cx="17287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3285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0198"/>
            <a:ext cx="7128792" cy="1162050"/>
          </a:xfrm>
        </p:spPr>
        <p:txBody>
          <a:bodyPr/>
          <a:lstStyle/>
          <a:p>
            <a:pPr algn="ctr"/>
            <a:r>
              <a:rPr lang="ru-RU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</a:rPr>
              <a:t>Морфемика</a:t>
            </a:r>
            <a:r>
              <a:rPr lang="ru-RU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</a:rPr>
              <a:t> и словообразование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4567" y="1988840"/>
            <a:ext cx="8219256" cy="2013808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Какая приставка омонимична личному местоимению?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3200" dirty="0">
              <a:latin typeface="Calibri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3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7577" y="0"/>
            <a:ext cx="10406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27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884368" y="5733256"/>
            <a:ext cx="864096" cy="66522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1" descr="j0336396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2603" y="191292"/>
            <a:ext cx="17287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6277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5143" y="188640"/>
            <a:ext cx="7128792" cy="1162050"/>
          </a:xfrm>
        </p:spPr>
        <p:txBody>
          <a:bodyPr/>
          <a:lstStyle/>
          <a:p>
            <a:pPr algn="ctr"/>
            <a:r>
              <a:rPr lang="ru-RU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</a:rPr>
              <a:t>Морфемика</a:t>
            </a:r>
            <a:r>
              <a:rPr lang="ru-RU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</a:rPr>
              <a:t> и словообразование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4567" y="1988840"/>
            <a:ext cx="8219256" cy="2013808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Почему корень слова называют корнем?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3200" dirty="0">
              <a:latin typeface="Calibri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3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7577" y="0"/>
            <a:ext cx="10406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35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884368" y="5733256"/>
            <a:ext cx="864096" cy="66522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j0219108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24206"/>
            <a:ext cx="3151187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1882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6831" y="188640"/>
            <a:ext cx="7128792" cy="827023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</a:rPr>
              <a:t>Морфология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4567" y="1988840"/>
            <a:ext cx="8219256" cy="201380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Корень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тот же, что и в слове </a:t>
            </a:r>
            <a:r>
              <a:rPr lang="ru-RU" sz="3200" b="1" i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сказка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Суффикс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тот же, что и в слове </a:t>
            </a:r>
            <a:r>
              <a:rPr lang="ru-RU" sz="3200" b="1" i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извозчик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Приставка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та же, что и в слове </a:t>
            </a:r>
            <a:r>
              <a:rPr lang="ru-RU" sz="3200" b="1" i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расход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3200" dirty="0">
              <a:latin typeface="Calibri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3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1578" y="0"/>
            <a:ext cx="6126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  <a:endParaRPr lang="en-US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884368" y="5733256"/>
            <a:ext cx="864096" cy="665224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1" descr="j0336396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974" y="295732"/>
            <a:ext cx="17287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122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5143" y="188640"/>
            <a:ext cx="7128792" cy="827023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</a:rPr>
              <a:t>Морфология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27912" y="1988840"/>
            <a:ext cx="7382183" cy="201380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Корень из слова </a:t>
            </a:r>
            <a:r>
              <a:rPr lang="ru-RU" sz="3200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приветствие</a:t>
            </a:r>
            <a:r>
              <a:rPr lang="ru-RU" sz="32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,</a:t>
            </a:r>
            <a:endParaRPr lang="ru-RU" sz="32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Приставка </a:t>
            </a:r>
            <a:r>
              <a:rPr lang="ru-RU" sz="32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из слова </a:t>
            </a:r>
            <a:r>
              <a:rPr lang="ru-RU" sz="3200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отличник</a:t>
            </a:r>
            <a:r>
              <a:rPr lang="ru-RU" sz="32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,</a:t>
            </a:r>
            <a:endParaRPr lang="ru-RU" sz="32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Суффиксы </a:t>
            </a:r>
            <a:r>
              <a:rPr lang="ru-RU" sz="32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взяты из слов </a:t>
            </a:r>
            <a:r>
              <a:rPr lang="ru-RU" sz="3200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мужество,</a:t>
            </a:r>
            <a:endParaRPr lang="ru-RU" sz="32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i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Откровенный</a:t>
            </a:r>
            <a:r>
              <a:rPr lang="ru-RU" sz="3200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, смелость.</a:t>
            </a:r>
            <a:endParaRPr lang="ru-RU" sz="32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3200" dirty="0">
              <a:latin typeface="Calibri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3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7577" y="0"/>
            <a:ext cx="10406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13</a:t>
            </a:r>
            <a:endParaRPr lang="en-US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884368" y="5733256"/>
            <a:ext cx="864096" cy="665224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1" descr="j0336396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677" y="295732"/>
            <a:ext cx="17287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0490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5143" y="188640"/>
            <a:ext cx="7128792" cy="827023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</a:rPr>
              <a:t>Морфология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27912" y="1988840"/>
            <a:ext cx="7382183" cy="201380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Мой корень – родственник </a:t>
            </a:r>
            <a:r>
              <a:rPr lang="ru-RU" sz="3200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сраженья</a:t>
            </a:r>
            <a:r>
              <a:rPr lang="ru-RU" sz="32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,</a:t>
            </a: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Приставка </a:t>
            </a:r>
            <a:r>
              <a:rPr lang="ru-RU" sz="32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-  в слове </a:t>
            </a:r>
            <a:r>
              <a:rPr lang="ru-RU" sz="3200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заявленье</a:t>
            </a:r>
            <a:r>
              <a:rPr lang="ru-RU" sz="32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,</a:t>
            </a: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В </a:t>
            </a:r>
            <a:r>
              <a:rPr lang="ru-RU" sz="3200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наборщике</a:t>
            </a:r>
            <a:r>
              <a:rPr lang="ru-RU" sz="32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есть суффикс мой,</a:t>
            </a: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r>
              <a:rPr lang="ru-RU" sz="3200" dirty="0" smtClean="0">
                <a:solidFill>
                  <a:schemeClr val="bg1"/>
                </a:solidFill>
                <a:latin typeface="Times New Roman"/>
                <a:ea typeface="Calibri"/>
              </a:rPr>
              <a:t>А </a:t>
            </a:r>
            <a:r>
              <a:rPr lang="ru-RU" sz="3200" dirty="0">
                <a:solidFill>
                  <a:schemeClr val="bg1"/>
                </a:solidFill>
                <a:latin typeface="Times New Roman"/>
                <a:ea typeface="Calibri"/>
              </a:rPr>
              <a:t>весь – тружусь я под землей.</a:t>
            </a:r>
            <a:endParaRPr lang="ru-RU" sz="2400" dirty="0" smtClean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3200" dirty="0">
              <a:latin typeface="Calibri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3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7577" y="0"/>
            <a:ext cx="10406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16</a:t>
            </a:r>
            <a:endParaRPr lang="en-US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884368" y="5733256"/>
            <a:ext cx="864096" cy="665224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1" descr="j0336396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974" y="295732"/>
            <a:ext cx="17287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7076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5143" y="188640"/>
            <a:ext cx="7128792" cy="827023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</a:rPr>
              <a:t>Морфология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27912" y="1988840"/>
            <a:ext cx="7382183" cy="2013808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Назовите литературные произведения, в названиях которых встречаются числительные.</a:t>
            </a:r>
            <a:endParaRPr lang="ru-RU" sz="32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3200" dirty="0">
              <a:latin typeface="Calibri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3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7577" y="0"/>
            <a:ext cx="10406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28</a:t>
            </a:r>
            <a:endParaRPr lang="en-US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884368" y="5733256"/>
            <a:ext cx="864096" cy="665224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trudnoeuchen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05064"/>
            <a:ext cx="4464893" cy="25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554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5143" y="188640"/>
            <a:ext cx="7128792" cy="827023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</a:rPr>
              <a:t>Морфология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7578" y="1988840"/>
            <a:ext cx="7902518" cy="2013808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Какие два местоимения мешают автотранспорту?</a:t>
            </a:r>
            <a:endParaRPr lang="ru-RU" sz="32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latin typeface="Calibri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3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7577" y="0"/>
            <a:ext cx="10406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32</a:t>
            </a:r>
            <a:endParaRPr lang="en-US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884368" y="5733256"/>
            <a:ext cx="864096" cy="665224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912" y="3352800"/>
            <a:ext cx="2868024" cy="300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5206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4664"/>
            <a:ext cx="8147248" cy="5721499"/>
          </a:xfrm>
        </p:spPr>
        <p:txBody>
          <a:bodyPr/>
          <a:lstStyle/>
          <a:p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                   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2800" dirty="0" err="1">
                <a:latin typeface="Times New Roman" pitchFamily="18" charset="0"/>
                <a:ea typeface="Calibri"/>
                <a:cs typeface="Times New Roman" pitchFamily="18" charset="0"/>
              </a:rPr>
              <a:t>Морфемика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 и словообразование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«Фонетика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графика»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Морфология»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Орфография»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Лексика»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Фразеология»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«Синтаксис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пунктуация»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2002" y="883568"/>
            <a:ext cx="457200" cy="457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98619" y="1497621"/>
            <a:ext cx="457200" cy="4572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78839" y="2246606"/>
            <a:ext cx="457200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07328" y="3056384"/>
            <a:ext cx="4572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36641" y="3754969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09533" y="458112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36641" y="5330437"/>
            <a:ext cx="457200" cy="457200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79512" y="1166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Игровое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поле разделено на 36 секторов </a:t>
            </a:r>
          </a:p>
        </p:txBody>
      </p:sp>
    </p:spTree>
    <p:extLst>
      <p:ext uri="{BB962C8B-B14F-4D97-AF65-F5344CB8AC3E}">
        <p14:creationId xmlns:p14="http://schemas.microsoft.com/office/powerpoint/2010/main" xmlns="" val="110525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5143" y="188640"/>
            <a:ext cx="7128792" cy="827023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Орфография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7578" y="1988840"/>
            <a:ext cx="7902518" cy="201380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3200" i="1" dirty="0">
                <a:latin typeface="Times New Roman"/>
                <a:ea typeface="Calibri"/>
              </a:rPr>
              <a:t>Замените следующие словосочетания одним словом</a:t>
            </a:r>
            <a:r>
              <a:rPr lang="ru-RU" sz="3200" i="1" dirty="0" smtClean="0">
                <a:latin typeface="Times New Roman"/>
                <a:ea typeface="Calibri"/>
              </a:rPr>
              <a:t>: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3200" dirty="0">
                <a:latin typeface="Times New Roman"/>
                <a:ea typeface="Calibri"/>
              </a:rPr>
              <a:t>больничный </a:t>
            </a:r>
            <a:r>
              <a:rPr lang="ru-RU" sz="3200" dirty="0" smtClean="0">
                <a:latin typeface="Times New Roman"/>
                <a:ea typeface="Calibri"/>
              </a:rPr>
              <a:t>лист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3200" dirty="0">
                <a:latin typeface="Times New Roman"/>
                <a:ea typeface="Calibri"/>
              </a:rPr>
              <a:t>вид городского </a:t>
            </a:r>
            <a:r>
              <a:rPr lang="ru-RU" sz="3200" dirty="0" smtClean="0">
                <a:latin typeface="Times New Roman"/>
                <a:ea typeface="Calibri"/>
              </a:rPr>
              <a:t>транспорта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3200" dirty="0">
                <a:latin typeface="Times New Roman"/>
                <a:ea typeface="Calibri"/>
              </a:rPr>
              <a:t>популярная игра на льду</a:t>
            </a:r>
            <a:endParaRPr lang="ru-RU" sz="32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latin typeface="Calibri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3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1578" y="0"/>
            <a:ext cx="6126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en-US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884368" y="5733256"/>
            <a:ext cx="864096" cy="665224"/>
          </a:xfrm>
          <a:prstGeom prst="actionButtonHome">
            <a:avLst/>
          </a:prstGeom>
          <a:solidFill>
            <a:srgbClr val="F2F254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1" descr="j0336396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95732"/>
            <a:ext cx="17287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2981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5143" y="188640"/>
            <a:ext cx="7128792" cy="827023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Орфография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7578" y="1988840"/>
            <a:ext cx="7902518" cy="2013808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</a:rPr>
              <a:t>Назовите имена, которые пишутся с удвоенными согласными</a:t>
            </a:r>
            <a:endParaRPr lang="ru-RU" sz="32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latin typeface="Calibri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3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8801" y="0"/>
            <a:ext cx="99822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11</a:t>
            </a:r>
            <a:endParaRPr lang="en-US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884368" y="5733256"/>
            <a:ext cx="864096" cy="665224"/>
          </a:xfrm>
          <a:prstGeom prst="actionButtonHome">
            <a:avLst/>
          </a:prstGeom>
          <a:solidFill>
            <a:srgbClr val="F2F254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I:\школьная жизнь\8cc7cde7bce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29000"/>
            <a:ext cx="2996582" cy="284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425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5143" y="188640"/>
            <a:ext cx="7128792" cy="827023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Орфография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7578" y="1988840"/>
            <a:ext cx="7902518" cy="201380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Я – травянистое растение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С цветком сиреневого цвета,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Но переставьте ударение,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И превращусь я в конфету.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32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latin typeface="Calibri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3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7577" y="0"/>
            <a:ext cx="10406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</a:t>
            </a:r>
            <a:endParaRPr lang="en-US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884368" y="5733256"/>
            <a:ext cx="864096" cy="665224"/>
          </a:xfrm>
          <a:prstGeom prst="actionButtonHome">
            <a:avLst/>
          </a:prstGeom>
          <a:solidFill>
            <a:srgbClr val="F2F254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D:\Картинки\бабочки и цветочки\1c0391eb3b14a3855e93dd21ba4a7ebf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440314">
            <a:off x="6641031" y="1085452"/>
            <a:ext cx="155257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Картинки\бабочки и цветочки\b9da30e6f5090b5afce831871b51608e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0190" y="2825425"/>
            <a:ext cx="2232248" cy="245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08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5143" y="188640"/>
            <a:ext cx="7128792" cy="827023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Орфография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5270" y="1268760"/>
            <a:ext cx="7902518" cy="201380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/>
                <a:ea typeface="Calibri"/>
                <a:cs typeface="Times New Roman"/>
              </a:rPr>
              <a:t>              Делать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с И спокойно нужно,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              Если слушаешь урок,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              Будешь с Е еще не скоро: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              Не пришел еще твой срок.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32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latin typeface="Calibri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3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7577" y="0"/>
            <a:ext cx="10406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29</a:t>
            </a:r>
            <a:endParaRPr lang="en-US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884368" y="5733256"/>
            <a:ext cx="864096" cy="665224"/>
          </a:xfrm>
          <a:prstGeom prst="actionButtonHome">
            <a:avLst/>
          </a:prstGeom>
          <a:solidFill>
            <a:srgbClr val="F2F254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user\Pictures\i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989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61048"/>
            <a:ext cx="3469499" cy="281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632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5143" y="188640"/>
            <a:ext cx="7128792" cy="827023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Орфография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7578" y="1988840"/>
            <a:ext cx="7902518" cy="2013808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/>
                <a:ea typeface="Calibri"/>
                <a:cs typeface="Times New Roman"/>
              </a:rPr>
              <a:t>             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Укажите три названия растений, содержащие собственные имена людей.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3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32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latin typeface="Calibri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3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7577" y="0"/>
            <a:ext cx="10406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31</a:t>
            </a:r>
            <a:endParaRPr lang="en-US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884368" y="5733256"/>
            <a:ext cx="864096" cy="665224"/>
          </a:xfrm>
          <a:prstGeom prst="actionButtonHome">
            <a:avLst/>
          </a:prstGeom>
          <a:solidFill>
            <a:srgbClr val="F2F254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user\Pictures\i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667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35240"/>
            <a:ext cx="3739585" cy="276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551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5143" y="188640"/>
            <a:ext cx="7128792" cy="827023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Синтаксис и пунктуация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6814" y="1196752"/>
            <a:ext cx="7902518" cy="1080120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i="1" dirty="0" smtClean="0">
                <a:latin typeface="Times New Roman"/>
                <a:ea typeface="Calibri"/>
                <a:cs typeface="Times New Roman"/>
              </a:rPr>
              <a:t>    </a:t>
            </a:r>
            <a:r>
              <a:rPr lang="ru-RU" sz="2400" i="1" dirty="0" smtClean="0">
                <a:latin typeface="Times New Roman"/>
                <a:ea typeface="Calibri"/>
              </a:rPr>
              <a:t>Разгадайте </a:t>
            </a:r>
            <a:r>
              <a:rPr lang="ru-RU" sz="2400" i="1" dirty="0">
                <a:latin typeface="Times New Roman"/>
                <a:ea typeface="Calibri"/>
              </a:rPr>
              <a:t>способ шифровки. Запишите получившееся предложение.</a:t>
            </a:r>
            <a:endParaRPr lang="ru-RU" sz="2400" i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3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32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latin typeface="Calibri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3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7577" y="0"/>
            <a:ext cx="10406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14</a:t>
            </a:r>
            <a:endParaRPr lang="en-US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884368" y="5733256"/>
            <a:ext cx="864096" cy="665224"/>
          </a:xfrm>
          <a:prstGeom prst="actionButtonHome">
            <a:avLst/>
          </a:prstGeom>
          <a:solidFill>
            <a:srgbClr val="FF99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http://kosmakova.my-irk.ru/Interesting-jobs-Russian-language-lessons.files/image003.g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770"/>
          <a:stretch/>
        </p:blipFill>
        <p:spPr bwMode="auto">
          <a:xfrm>
            <a:off x="467544" y="2300864"/>
            <a:ext cx="3456384" cy="37169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Рисунок 8" descr="http://kosmakova.my-irk.ru/Interesting-jobs-Russian-language-lessons.files/image003.g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640"/>
          <a:stretch/>
        </p:blipFill>
        <p:spPr bwMode="auto">
          <a:xfrm>
            <a:off x="4355976" y="2252848"/>
            <a:ext cx="3462238" cy="37650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4298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5143" y="188640"/>
            <a:ext cx="7128792" cy="827023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Синтаксис и пунктуация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6814" y="1196752"/>
            <a:ext cx="7902518" cy="1080120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i="1" dirty="0" smtClean="0">
                <a:latin typeface="Times New Roman"/>
                <a:ea typeface="Calibri"/>
                <a:cs typeface="Times New Roman"/>
              </a:rPr>
              <a:t>    </a:t>
            </a:r>
            <a:r>
              <a:rPr lang="ru-RU" sz="3200" i="1" dirty="0">
                <a:latin typeface="Times New Roman"/>
                <a:ea typeface="Calibri"/>
              </a:rPr>
              <a:t>Найдите ошибки в схемах:</a:t>
            </a:r>
            <a:endParaRPr lang="ru-RU" sz="3200" i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3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32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latin typeface="Calibri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3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7577" y="0"/>
            <a:ext cx="10406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17</a:t>
            </a:r>
            <a:endParaRPr lang="en-US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884368" y="5733256"/>
            <a:ext cx="864096" cy="665224"/>
          </a:xfrm>
          <a:prstGeom prst="actionButtonHome">
            <a:avLst/>
          </a:prstGeom>
          <a:solidFill>
            <a:srgbClr val="FF99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4324"/>
            <a:ext cx="17432090" cy="137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7464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5143" y="188640"/>
            <a:ext cx="7128792" cy="827023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Синтаксис и пунктуация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4566" y="0"/>
            <a:ext cx="126669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21</a:t>
            </a:r>
          </a:p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SOS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884368" y="5733256"/>
            <a:ext cx="864096" cy="665224"/>
          </a:xfrm>
          <a:prstGeom prst="actionButtonHome">
            <a:avLst/>
          </a:prstGeom>
          <a:solidFill>
            <a:srgbClr val="FF99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8003232" cy="4281339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Рассказывают, что французский писатель Виктор Гюго в день выхода в свет своей новой книги, желая узнать, как идет ее распродажа, послал издателю записку, в которой стоял один только вопросительный знак: «?». Ответ издателя был не менее остроумным и кратким. Как ответил издатель писателю?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792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5143" y="188640"/>
            <a:ext cx="7128792" cy="827023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Синтаксис и пунктуация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7577" y="0"/>
            <a:ext cx="10406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30</a:t>
            </a:r>
            <a:endParaRPr lang="ru-RU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884368" y="5733256"/>
            <a:ext cx="864096" cy="665224"/>
          </a:xfrm>
          <a:prstGeom prst="actionButtonHome">
            <a:avLst/>
          </a:prstGeom>
          <a:solidFill>
            <a:srgbClr val="FF99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8003232" cy="4281339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Отгадайте пословицу по двум словам: </a:t>
            </a:r>
            <a:endParaRPr lang="en-US" sz="3200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 smtClean="0">
                <a:latin typeface="Times New Roman"/>
                <a:ea typeface="Calibri"/>
                <a:cs typeface="Times New Roman"/>
              </a:rPr>
              <a:t>дело </a:t>
            </a:r>
            <a:r>
              <a:rPr lang="ru-RU" sz="3200" b="1" i="1" dirty="0">
                <a:latin typeface="Times New Roman"/>
                <a:ea typeface="Calibri"/>
                <a:cs typeface="Times New Roman"/>
              </a:rPr>
              <a:t>– потеха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/>
            <a:endParaRPr lang="ru-RU" dirty="0"/>
          </a:p>
        </p:txBody>
      </p:sp>
      <p:pic>
        <p:nvPicPr>
          <p:cNvPr id="4098" name="Picture 2" descr="C:\Users\user\Pictures\lov1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05064"/>
            <a:ext cx="2259983" cy="152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054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5143" y="188640"/>
            <a:ext cx="7128792" cy="827023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Синтаксис и пунктуация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7577" y="0"/>
            <a:ext cx="10406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34</a:t>
            </a:r>
            <a:endParaRPr lang="ru-RU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884368" y="5733256"/>
            <a:ext cx="864096" cy="665224"/>
          </a:xfrm>
          <a:prstGeom prst="actionButtonHome">
            <a:avLst/>
          </a:prstGeom>
          <a:solidFill>
            <a:srgbClr val="FF99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8003232" cy="428133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i="1" dirty="0">
                <a:latin typeface="Times New Roman"/>
                <a:ea typeface="Calibri"/>
                <a:cs typeface="Times New Roman"/>
              </a:rPr>
              <a:t>Прочитайте текст быстро, осмысленно и выразительно.</a:t>
            </a:r>
            <a:endParaRPr lang="ru-RU" sz="2400" i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Если ты учишься с увлечением работаешь охотно  отдыхаешь умело жить строишь правильно сделай же ее интересной и полезной.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/>
            <a:endParaRPr lang="ru-RU" dirty="0"/>
          </a:p>
        </p:txBody>
      </p:sp>
      <p:pic>
        <p:nvPicPr>
          <p:cNvPr id="3074" name="Picture 2" descr="C:\Users\user\Pictures\lov1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4775" y="5148320"/>
            <a:ext cx="2043326" cy="137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062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6431527"/>
              </p:ext>
            </p:extLst>
          </p:nvPr>
        </p:nvGraphicFramePr>
        <p:xfrm>
          <a:off x="1331640" y="162000"/>
          <a:ext cx="6480000" cy="64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/>
                <a:gridCol w="1080000"/>
                <a:gridCol w="1080000"/>
                <a:gridCol w="1080000"/>
                <a:gridCol w="1080000"/>
                <a:gridCol w="1080000"/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Georgia" pitchFamily="18" charset="0"/>
                          <a:hlinkClick r:id="rId2" action="ppaction://hlinksldjump"/>
                        </a:rPr>
                        <a:t>1</a:t>
                      </a:r>
                      <a:endParaRPr lang="ru-RU" sz="4000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Georgia" pitchFamily="18" charset="0"/>
                          <a:hlinkClick r:id="rId3" action="ppaction://hlinksldjump"/>
                        </a:rPr>
                        <a:t>2</a:t>
                      </a:r>
                      <a:endParaRPr lang="ru-RU" sz="4000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Georgia" pitchFamily="18" charset="0"/>
                          <a:hlinkClick r:id="rId4" action="ppaction://hlinksldjump"/>
                        </a:rPr>
                        <a:t>3</a:t>
                      </a:r>
                      <a:endParaRPr lang="ru-RU" sz="4000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Georgia" pitchFamily="18" charset="0"/>
                          <a:hlinkClick r:id="rId5" action="ppaction://hlinksldjump"/>
                        </a:rPr>
                        <a:t>4</a:t>
                      </a:r>
                      <a:endParaRPr lang="ru-RU" sz="4000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Georgia" pitchFamily="18" charset="0"/>
                          <a:hlinkClick r:id="rId6" action="ppaction://hlinksldjump"/>
                        </a:rPr>
                        <a:t>5</a:t>
                      </a:r>
                      <a:endParaRPr lang="ru-RU" sz="4000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Georgia" pitchFamily="18" charset="0"/>
                          <a:hlinkClick r:id="rId7" action="ppaction://hlinksldjump"/>
                        </a:rPr>
                        <a:t>6</a:t>
                      </a:r>
                      <a:endParaRPr lang="ru-RU" sz="4000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Georgia" pitchFamily="18" charset="0"/>
                          <a:hlinkClick r:id="rId8" action="ppaction://hlinksldjump"/>
                        </a:rPr>
                        <a:t>7</a:t>
                      </a:r>
                      <a:endParaRPr lang="ru-RU" sz="4000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Georgia" pitchFamily="18" charset="0"/>
                          <a:hlinkClick r:id="rId9" action="ppaction://hlinksldjump"/>
                        </a:rPr>
                        <a:t>8</a:t>
                      </a:r>
                      <a:endParaRPr lang="ru-RU" sz="4000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Georgia" pitchFamily="18" charset="0"/>
                          <a:hlinkClick r:id="rId10" action="ppaction://hlinksldjump"/>
                        </a:rPr>
                        <a:t>9</a:t>
                      </a:r>
                      <a:endParaRPr lang="ru-RU" sz="4000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Georgia" pitchFamily="18" charset="0"/>
                          <a:hlinkClick r:id="rId11" action="ppaction://hlinksldjump"/>
                        </a:rPr>
                        <a:t>10</a:t>
                      </a:r>
                      <a:endParaRPr lang="ru-RU" sz="4000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Georgia" pitchFamily="18" charset="0"/>
                          <a:hlinkClick r:id="rId12" action="ppaction://hlinksldjump"/>
                        </a:rPr>
                        <a:t>11</a:t>
                      </a:r>
                      <a:endParaRPr lang="ru-RU" sz="4000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Georgia" pitchFamily="18" charset="0"/>
                          <a:hlinkClick r:id="rId13" action="ppaction://hlinksldjump"/>
                        </a:rPr>
                        <a:t>12</a:t>
                      </a:r>
                      <a:endParaRPr lang="ru-RU" sz="4000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Georgia" pitchFamily="18" charset="0"/>
                          <a:hlinkClick r:id="rId14" action="ppaction://hlinksldjump"/>
                        </a:rPr>
                        <a:t>13</a:t>
                      </a:r>
                      <a:endParaRPr lang="ru-RU" sz="4000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Georgia" pitchFamily="18" charset="0"/>
                          <a:hlinkClick r:id="rId15" action="ppaction://hlinksldjump"/>
                        </a:rPr>
                        <a:t>14</a:t>
                      </a:r>
                      <a:endParaRPr lang="ru-RU" sz="4000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Georgia" pitchFamily="18" charset="0"/>
                          <a:hlinkClick r:id="rId16" action="ppaction://hlinksldjump"/>
                        </a:rPr>
                        <a:t>15</a:t>
                      </a:r>
                      <a:endParaRPr lang="ru-RU" sz="4000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Georgia" pitchFamily="18" charset="0"/>
                          <a:hlinkClick r:id="rId17" action="ppaction://hlinksldjump"/>
                        </a:rPr>
                        <a:t>16</a:t>
                      </a:r>
                      <a:endParaRPr lang="ru-RU" sz="4000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Georgia" pitchFamily="18" charset="0"/>
                          <a:hlinkClick r:id="rId18" action="ppaction://hlinksldjump"/>
                        </a:rPr>
                        <a:t>17</a:t>
                      </a:r>
                      <a:endParaRPr lang="ru-RU" sz="4000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Georgia" pitchFamily="18" charset="0"/>
                          <a:hlinkClick r:id="rId19" action="ppaction://hlinksldjump"/>
                        </a:rPr>
                        <a:t>18</a:t>
                      </a:r>
                      <a:endParaRPr lang="ru-RU" sz="4000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Georgia" pitchFamily="18" charset="0"/>
                          <a:hlinkClick r:id="rId20" action="ppaction://hlinksldjump"/>
                        </a:rPr>
                        <a:t>19</a:t>
                      </a:r>
                      <a:endParaRPr lang="ru-RU" sz="4000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Georgia" pitchFamily="18" charset="0"/>
                          <a:hlinkClick r:id="rId21" action="ppaction://hlinksldjump"/>
                        </a:rPr>
                        <a:t>20</a:t>
                      </a:r>
                      <a:endParaRPr lang="ru-RU" sz="4000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Georgia" pitchFamily="18" charset="0"/>
                          <a:hlinkClick r:id="rId22" action="ppaction://hlinksldjump"/>
                        </a:rPr>
                        <a:t>21</a:t>
                      </a:r>
                      <a:endParaRPr lang="ru-RU" sz="4000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Georgia" pitchFamily="18" charset="0"/>
                          <a:hlinkClick r:id="rId23" action="ppaction://hlinksldjump"/>
                        </a:rPr>
                        <a:t>22</a:t>
                      </a:r>
                      <a:endParaRPr lang="ru-RU" sz="4000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Georgia" pitchFamily="18" charset="0"/>
                          <a:hlinkClick r:id="rId24" action="ppaction://hlinksldjump"/>
                        </a:rPr>
                        <a:t>23</a:t>
                      </a:r>
                      <a:endParaRPr lang="ru-RU" sz="4000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Georgia" pitchFamily="18" charset="0"/>
                          <a:hlinkClick r:id="rId25" action="ppaction://hlinksldjump"/>
                        </a:rPr>
                        <a:t>24</a:t>
                      </a:r>
                      <a:endParaRPr lang="ru-RU" sz="4000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Georgia" pitchFamily="18" charset="0"/>
                          <a:hlinkClick r:id="rId26" action="ppaction://hlinksldjump"/>
                        </a:rPr>
                        <a:t>25</a:t>
                      </a:r>
                      <a:endParaRPr lang="ru-RU" sz="4000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Georgia" pitchFamily="18" charset="0"/>
                          <a:hlinkClick r:id="rId27" action="ppaction://hlinksldjump"/>
                        </a:rPr>
                        <a:t>26</a:t>
                      </a:r>
                      <a:endParaRPr lang="ru-RU" sz="4000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Georgia" pitchFamily="18" charset="0"/>
                          <a:hlinkClick r:id="rId28" action="ppaction://hlinksldjump"/>
                        </a:rPr>
                        <a:t>27</a:t>
                      </a:r>
                      <a:endParaRPr lang="ru-RU" sz="4000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Georgia" pitchFamily="18" charset="0"/>
                          <a:hlinkClick r:id="rId29" action="ppaction://hlinksldjump"/>
                        </a:rPr>
                        <a:t>28</a:t>
                      </a:r>
                      <a:endParaRPr lang="ru-RU" sz="4000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Georgia" pitchFamily="18" charset="0"/>
                          <a:hlinkClick r:id="rId30" action="ppaction://hlinksldjump"/>
                        </a:rPr>
                        <a:t>29</a:t>
                      </a:r>
                      <a:endParaRPr lang="ru-RU" sz="4000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Georgia" pitchFamily="18" charset="0"/>
                          <a:hlinkClick r:id="rId31" action="ppaction://hlinksldjump"/>
                        </a:rPr>
                        <a:t>30</a:t>
                      </a:r>
                      <a:endParaRPr lang="ru-RU" sz="4000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Georgia" pitchFamily="18" charset="0"/>
                          <a:hlinkClick r:id="rId32" action="ppaction://hlinksldjump"/>
                        </a:rPr>
                        <a:t>31</a:t>
                      </a:r>
                      <a:endParaRPr lang="ru-RU" sz="4000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Georgia" pitchFamily="18" charset="0"/>
                          <a:hlinkClick r:id="rId33" action="ppaction://hlinksldjump"/>
                        </a:rPr>
                        <a:t>32</a:t>
                      </a:r>
                      <a:endParaRPr lang="ru-RU" sz="4000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Georgia" pitchFamily="18" charset="0"/>
                          <a:hlinkClick r:id="rId34" action="ppaction://hlinksldjump"/>
                        </a:rPr>
                        <a:t>33</a:t>
                      </a:r>
                      <a:endParaRPr lang="ru-RU" sz="4000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Georgia" pitchFamily="18" charset="0"/>
                          <a:hlinkClick r:id="rId35" action="ppaction://hlinksldjump"/>
                        </a:rPr>
                        <a:t>34</a:t>
                      </a:r>
                      <a:endParaRPr lang="ru-RU" sz="4000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Georgia" pitchFamily="18" charset="0"/>
                          <a:hlinkClick r:id="rId36" action="ppaction://hlinksldjump"/>
                        </a:rPr>
                        <a:t>35</a:t>
                      </a:r>
                      <a:endParaRPr lang="ru-RU" sz="4000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Georgia" pitchFamily="18" charset="0"/>
                          <a:hlinkClick r:id="rId37" action="ppaction://hlinksldjump"/>
                        </a:rPr>
                        <a:t>36</a:t>
                      </a:r>
                      <a:endParaRPr lang="ru-RU" sz="4000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2180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575109">
            <a:off x="1864220" y="2769640"/>
            <a:ext cx="5631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ПЕРЕХОД    ХОДА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884368" y="5733256"/>
            <a:ext cx="864096" cy="665224"/>
          </a:xfrm>
          <a:prstGeom prst="actionButtonHome">
            <a:avLst/>
          </a:prstGeom>
          <a:solidFill>
            <a:schemeClr val="tx2">
              <a:lumMod val="85000"/>
              <a:lumOff val="1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02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268760"/>
            <a:ext cx="705678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200" dirty="0" smtClean="0">
                <a:hlinkClick r:id="rId2"/>
              </a:rPr>
              <a:t>http://artestom.ru/images/other/graznulya2.jpg</a:t>
            </a:r>
            <a:r>
              <a:rPr lang="ru-RU" sz="1200" dirty="0" smtClean="0"/>
              <a:t> - карапуз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http://www.1semena.ru/published/publicdata/SHOPDB/attachments/SC/products_pictures/geran%20delta%20782579_enl.jpg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герань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http://img-fotki.yandex.ru/get/5505/valenta-mog.144/0_6f4e9_d621b22b_orig.jpg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девочка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http://edu.mari.ru/mouo-yoshkarola/dou65/DocLib25/%D0%9F%D0%A0%D0%A1/%D0%B4%D0%B5%D1%82%D0%B8.jpg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дети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http://img1.liveinternet.ru/images/attach/c/3/77/769/77769595_large_1.png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буква А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http://img-fotki.yandex.ru/get/6004/valenta-mog.ba/0_675b7_9475329a_orig.jpg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буква В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8"/>
              </a:rPr>
              <a:t>://chmag.ru/images/stories/Alfaviti/Rus1/russkiy-alfavit-v-kartinkah-bukva-k.png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буква К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9"/>
              </a:rPr>
              <a:t>http://im3-tub-ru.yandex.net/i?id=374951047-16-72&amp;n=21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книги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10"/>
              </a:rPr>
              <a:t>http://im4-tub-ru.yandex.net/i?id=40359158-47-72&amp;n=21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табл. Умножения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11"/>
              </a:rPr>
              <a:t>http://im2-tub-ru.yandex.net/i?id=50373185-36-72&amp;n=21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газета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12"/>
              </a:rPr>
              <a:t>http://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2"/>
              </a:rPr>
              <a:t>im5-tub-ru.yandex.net/i?id=97601108-27-73&amp;n=21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баран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13"/>
              </a:rPr>
              <a:t>http://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3"/>
              </a:rPr>
              <a:t>im2-tub-ru.yandex.net/i?id=132346552-70-73&amp;n=21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дуга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8917" y="292006"/>
            <a:ext cx="3685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Интернет источники</a:t>
            </a:r>
            <a:endParaRPr lang="ru-RU" sz="24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264696" cy="779686"/>
          </a:xfrm>
        </p:spPr>
        <p:txBody>
          <a:bodyPr/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Лексика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075240" cy="4691063"/>
          </a:xfrm>
        </p:spPr>
        <p:txBody>
          <a:bodyPr/>
          <a:lstStyle/>
          <a:p>
            <a:r>
              <a:rPr lang="ru-RU" sz="2800" b="1" dirty="0">
                <a:latin typeface="Times New Roman"/>
                <a:ea typeface="Calibri"/>
              </a:rPr>
              <a:t>Блиц.</a:t>
            </a:r>
            <a:r>
              <a:rPr lang="ru-RU" sz="2800" dirty="0">
                <a:latin typeface="Times New Roman"/>
                <a:ea typeface="Calibri"/>
              </a:rPr>
              <a:t> Найдите омонимы</a:t>
            </a:r>
            <a:r>
              <a:rPr lang="ru-RU" sz="2800" dirty="0" smtClean="0">
                <a:latin typeface="Times New Roman"/>
                <a:ea typeface="Calibri"/>
              </a:rPr>
              <a:t>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Во все колокола звонят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!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Он же ребёнок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!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Ел старик хлеб сухой, откуда же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под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столом рыбьи кости?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28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05944" y="188640"/>
            <a:ext cx="6126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884368" y="5733256"/>
            <a:ext cx="864096" cy="665224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866" name="Picture 2" descr="http://artestom.ru/images/other/graznulya2.jpg"/>
          <p:cNvPicPr>
            <a:picLocks noChangeAspect="1" noChangeArrowheads="1"/>
          </p:cNvPicPr>
          <p:nvPr/>
        </p:nvPicPr>
        <p:blipFill>
          <a:blip r:embed="rId3" cstate="print"/>
          <a:srcRect l="22518" t="11283" r="9925" b="9733"/>
          <a:stretch>
            <a:fillRect/>
          </a:stretch>
        </p:blipFill>
        <p:spPr bwMode="auto">
          <a:xfrm flipH="1">
            <a:off x="5364088" y="4005064"/>
            <a:ext cx="2174936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1595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264696" cy="779686"/>
          </a:xfrm>
        </p:spPr>
        <p:txBody>
          <a:bodyPr/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Лексика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075240" cy="4691063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28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05944" y="188640"/>
            <a:ext cx="6126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8095" y="2204864"/>
            <a:ext cx="7366456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rabicPeriod" startAt="6"/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Задача-шутка. </a:t>
            </a:r>
            <a:endParaRPr lang="en-US" sz="3200" b="1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rabicPeriod" startAt="6"/>
            </a:pPr>
            <a:r>
              <a:rPr lang="ru-RU" sz="3200" dirty="0" smtClean="0">
                <a:latin typeface="Times New Roman"/>
                <a:ea typeface="Calibri"/>
                <a:cs typeface="Times New Roman"/>
              </a:rPr>
              <a:t>Назовите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пять дней подряд так, чтобы ни разу не встретилась буква И.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884368" y="5733256"/>
            <a:ext cx="864096" cy="665224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1" descr="j0336396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5764" y="332656"/>
            <a:ext cx="17287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5449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264696" cy="779686"/>
          </a:xfrm>
        </p:spPr>
        <p:txBody>
          <a:bodyPr/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Лексика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075240" cy="4691063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28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1943" y="188640"/>
            <a:ext cx="10406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844824"/>
            <a:ext cx="7508449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Задача-шутка</a:t>
            </a: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>.</a:t>
            </a:r>
            <a:endParaRPr lang="en-US" sz="3200" b="1" dirty="0" smtClean="0">
              <a:latin typeface="Times New Roman"/>
              <a:ea typeface="Calibri"/>
              <a:cs typeface="Times New Roman"/>
            </a:endParaRPr>
          </a:p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Определите, какую ошибку допустил малограмотный человек, говоривший о пользе разведения герани: </a:t>
            </a:r>
            <a:endParaRPr lang="en-US" sz="3200" i="1" dirty="0" smtClean="0">
              <a:latin typeface="Times New Roman"/>
              <a:ea typeface="Calibri"/>
              <a:cs typeface="Times New Roman"/>
            </a:endParaRPr>
          </a:p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Из нее добывают эфир, нужный для медицинских целей и для радио.»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7884368" y="5733256"/>
            <a:ext cx="864096" cy="665224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818" name="Picture 2" descr="http://www.1semena.ru/published/publicdata/SHOPDB/attachments/SC/products_pictures/geran%20delta%20782579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88640"/>
            <a:ext cx="2348880" cy="2348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8125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264696" cy="779686"/>
          </a:xfrm>
        </p:spPr>
        <p:txBody>
          <a:bodyPr/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Лексика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075240" cy="4691063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28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1943" y="188640"/>
            <a:ext cx="10406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22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5441" y="2071223"/>
            <a:ext cx="820891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ru-RU" sz="3200" i="1" dirty="0">
                <a:latin typeface="Times New Roman"/>
                <a:ea typeface="Calibri"/>
                <a:cs typeface="Times New Roman"/>
              </a:rPr>
              <a:t>Устраните речевые недочеты и </a:t>
            </a:r>
            <a:endParaRPr lang="ru-RU" sz="3200" i="1" dirty="0" smtClean="0">
              <a:latin typeface="Times New Roman"/>
              <a:ea typeface="Calibri"/>
              <a:cs typeface="Times New Roman"/>
            </a:endParaRPr>
          </a:p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ru-RU" sz="3200" i="1" dirty="0" smtClean="0">
                <a:latin typeface="Times New Roman"/>
                <a:ea typeface="Calibri"/>
                <a:cs typeface="Times New Roman"/>
              </a:rPr>
              <a:t>ошибки 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в следующих предложениях:</a:t>
            </a:r>
            <a:endParaRPr lang="ru-RU" sz="3200" i="1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У девочки были коричневые глаза.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Я вынула книгу из сумки и положила ее на стол.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7884368" y="5733256"/>
            <a:ext cx="864096" cy="665224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94" name="AutoShape 2" descr="http://img-fotki.yandex.ru/get/5505/valenta-mog.144/0_6f4e9_d621b22b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http://img-fotki.yandex.ru/get/5505/valenta-mog.144/0_6f4e9_d621b22b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 descr="http://img-fotki.yandex.ru/get/5505/valenta-mog.144/0_6f4e9_d621b22b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9" name="Picture 7" descr="C:\Users\школа\Pictures\0_6f4e9_d621b22b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92280" y="0"/>
            <a:ext cx="1872208" cy="30913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4055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264696" cy="779686"/>
          </a:xfrm>
        </p:spPr>
        <p:txBody>
          <a:bodyPr/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Лексика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075240" cy="4691063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28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5509" y="-19178"/>
            <a:ext cx="126669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33</a:t>
            </a:r>
          </a:p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SOS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916832"/>
            <a:ext cx="8208912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i="1" dirty="0">
                <a:latin typeface="Times New Roman"/>
                <a:ea typeface="Calibri"/>
                <a:cs typeface="Times New Roman"/>
              </a:rPr>
              <a:t>Расставьте в алфавитном порядке слова</a:t>
            </a:r>
            <a:r>
              <a:rPr lang="ru-RU" sz="2800" i="1" dirty="0" smtClean="0">
                <a:latin typeface="Times New Roman"/>
                <a:ea typeface="Calibri"/>
                <a:cs typeface="Times New Roman"/>
              </a:rPr>
              <a:t>:</a:t>
            </a:r>
            <a:endParaRPr lang="en-US" sz="2800" i="1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i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метр, километр, сантиметр; час, минута, секунда; красный, оранжевый, желтый; яблоня, яблоко, яблочный; кинотеатр, кинофильм, кинопрокат, кинолента, киноактер, киносъемки, кинофабрика, кинорежиссер.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7884368" y="5733256"/>
            <a:ext cx="864096" cy="665224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1" descr="j0336396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7629" y="191292"/>
            <a:ext cx="17287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3569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9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Тема19</Template>
  <TotalTime>480</TotalTime>
  <Words>1105</Words>
  <Application>Microsoft Office PowerPoint</Application>
  <PresentationFormat>Экран (4:3)</PresentationFormat>
  <Paragraphs>302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41</vt:i4>
      </vt:variant>
    </vt:vector>
  </HeadingPairs>
  <TitlesOfParts>
    <vt:vector size="43" baseType="lpstr">
      <vt:lpstr>Тема19</vt:lpstr>
      <vt:lpstr>Оформление по умолчанию</vt:lpstr>
      <vt:lpstr>ВОЛШЕБНЫЙ   КВАДРАТ</vt:lpstr>
      <vt:lpstr>Слайд 2</vt:lpstr>
      <vt:lpstr>Слайд 3</vt:lpstr>
      <vt:lpstr>Слайд 4</vt:lpstr>
      <vt:lpstr>Лексика</vt:lpstr>
      <vt:lpstr>Лексика</vt:lpstr>
      <vt:lpstr>Лексика</vt:lpstr>
      <vt:lpstr>Лексика</vt:lpstr>
      <vt:lpstr>Лексика</vt:lpstr>
      <vt:lpstr>Фонетика и графика</vt:lpstr>
      <vt:lpstr>Фонетика и графика</vt:lpstr>
      <vt:lpstr>Фонетика и графика</vt:lpstr>
      <vt:lpstr>Фонетика и графика</vt:lpstr>
      <vt:lpstr>Фонетика и графика</vt:lpstr>
      <vt:lpstr>Фразеология</vt:lpstr>
      <vt:lpstr>Фразеология</vt:lpstr>
      <vt:lpstr>Фразеология</vt:lpstr>
      <vt:lpstr>Фразеология</vt:lpstr>
      <vt:lpstr>Фразеология</vt:lpstr>
      <vt:lpstr>Морфемика и словообразование</vt:lpstr>
      <vt:lpstr>Морфемика и словообразование</vt:lpstr>
      <vt:lpstr>Морфемика и словообразование</vt:lpstr>
      <vt:lpstr>Морфемика и словообразование</vt:lpstr>
      <vt:lpstr>Морфемика и словообразование</vt:lpstr>
      <vt:lpstr>Морфология</vt:lpstr>
      <vt:lpstr>Морфология</vt:lpstr>
      <vt:lpstr>Морфология</vt:lpstr>
      <vt:lpstr>Морфология</vt:lpstr>
      <vt:lpstr>Морфология</vt:lpstr>
      <vt:lpstr>Орфография</vt:lpstr>
      <vt:lpstr>Орфография</vt:lpstr>
      <vt:lpstr>Орфография</vt:lpstr>
      <vt:lpstr>Орфография</vt:lpstr>
      <vt:lpstr>Орфография</vt:lpstr>
      <vt:lpstr>Синтаксис и пунктуация</vt:lpstr>
      <vt:lpstr>Синтаксис и пунктуация</vt:lpstr>
      <vt:lpstr>Синтаксис и пунктуация</vt:lpstr>
      <vt:lpstr>Синтаксис и пунктуация</vt:lpstr>
      <vt:lpstr>Синтаксис и пунктуация</vt:lpstr>
      <vt:lpstr>Слайд 40</vt:lpstr>
      <vt:lpstr>Слайд 41</vt:lpstr>
    </vt:vector>
  </TitlesOfParts>
  <Company>$L!DER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ВОЛШЕБНЫЙ КВАДРАТ</dc:title>
  <dc:creator>user</dc:creator>
  <cp:lastModifiedBy>Лиза</cp:lastModifiedBy>
  <cp:revision>44</cp:revision>
  <dcterms:created xsi:type="dcterms:W3CDTF">2013-05-20T18:09:44Z</dcterms:created>
  <dcterms:modified xsi:type="dcterms:W3CDTF">2018-10-14T09:47:05Z</dcterms:modified>
</cp:coreProperties>
</file>