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[WallpapersMania.nnm.ru]_vol53-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81000" y="33528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ВЫБОРЫ В ДЕМОКРАТИЧЕСКОМ ОБЩЕСТВЕ.</a:t>
            </a:r>
          </a:p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11 класс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ИЗБИРАТЕЛЬНАЯ  КОМПАНИЯ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2400" y="1981200"/>
            <a:ext cx="3048000" cy="41910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ИЗБИРАТЕЛЬНАЯ КОМПАНИЯ= ИЗБИРАТЕЛЬНЫЙ ПРОЦЕСС- ДЕЯТЕЛЬНОСТЬ ПО ПРОВЕДЕНИЮ ВЫБОРОВ.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429000" y="3733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34000" y="1219200"/>
            <a:ext cx="3429000" cy="533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ГОЛОСОВАНИЕ И ЕГО  РЕЗУЛЬТАТЫ.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АГИТАЦИЯ  ЗА СУТКИ ДО ВЫБОРОВ, НО ВЕЗДЕ.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СЕРЬЕЗНАЯ ПРОБЛЕМА- АБСЕНТИЗМ- УКЛОНЕНИЕ ОТ ВЫБОРОВ. РЕЗУЛЬТАТЫ ВЫБОРОВ  ЗАВИСЯТ ОТ  ИЗБИРАТЕЛЬНОЙ СИСТЕМЫ.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РФ НА ВЫБОРАХ В ГОСДУМУ-РАСПРЕДЕЛЕНИЕ  ПРОПОРЦИОНАЛЬНО. ПАРТИИ ДОЛЖНЫ ПРЕОДОЛЕТЬ 7% БАРЬЕР.  РАСПРЕДЕЛЕНИЕ  ДЕПУТАТСКИХ  МАНДАТОВ В ДВА ЭТАПА. ВЫБОРЫ ПРЕЗИДЕНТА -  АБСАЛЮТНОЕ БОЛЬШИНСТВО.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ИТОГИ ГОЛОСОВАНИЯ –В МАСШТАБЕ ВСЕЙ РОССИИ- ЦИК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ПОЛИТИЧЕСКИЕ ТЕХНОЛОГИИ ИЗБИРАТЕЛЯ.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2209800"/>
            <a:ext cx="2667000" cy="4343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ИЗБИРАТЕЛЬ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19400" y="4114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1524000"/>
            <a:ext cx="3886200" cy="2438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ВЫБОРАХ ПО ПАРТИЙНЫМ СПИСКАМ: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КТО ЛИДЕР ПАРТИИ, ОБЩИЕ СВЕДЕНИЯ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ПРЕДВЫБОРНАЯ ПРОГРАММА.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КТО ВХОДИТ  В СПИСОК КАНДИДАТОВ.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0600" y="4419600"/>
            <a:ext cx="3962400" cy="2209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ВЫБОРАХ  ПРЕЗИДЕНТА.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АНАЛИЗ ПРЕДВЫБОРНЫХ  ЗАЯВЛЕНИЙ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 ЛИЧНЫЕ КАЧЕСТВА.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ОПАСНОСТЬ ПОПУЛИЗМА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ПРАВИЛА  ИГРЫ  НА ВЫБОРАХ В РФ.</a:t>
            </a: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ЭТО ПОМОЩЬ  ИЗБИРАТЕЛЮ?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ИЛИ ЭТО ДОСТИЖЕНИЕ  НУЖНОГО РЕЗУЛЬТАТА   НА ВЫБОРАХ ?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Picture 4" descr="j03369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876800"/>
            <a:ext cx="1526238" cy="1504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ЗАДАНИЯ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РАБОТА С ИСТОЧНИКОМ. С.254-255.</a:t>
            </a:r>
          </a:p>
          <a:p>
            <a:endParaRPr lang="ru-RU" sz="2000" dirty="0" smtClean="0"/>
          </a:p>
          <a:p>
            <a:r>
              <a:rPr lang="ru-RU" sz="2000" dirty="0" smtClean="0"/>
              <a:t>2.ПОДУМАЙТЕ, ОБСУДИТЕ, СДЕЛАЙТЕ.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ИСТОЧНИКИ.</a:t>
            </a:r>
            <a:endParaRPr lang="ru-RU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4800" y="1600200"/>
          <a:ext cx="6400800" cy="4089400"/>
        </p:xfrm>
        <a:graphic>
          <a:graphicData uri="http://schemas.openxmlformats.org/presentationml/2006/ole">
            <p:oleObj spid="_x0000_s1026" name="Document" r:id="rId3" imgW="6104130" imgH="4092888" progId="Word.Document.8">
              <p:embed/>
            </p:oleObj>
          </a:graphicData>
        </a:graphic>
      </p:graphicFrame>
      <p:pic>
        <p:nvPicPr>
          <p:cNvPr id="4" name="Picture 23" descr="ag00029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9" y="4343400"/>
            <a:ext cx="361507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ВСПОМНИМ   ОСНОВНЫЕ ПРИЗНАКИ ДЕМОКРАТИИ.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0574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ВЕДУЩИЙ ПРИНЦИП ДЕМОКРАТИИ-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НАРОДОВЛАСТИЕ (ОТ ГРЕЧ. </a:t>
            </a:r>
            <a:r>
              <a:rPr lang="en-US" dirty="0" smtClean="0">
                <a:solidFill>
                  <a:srgbClr val="FF0000"/>
                </a:solidFill>
              </a:rPr>
              <a:t>DEMOS-</a:t>
            </a:r>
            <a:r>
              <a:rPr lang="ru-RU" dirty="0" smtClean="0">
                <a:solidFill>
                  <a:srgbClr val="FF0000"/>
                </a:solidFill>
              </a:rPr>
              <a:t>НАРОД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 KRATOS-</a:t>
            </a:r>
            <a:r>
              <a:rPr lang="ru-RU" dirty="0" smtClean="0">
                <a:solidFill>
                  <a:srgbClr val="FF0000"/>
                </a:solidFill>
              </a:rPr>
              <a:t> ВЛАСТЬ)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048000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НАРОДОВЛАСТИЕ  ПРОЯВЛЯЕТСЯ  ЧЕРЕЗ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ПРИНЦИП БОЛЬШИНСТВА.  ВОЛЯ  БОЛЬШИНСТВА ПРОЯВЛЯЕТСЯ ЧЕРЕЗ ГОЛОСОВАНИЕ НА РЕФЕРЕНДУМАХ И ВЫБОРАХ.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95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 КАК МЫ  ПРОГОЛУСУЕМ  ЗАВИСИТ   ОТ ОРГАНИ ЗАЦИИ  ВЫБОРОВ, ТО ЕСТЬ ОТ  ИЗБИРАТЕЛЬНОЙ СИСТЕМЫ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  УРОКА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РАССМОТРЕТЬ  ПОНЯТИЕ ИЗБИРАТЕЛЬНОЙ СИСТЕМЫ В УЗКОМ   И ШИРОКОМ  ПОНЯТИЯХ.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ПОНЯТИЕ ИЗБИРАТЕЛЬНОГО ПРОЦЕССА И ЕГО ЭТАПЫ.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ЧТО ТАКОЕ  ИЗБИРАТЕЛЬНАЯ КОМПАНИЯ  И ЕЁ СОДЕРЖАНИЕ.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ПОЛИТИЧЕСКИЕ ТЕХНОЛОГИИ  ИЗБИРАТЕЛЯ.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419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ПРОБЛЕМА: ГОСУДАРСТВО СОЗДАЕТ ПРАВИЛА ИГРЫ ДЛЯ  ИЗБИРАТЕЛЯ. ВЛИЯЮТ  ЛИ ОНИ  НА  ВАЖНЕЙШИЙ  ПРИНЦИП  ДЕМОКРАТИИ-</a:t>
            </a:r>
            <a:r>
              <a:rPr lang="ru-RU" sz="2400" dirty="0" smtClean="0">
                <a:solidFill>
                  <a:srgbClr val="FFFF00"/>
                </a:solidFill>
              </a:rPr>
              <a:t> НАРОДОВЛАСТИЕ-  И НЕ НАРУШАЮТ  ЛИ ОНИ НАШЕ ПРАВО НА ВЫБОРЫ.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9050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ОСНОВНЫЕ  ПОНЯТИЯ:  ИЗБИРАТЕЛЬНАЯ СИСТЕМА, ТИПЫ ИЗБИРАТЕЛЬНЫХ СИСТЕМ, ИЗБИРАТЕЛЬНАЯ КОМПАНИЯ.</a:t>
            </a:r>
          </a:p>
          <a:p>
            <a:endParaRPr lang="ru-RU" dirty="0" smtClean="0"/>
          </a:p>
          <a:p>
            <a:r>
              <a:rPr lang="ru-RU" dirty="0" smtClean="0"/>
              <a:t>ТЕРМИНЫ: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ПОЛИТИЧЕСКИЙ  </a:t>
            </a:r>
            <a:r>
              <a:rPr lang="ru-RU" b="1" dirty="0" smtClean="0"/>
              <a:t>МАРКЕТИНГ</a:t>
            </a:r>
            <a:r>
              <a:rPr lang="ru-RU" dirty="0" smtClean="0"/>
              <a:t>-это комплекс  средств с целью  создания образа  кандидата , приемлемого для  большинства избирателей.  </a:t>
            </a:r>
          </a:p>
          <a:p>
            <a:r>
              <a:rPr lang="ru-RU" b="1" dirty="0" smtClean="0"/>
              <a:t>ПОЛИТИЧЕСКИЙ ИМИДЖ </a:t>
            </a:r>
            <a:r>
              <a:rPr lang="ru-RU" dirty="0" smtClean="0"/>
              <a:t>–эмоционально окрашенный образ пол. лидера </a:t>
            </a:r>
          </a:p>
          <a:p>
            <a:r>
              <a:rPr lang="ru-RU" b="1" dirty="0" smtClean="0"/>
              <a:t>АБСЕНТИЗМ</a:t>
            </a:r>
            <a:r>
              <a:rPr lang="ru-RU" dirty="0" smtClean="0"/>
              <a:t>- уклонение  изб. </a:t>
            </a:r>
            <a:r>
              <a:rPr lang="ru-RU" dirty="0" smtClean="0"/>
              <a:t>о</a:t>
            </a:r>
            <a:r>
              <a:rPr lang="ru-RU" dirty="0" smtClean="0"/>
              <a:t>т участия в пол </a:t>
            </a:r>
            <a:r>
              <a:rPr lang="ru-RU" dirty="0" err="1" smtClean="0"/>
              <a:t>деят</a:t>
            </a:r>
            <a:r>
              <a:rPr lang="ru-RU" dirty="0" smtClean="0"/>
              <a:t> –и , уклонение от прямых электоральных функции. 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ПОПУЛИЗМ</a:t>
            </a:r>
            <a:r>
              <a:rPr lang="ru-RU" dirty="0" smtClean="0"/>
              <a:t>-деятельность ориентированная на обеспечение популярности в массах ценой </a:t>
            </a:r>
            <a:r>
              <a:rPr lang="ru-RU" dirty="0" err="1" smtClean="0"/>
              <a:t>ееобоснованных</a:t>
            </a:r>
            <a:r>
              <a:rPr lang="ru-RU" dirty="0" smtClean="0"/>
              <a:t> обещаний(заигрывание с массами)</a:t>
            </a:r>
            <a:endParaRPr lang="ru-RU" dirty="0"/>
          </a:p>
        </p:txBody>
      </p:sp>
      <p:pic>
        <p:nvPicPr>
          <p:cNvPr id="4" name="Picture 5" descr="j03158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1" y="3733800"/>
            <a:ext cx="1828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ИЗБИРАТЕЛЬНАЯ СИСТЕМА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524000"/>
            <a:ext cx="3657600" cy="5105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ПОД   ИЗБИРАТЕЛЬНОЙ СИСТЕМОЙ  ПОНИМАЕТСЯ ПОРЯДОК ВЫБОРОВ В ПРЕДСТАВИТЕЛЬНЫЕ УЧРЕЖДЕНИЯ И ВЫБОРНЫХ ДОЛЖНОСТНЫХ ЛИЦ, А ТАКЖЕ  ОПРЕДЕЛЕНИЕ  РЕЗУЛЬТАТОВ ВЫБОРОВ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86200" y="3733800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1371600"/>
            <a:ext cx="3810000" cy="2209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ИЗБИРАТЕЛЬНА СИСТЕМА ВКЛЮЧАЕТ ДВА КОМПОНЕНТА: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ysClr val="windowText" lastClr="000000"/>
                </a:solidFill>
              </a:rPr>
              <a:t>ИЗБИРАТЕЛЬНОЕ ПРАВО.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ysClr val="windowText" lastClr="000000"/>
                </a:solidFill>
              </a:rPr>
              <a:t>ИЗБИРАТЕЛЬНЫЙ ПРОЦЕСС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9200" y="3886200"/>
            <a:ext cx="3886200" cy="2971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ИЗБИРАТЕЛЬНОЕ ПРАВО  В ДВУХ СМЫСЛАХ: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ysClr val="windowText" lastClr="000000"/>
                </a:solidFill>
              </a:rPr>
              <a:t>УЗКОЕ( СУБЪЕКТИВНОЕ)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ysClr val="windowText" lastClr="000000"/>
                </a:solidFill>
              </a:rPr>
              <a:t>ШИРОКОМ(ОБЪЕКТИВНОМ) </a:t>
            </a:r>
          </a:p>
          <a:p>
            <a:pPr marL="342900" indent="-342900" algn="ctr"/>
            <a:r>
              <a:rPr lang="ru-RU" dirty="0" smtClean="0">
                <a:solidFill>
                  <a:sysClr val="windowText" lastClr="000000"/>
                </a:solidFill>
              </a:rPr>
              <a:t>В УЗКОМ СМЫСЛЕ-ПОЛ. ПРАВА ГРАЖДАНИНА БЫТЬ ИЗБРАННЫМ И ИЗБИРАТЬ.</a:t>
            </a:r>
          </a:p>
          <a:p>
            <a:pPr marL="342900" indent="-342900" algn="ctr"/>
            <a:r>
              <a:rPr lang="ru-RU" dirty="0" smtClean="0">
                <a:solidFill>
                  <a:sysClr val="windowText" lastClr="000000"/>
                </a:solidFill>
              </a:rPr>
              <a:t>В ШИРОКОМ: НОРМЫ СУБЪЕКТИВНОГО ПРАВА С ДРУГИМИ  НОРМАМИ ВЫБОРОВ.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ИЗБИРАТЕЛЬНАЯ СИСТЕМА.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524000"/>
            <a:ext cx="3657600" cy="5105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ПОД   ИЗБИРАТЕЛЬНОЙ СИСТЕМОЙ  ПОНИМАЕТСЯ ПОРЯДОК ВЫБОРОВ В ПРЕДСТАВИТЕЛЬНЫЕ УЧРЕЖДЕНИЯ И ВЫБОРНЫХ ДОЛЖНОСТНЫХ ЛИЦ, А ТАКЖЕ  ОПРЕДЕЛЕНИЕ  РЕЗУЛЬТАТОВ ВЫБОРОВ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86200" y="3733800"/>
            <a:ext cx="978408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1143000"/>
            <a:ext cx="3505200" cy="1828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НОРМЫ СУБЪЕКТИВНОГО ПРАВА РАЗНЫЕ: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В РОССИИ ПРАВО ИЗБИРАТЬ С 18 ЛЕТ, ДЕПУТАТ  ГОСДУМЫ С 21 ГОДА. В ДРУГИХ СТРАНАХ ЗА НЕУЧАСТИЕ В ВЫБОРАХ -ШТРАФ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7800" y="3200400"/>
            <a:ext cx="3581400" cy="3657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НА ОСНОВЕ  ИЗБИРАТЕЛЬНОГО ПРАВА РЕАЛИЗУЕТСЯ </a:t>
            </a:r>
            <a:r>
              <a:rPr lang="ru-RU" dirty="0" smtClean="0">
                <a:solidFill>
                  <a:srgbClr val="FF0000"/>
                </a:solidFill>
              </a:rPr>
              <a:t>ИЗБИРАТЕЛЬНЫЙ  ПРОЦЕСС</a:t>
            </a:r>
            <a:r>
              <a:rPr lang="ru-RU" dirty="0" smtClean="0">
                <a:solidFill>
                  <a:schemeClr val="tx1"/>
                </a:solidFill>
              </a:rPr>
              <a:t> 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1.ОРГАНИЗАЦИОННЫЙ ЭТАП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2. ВЫДВИЖЕНИЕ И РЕГИСТРАЦИЯ КАНДИДАТОВ.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3.АГИТАЦИЯ.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4ГОЛОСОВАНИЕ И РЕЗУЛЬТАТЫ.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5. ИТОГИ ВЫБОРОВ И  РАСХОДЫ.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ИЗБИРАТЕЛЬНЫЕ СИСТЕМЫ- МАЖИРИТАРНАЯ; ПРОПОРЦИОНАЛЬНАЯ , СМЕШАННАЯ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ИЗБИРАТЕЛЬНАЯ  КОМПАНИЯ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2400" y="1981200"/>
            <a:ext cx="3048000" cy="41910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ИЗБИРАТЕЛЬНАЯ КОМПАНИЯ= ИЗБИРАТЕЛЬНЫЙ ПРОЦЕСС- ДЕЯТЕЛЬНОСТЬ ПО ПРОВЕДЕНИЮ ВЫБОРОВ.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429000" y="3733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05400" y="1524000"/>
            <a:ext cx="3733800" cy="243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СОДЕРЖАНИЕ  ИЗБИРАТЕЛЬНОЙ КОМПАНИИ: </a:t>
            </a:r>
            <a:r>
              <a:rPr lang="ru-RU" dirty="0" smtClean="0">
                <a:solidFill>
                  <a:srgbClr val="FF0000"/>
                </a:solidFill>
              </a:rPr>
              <a:t>ОРГАНИЗАЦИОННЫЙ ЭТАП.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ИЗБИРАТЕЛЬНЫХ ОКРУГОВ И УЧАСТКОВ, КОМИССИЙ, СПИСКИ ИЗБИРАТЕЛЕЙ.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НАЧАЛО ИЗБИРАТЕЛЬНОЙ КОМПАНИИ- ЗА 2,5-3 МЕСЯЦА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4343400"/>
            <a:ext cx="3810000" cy="2286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ВЫБОРЫ В ГОСДУМУ И ПРЕЗИДЕНТА РФ ПО ЕДИНОМУ ИЗБИРАТЕЛЬНОМУ ОКРУГУ. ПО НОВУМУ ЗАКОНУ О ВЫБОРАХ ТЕРРИТОРИИ СУБЪЕКТОВ РФ  ДЕЛЯТСЯ НА ЧАСТИ  С РАВНЫМ КОЛ. ИЗБИРАТЕЛЕЙ.-3 ТЫСЯЧ.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ПОДГОТОВКУ И ПРОВЕДЕНИЕ ВЫБОРОВ-</a:t>
            </a:r>
            <a:r>
              <a:rPr lang="ru-RU" dirty="0" smtClean="0">
                <a:solidFill>
                  <a:srgbClr val="FF0000"/>
                </a:solidFill>
              </a:rPr>
              <a:t> ЦИК РФ.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ИЗБИРАТЕЛЬНАЯ  КОМПАНИЯ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2400" y="1981200"/>
            <a:ext cx="3048000" cy="41910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ИЗБИРАТЕЛЬНАЯ КОМПАНИЯ= ИЗБИРАТЕЛЬНЫЙ ПРОЦЕСС- ДЕЯТЕЛЬНОСТЬ ПО ПРОВЕДЕНИЮ ВЫБОРОВ.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429000" y="3733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1447800"/>
            <a:ext cx="3962400" cy="518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ВЫДВИЖЕНИЕ И РЕГИСТРАЦИЯ КАНДИДАТОВ В ДЕПУТАТЫ ИЛИ  НА ВЫБОРНУЮ ДОЛЖНОСТЬ-</a:t>
            </a:r>
            <a:r>
              <a:rPr lang="ru-RU" dirty="0" smtClean="0">
                <a:solidFill>
                  <a:schemeClr val="tx1"/>
                </a:solidFill>
              </a:rPr>
              <a:t> ПРАВО ВЫДВИГАТЬ  ГРАЖДАНЕ И ПАРТИ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НОВЫЕ ПОДХОДЫ В РФ.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1. КАНДИДАТОВ В ДЕПУТАТЫ  ВЫДВИГАЮТ ПАРТИИ  ВЫДВИГАЯ  ФЕДЕРАЛЬНЫЙ СПИСОК( НЕ БОЛЕЕ 500 ЧЕЛОВЕК).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2ФЕДЕРАЛЬНЫЙ СПИСОК- ФЕДЕРАЛЬНАЯ И РЕГИОНАЛЬНАЯ ЧАСТЬ.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3. СПИСОК РЕГИСТРУЕТСЯ  ИЗБИРАТЕЛЬНОЙ КОМИССИЕЙ- ПОДПИСИ ИЗБИРАТЕЛЕЙ ИЛИ ЗАЛОГ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ИЗБИРАТЕЛЬНАЯ  КОМПАНИЯ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52400" y="1981200"/>
            <a:ext cx="3048000" cy="419100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ИЗБИРАТЕЛЬНАЯ КОМПАНИЯ= ИЗБИРАТЕЛЬНЫЙ ПРОЦЕСС- ДЕЯТЕЛЬНОСТЬ ПО ПРОВЕДЕНИЮ ВЫБОРОВ.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429000" y="3733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1143000"/>
            <a:ext cx="3657600" cy="5715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ПРЕВЫБОРНАЯ АГИТАЦИЯ</a:t>
            </a:r>
            <a:r>
              <a:rPr lang="ru-RU" sz="20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ПОСЛЕ РЕГИСТРАЦИИ  ПРОВОДИТСЯ ПРЕДВЫБОРНАЯ АГИТАЦИЯ ЧЕРЕЗ СМИ. ФАКТИЧЕСКИ  ПРОИСХОДИТ  ПРОДАЖА ПОЛИТИЧЕСКОГО  ТОВАРА(</a:t>
            </a:r>
            <a:r>
              <a:rPr lang="ru-RU" sz="2000" dirty="0" smtClean="0">
                <a:solidFill>
                  <a:srgbClr val="FF0000"/>
                </a:solidFill>
              </a:rPr>
              <a:t> МАРКЕТИНГ) </a:t>
            </a:r>
            <a:r>
              <a:rPr lang="ru-RU" sz="2000" dirty="0" smtClean="0">
                <a:solidFill>
                  <a:schemeClr val="tx1"/>
                </a:solidFill>
              </a:rPr>
              <a:t> СУЩЕСТВУЮТ СПЕЦИАЛЬНЫЕ ФИРМЫ В ОБЛАСТИ ПОЛИТ. МАРКЕТИНГА- ПРОДВИЖЕНИЕ КАНДИДАТОВ  К ПОБЕДЕ С ПОМОЩЬЮ  РАЗЛИЧНЫХ СРЕДСТВ. ОНИ  СОЗДАЮТ ПРИЛЕКАТЕЛЬНЫЙ ИМИДЖ.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69% ИНФОРМАЦИИ ВИЗУАЛЬНО И 31% ВЕРБАЛЬНО.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ИСПОЛЬЗУЮТСЯ ГРЯЗНЫЕ ТЕХНОЛОГИИ, ЧЕРНЫЙ ПИАР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706</Words>
  <PresentationFormat>Экран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Слайд 1</vt:lpstr>
      <vt:lpstr>ВСПОМНИМ</vt:lpstr>
      <vt:lpstr>ЦЕЛИ  УРОКА</vt:lpstr>
      <vt:lpstr>ОСНОВНЫЕ ПОНЯТИЯ И ТЕРМИНЫ</vt:lpstr>
      <vt:lpstr>ИЗБИРАТЕЛЬНАЯ СИСТЕМА</vt:lpstr>
      <vt:lpstr>ИЗБИРАТЕЛЬНАЯ СИСТЕМА.</vt:lpstr>
      <vt:lpstr>ИЗБИРАТЕЛЬНАЯ  КОМПАНИЯ</vt:lpstr>
      <vt:lpstr>ИЗБИРАТЕЛЬНАЯ  КОМПАНИЯ</vt:lpstr>
      <vt:lpstr>ИЗБИРАТЕЛЬНАЯ  КОМПАНИЯ</vt:lpstr>
      <vt:lpstr>ИЗБИРАТЕЛЬНАЯ  КОМПАНИЯ</vt:lpstr>
      <vt:lpstr>ПОЛИТИЧЕСКИЕ ТЕХНОЛОГИИ ИЗБИРАТЕЛЯ.</vt:lpstr>
      <vt:lpstr>ПОДВЕДЕНИЕ ИТОГОВ</vt:lpstr>
      <vt:lpstr>ЗАДАНИЯ</vt:lpstr>
      <vt:lpstr>ИСТОЧНИКИ.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fidarova_zu</cp:lastModifiedBy>
  <cp:revision>32</cp:revision>
  <dcterms:modified xsi:type="dcterms:W3CDTF">2021-03-19T07:15:42Z</dcterms:modified>
</cp:coreProperties>
</file>