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8" r:id="rId7"/>
    <p:sldId id="270" r:id="rId8"/>
    <p:sldId id="269" r:id="rId9"/>
    <p:sldId id="271" r:id="rId10"/>
    <p:sldId id="272" r:id="rId11"/>
    <p:sldId id="261" r:id="rId12"/>
    <p:sldId id="262" r:id="rId13"/>
    <p:sldId id="263" r:id="rId14"/>
    <p:sldId id="264" r:id="rId15"/>
    <p:sldId id="265" r:id="rId16"/>
    <p:sldId id="274" r:id="rId17"/>
    <p:sldId id="276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24" autoAdjust="0"/>
  </p:normalViewPr>
  <p:slideViewPr>
    <p:cSldViewPr snapToGrid="0" showGuides="1"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153D0-69B6-4230-B7C8-A50374B3FDB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948CD-5891-4B8D-BD56-67A894A14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90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F1EA3E-7346-46F3-9B36-5B642BCE7FF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34F49E-E604-4FF1-BE31-05444D21839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59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EA3E-7346-46F3-9B36-5B642BCE7FF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F49E-E604-4FF1-BE31-05444D21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9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EA3E-7346-46F3-9B36-5B642BCE7FF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F49E-E604-4FF1-BE31-05444D21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0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EA3E-7346-46F3-9B36-5B642BCE7FF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F49E-E604-4FF1-BE31-05444D21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88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EF1EA3E-7346-46F3-9B36-5B642BCE7FF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E34F49E-E604-4FF1-BE31-05444D21839B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9306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EA3E-7346-46F3-9B36-5B642BCE7FF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F49E-E604-4FF1-BE31-05444D21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50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EA3E-7346-46F3-9B36-5B642BCE7FF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F49E-E604-4FF1-BE31-05444D21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932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EA3E-7346-46F3-9B36-5B642BCE7FF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F49E-E604-4FF1-BE31-05444D21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EA3E-7346-46F3-9B36-5B642BCE7FF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F49E-E604-4FF1-BE31-05444D21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6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EF1EA3E-7346-46F3-9B36-5B642BCE7FF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E34F49E-E604-4FF1-BE31-05444D2183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2931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EF1EA3E-7346-46F3-9B36-5B642BCE7FF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E34F49E-E604-4FF1-BE31-05444D21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03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EF1EA3E-7346-46F3-9B36-5B642BCE7FF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E34F49E-E604-4FF1-BE31-05444D21839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574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85C92-A788-4E4D-B212-B64228D400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/>
              <a:t>Классный час</a:t>
            </a:r>
            <a:br>
              <a:rPr lang="ru-RU" sz="7200" dirty="0"/>
            </a:br>
            <a:r>
              <a:rPr lang="ru-RU" sz="7200" dirty="0"/>
              <a:t>Тема: Выбор профессии – выбор будущего</a:t>
            </a:r>
            <a:br>
              <a:rPr lang="ru-RU" sz="7200" dirty="0"/>
            </a:br>
            <a:endParaRPr lang="ru-RU" sz="7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636D7F-629F-4A5B-8A5E-CDEB8BE3D0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33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BDE1E-2FCC-4FD1-AE21-D7F4CE7D7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39E111-902F-483A-92BE-84AD14B70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-176980"/>
            <a:ext cx="9615947" cy="7211960"/>
          </a:xfrm>
        </p:spPr>
      </p:pic>
    </p:spTree>
    <p:extLst>
      <p:ext uri="{BB962C8B-B14F-4D97-AF65-F5344CB8AC3E}">
        <p14:creationId xmlns:p14="http://schemas.microsoft.com/office/powerpoint/2010/main" val="269646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AA8F2-99D2-4825-B9B7-0B3B596A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64107"/>
            <a:ext cx="10178322" cy="1492132"/>
          </a:xfrm>
        </p:spPr>
        <p:txBody>
          <a:bodyPr>
            <a:normAutofit/>
          </a:bodyPr>
          <a:lstStyle/>
          <a:p>
            <a:r>
              <a:rPr lang="ru-RU" sz="3600" dirty="0"/>
              <a:t>Задание 1.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4FA47695-C6BF-4249-B448-5688FCA40E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912406"/>
              </p:ext>
            </p:extLst>
          </p:nvPr>
        </p:nvGraphicFramePr>
        <p:xfrm>
          <a:off x="335280" y="1010173"/>
          <a:ext cx="11521440" cy="5229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7258">
                  <a:extLst>
                    <a:ext uri="{9D8B030D-6E8A-4147-A177-3AD203B41FA5}">
                      <a16:colId xmlns:a16="http://schemas.microsoft.com/office/drawing/2014/main" val="1611604710"/>
                    </a:ext>
                  </a:extLst>
                </a:gridCol>
                <a:gridCol w="5734182">
                  <a:extLst>
                    <a:ext uri="{9D8B030D-6E8A-4147-A177-3AD203B41FA5}">
                      <a16:colId xmlns:a16="http://schemas.microsoft.com/office/drawing/2014/main" val="4214241190"/>
                    </a:ext>
                  </a:extLst>
                </a:gridCol>
              </a:tblGrid>
              <a:tr h="753367">
                <a:tc>
                  <a:txBody>
                    <a:bodyPr/>
                    <a:lstStyle/>
                    <a:p>
                      <a:r>
                        <a:rPr lang="ru-RU" sz="4000" dirty="0"/>
                        <a:t>Тип профессий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/>
                        <a:t>Перечень профессий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401352"/>
                  </a:ext>
                </a:extLst>
              </a:tr>
              <a:tr h="737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Человек-человек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Продавец, учитель, психолог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383660"/>
                  </a:ext>
                </a:extLst>
              </a:tr>
              <a:tr h="674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Человек-природа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Ветеринар, овощевод, </a:t>
                      </a:r>
                      <a:r>
                        <a:rPr lang="ru-RU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садовод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32344"/>
                  </a:ext>
                </a:extLst>
              </a:tr>
              <a:tr h="766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Человек-техника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Водитель, сварщик, строитель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090792"/>
                  </a:ext>
                </a:extLst>
              </a:tr>
              <a:tr h="697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Человек-знаковая система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Программист, бухгалтер, экономист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4308"/>
                  </a:ext>
                </a:extLst>
              </a:tr>
              <a:tr h="1230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Человек-художественный образ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Дизайнер, визажист, художник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725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196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EE972-9214-4F23-8AB6-089C023A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Результаты теста на профориентацию обучающихся 9 класса (по методике академика Е.А. Климова)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B993D6BE-0D60-4FC6-B2E0-08C9E4820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932780"/>
              </p:ext>
            </p:extLst>
          </p:nvPr>
        </p:nvGraphicFramePr>
        <p:xfrm>
          <a:off x="1641870" y="1316768"/>
          <a:ext cx="9298452" cy="5589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5562">
                  <a:extLst>
                    <a:ext uri="{9D8B030D-6E8A-4147-A177-3AD203B41FA5}">
                      <a16:colId xmlns:a16="http://schemas.microsoft.com/office/drawing/2014/main" val="2978277282"/>
                    </a:ext>
                  </a:extLst>
                </a:gridCol>
                <a:gridCol w="1912193">
                  <a:extLst>
                    <a:ext uri="{9D8B030D-6E8A-4147-A177-3AD203B41FA5}">
                      <a16:colId xmlns:a16="http://schemas.microsoft.com/office/drawing/2014/main" val="3616904652"/>
                    </a:ext>
                  </a:extLst>
                </a:gridCol>
                <a:gridCol w="2264898">
                  <a:extLst>
                    <a:ext uri="{9D8B030D-6E8A-4147-A177-3AD203B41FA5}">
                      <a16:colId xmlns:a16="http://schemas.microsoft.com/office/drawing/2014/main" val="841319726"/>
                    </a:ext>
                  </a:extLst>
                </a:gridCol>
                <a:gridCol w="1772529">
                  <a:extLst>
                    <a:ext uri="{9D8B030D-6E8A-4147-A177-3AD203B41FA5}">
                      <a16:colId xmlns:a16="http://schemas.microsoft.com/office/drawing/2014/main" val="2372407765"/>
                    </a:ext>
                  </a:extLst>
                </a:gridCol>
                <a:gridCol w="1993270">
                  <a:extLst>
                    <a:ext uri="{9D8B030D-6E8A-4147-A177-3AD203B41FA5}">
                      <a16:colId xmlns:a16="http://schemas.microsoft.com/office/drawing/2014/main" val="214847900"/>
                    </a:ext>
                  </a:extLst>
                </a:gridCol>
              </a:tblGrid>
              <a:tr h="169422">
                <a:tc gridSpan="5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Группы профессий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711284"/>
                  </a:ext>
                </a:extLst>
              </a:tr>
              <a:tr h="106040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Человек-природа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Человек-техника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Человек-человек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Человек-знаковая система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Человек-художественный образ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extLst>
                  <a:ext uri="{0D108BD9-81ED-4DB2-BD59-A6C34878D82A}">
                    <a16:rowId xmlns:a16="http://schemas.microsoft.com/office/drawing/2014/main" val="3359813264"/>
                  </a:ext>
                </a:extLst>
              </a:tr>
              <a:tr h="52581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А. Борисанов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А. Торопов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С. Лактюшина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extLst>
                  <a:ext uri="{0D108BD9-81ED-4DB2-BD59-A6C34878D82A}">
                    <a16:rowId xmlns:a16="http://schemas.microsoft.com/office/drawing/2014/main" val="1022243329"/>
                  </a:ext>
                </a:extLst>
              </a:tr>
              <a:tr h="52581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Н. Бельченко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М. Бекжаркенова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А. Азеева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extLst>
                  <a:ext uri="{0D108BD9-81ED-4DB2-BD59-A6C34878D82A}">
                    <a16:rowId xmlns:a16="http://schemas.microsoft.com/office/drawing/2014/main" val="1720352413"/>
                  </a:ext>
                </a:extLst>
              </a:tr>
              <a:tr h="52581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И. Кисличенко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Д. Макаров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extLst>
                  <a:ext uri="{0D108BD9-81ED-4DB2-BD59-A6C34878D82A}">
                    <a16:rowId xmlns:a16="http://schemas.microsoft.com/office/drawing/2014/main" val="3720862105"/>
                  </a:ext>
                </a:extLst>
              </a:tr>
              <a:tr h="34761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К. Ларишева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extLst>
                  <a:ext uri="{0D108BD9-81ED-4DB2-BD59-A6C34878D82A}">
                    <a16:rowId xmlns:a16="http://schemas.microsoft.com/office/drawing/2014/main" val="2175312650"/>
                  </a:ext>
                </a:extLst>
              </a:tr>
              <a:tr h="34761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extLst>
                  <a:ext uri="{0D108BD9-81ED-4DB2-BD59-A6C34878D82A}">
                    <a16:rowId xmlns:a16="http://schemas.microsoft.com/office/drawing/2014/main" val="2660048482"/>
                  </a:ext>
                </a:extLst>
              </a:tr>
              <a:tr h="159498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С. Лактюшина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Н. Бельченко, К. Ларишева, А. Азеева, Д. Макаров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А. Борисанов, И. Кисличенко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М. Бекжаркенова, А. Торопов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extLst>
                  <a:ext uri="{0D108BD9-81ED-4DB2-BD59-A6C34878D82A}">
                    <a16:rowId xmlns:a16="http://schemas.microsoft.com/office/drawing/2014/main" val="2342404732"/>
                  </a:ext>
                </a:extLst>
              </a:tr>
              <a:tr h="16942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31" marR="36531" marT="0" marB="0"/>
                </a:tc>
                <a:extLst>
                  <a:ext uri="{0D108BD9-81ED-4DB2-BD59-A6C34878D82A}">
                    <a16:rowId xmlns:a16="http://schemas.microsoft.com/office/drawing/2014/main" val="2058622193"/>
                  </a:ext>
                </a:extLst>
              </a:tr>
            </a:tbl>
          </a:graphicData>
        </a:graphic>
      </p:graphicFrame>
      <p:sp>
        <p:nvSpPr>
          <p:cNvPr id="11" name="Объект 10">
            <a:extLst>
              <a:ext uri="{FF2B5EF4-FFF2-40B4-BE49-F238E27FC236}">
                <a16:creationId xmlns:a16="http://schemas.microsoft.com/office/drawing/2014/main" id="{6BB321B7-D1B7-4EDB-A9F6-621F34BAC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111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59EFF-585C-4E43-B7D5-EA207BF11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A272B4-6A07-4DF8-9132-A64359A32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100806"/>
            <a:ext cx="10178322" cy="7633742"/>
          </a:xfrm>
        </p:spPr>
      </p:pic>
    </p:spTree>
    <p:extLst>
      <p:ext uri="{BB962C8B-B14F-4D97-AF65-F5344CB8AC3E}">
        <p14:creationId xmlns:p14="http://schemas.microsoft.com/office/powerpoint/2010/main" val="1600958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38C90-A74F-4651-AD04-19028141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E9833E-7B79-4E1F-B068-557740821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382385"/>
            <a:ext cx="10874827" cy="6858000"/>
          </a:xfrm>
        </p:spPr>
      </p:pic>
    </p:spTree>
    <p:extLst>
      <p:ext uri="{BB962C8B-B14F-4D97-AF65-F5344CB8AC3E}">
        <p14:creationId xmlns:p14="http://schemas.microsoft.com/office/powerpoint/2010/main" val="3307111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59F03-21C2-4B17-AFAD-8EA3B4D5D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рейтинг наиболее востребованных специальностей в 2021 году в г. Омске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4EC5C7B-B44F-4CB9-8E5A-2B13C25BA5FE}"/>
              </a:ext>
            </a:extLst>
          </p:cNvPr>
          <p:cNvSpPr/>
          <p:nvPr/>
        </p:nvSpPr>
        <p:spPr>
          <a:xfrm>
            <a:off x="1257300" y="2954866"/>
            <a:ext cx="9829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70% рейтинга занимают рабочие профессии. </a:t>
            </a:r>
            <a:r>
              <a:rPr lang="ru-RU" sz="3600" dirty="0"/>
              <a:t>Наиболее востребованными стали бетонщики, электрогазосварщики,         плотники, монтажники оборудования, а также водители.</a:t>
            </a:r>
          </a:p>
          <a:p>
            <a:r>
              <a:rPr lang="ru-RU" sz="3600" dirty="0"/>
              <a:t>Так же в Омске востребованными являются врачи, учителя, воспитатели, соцработники и инженеры. </a:t>
            </a:r>
          </a:p>
        </p:txBody>
      </p:sp>
    </p:spTree>
    <p:extLst>
      <p:ext uri="{BB962C8B-B14F-4D97-AF65-F5344CB8AC3E}">
        <p14:creationId xmlns:p14="http://schemas.microsoft.com/office/powerpoint/2010/main" val="290692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2C66F-5E21-4884-9731-AE11C146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757" y="52849"/>
            <a:ext cx="10161639" cy="1446814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Средние специальные учебные заведения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B00F57-146E-4C48-BD51-641F57A53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65" y="1465494"/>
            <a:ext cx="5150835" cy="514718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Среднее специальное учебное заведение (</a:t>
            </a:r>
            <a:r>
              <a:rPr lang="ru-RU" b="1" dirty="0" err="1">
                <a:solidFill>
                  <a:schemeClr val="tx1"/>
                </a:solidFill>
              </a:rPr>
              <a:t>ссуз</a:t>
            </a:r>
            <a:r>
              <a:rPr lang="ru-RU" b="1" dirty="0">
                <a:solidFill>
                  <a:schemeClr val="tx1"/>
                </a:solidFill>
              </a:rPr>
              <a:t>) — профессиональные учебные заведения среднего профессионального образования (училища, техникумы, лицеи, колледжи): медицинские, педагогические, ветеринарные, юридические, технологические, транспортные (железнодорожные, автодорожные, авиационные и другие), где даётся средний (между школой и вузом) уровень профессионального образования и совокупность различных специальностей на базе основного общего (с получением среднего (полного) общего образования) и на базе среднего (полного) общего образования.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A731BA-803F-40F8-9E7D-6569B93F2CD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295524"/>
            <a:ext cx="54229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675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D9D1F-7814-4DDE-807F-440F1F865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Статистика зарплат в Омске за 2022 год для профессии «Сварщик»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19D86-0574-4322-8BCA-E7D240143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По данным </a:t>
            </a:r>
            <a:r>
              <a:rPr lang="ru-RU" sz="2800" dirty="0" err="1"/>
              <a:t>ГородРабот.ру</a:t>
            </a:r>
            <a:r>
              <a:rPr lang="ru-RU" sz="2800" dirty="0"/>
              <a:t>, средняя зарплата Сварщика в Омске за 2022 год ‒ 107 124 рубля. За месяц заработная плата изменилась на 3.1% ‒ с 103 757 до 107 124 рубля. А чаще всего в вакансиях встречается зарплата 100 000 рублей (модальная).</a:t>
            </a:r>
          </a:p>
          <a:p>
            <a:r>
              <a:rPr lang="ru-RU" sz="2800" dirty="0"/>
              <a:t>Статистика показывает предложения работодателей, а не реальные зарплаты, которые получают работники с учётом премий, надбавок и переработок. </a:t>
            </a:r>
            <a:r>
              <a:rPr lang="ru-RU" sz="2800"/>
              <a:t>Включены </a:t>
            </a:r>
            <a:r>
              <a:rPr lang="ru-RU" sz="2800" dirty="0"/>
              <a:t>в расчёты все вакансии с любым типом занятости: стажировка, вахта, временная работа, полная занятость.</a:t>
            </a:r>
          </a:p>
        </p:txBody>
      </p:sp>
    </p:spTree>
    <p:extLst>
      <p:ext uri="{BB962C8B-B14F-4D97-AF65-F5344CB8AC3E}">
        <p14:creationId xmlns:p14="http://schemas.microsoft.com/office/powerpoint/2010/main" val="910476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FC91F-DEB4-4B86-8B13-CFDDE42E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4B1EC-E833-4D36-9E19-87A29EBBA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078" y="1632204"/>
            <a:ext cx="10178322" cy="4090170"/>
          </a:xfrm>
        </p:spPr>
        <p:txBody>
          <a:bodyPr>
            <a:normAutofit fontScale="77500" lnSpcReduction="20000"/>
          </a:bodyPr>
          <a:lstStyle/>
          <a:p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«Счастье – это когда утром с радостью идешь на работу, а вечером с радостью возвращаешься домой»</a:t>
            </a:r>
          </a:p>
          <a:p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вы удачно выберете труд и вложите в него всю душу, то счастье само вас отыщет»</a:t>
            </a:r>
          </a:p>
          <a:p>
            <a:pPr marL="0" indent="0" algn="r">
              <a:buNone/>
            </a:pP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 Ушинский</a:t>
            </a:r>
          </a:p>
        </p:txBody>
      </p:sp>
    </p:spTree>
    <p:extLst>
      <p:ext uri="{BB962C8B-B14F-4D97-AF65-F5344CB8AC3E}">
        <p14:creationId xmlns:p14="http://schemas.microsoft.com/office/powerpoint/2010/main" val="145070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CC1A5-A02E-4498-85E4-6E1E4B630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Цель: активизировать мотивацию профессионального самоопределения учащихся.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6B380A-F403-4FF7-B528-A8D326927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409767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подростков о мире профессий;</a:t>
            </a:r>
          </a:p>
          <a:p>
            <a:pPr lvl="0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размышления подростка о собственных перспективах личностного самоопределения;</a:t>
            </a:r>
          </a:p>
          <a:p>
            <a:pPr lvl="0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типами профессий;</a:t>
            </a:r>
          </a:p>
          <a:p>
            <a:pPr lvl="0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в отношении профессионального самоопределения.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08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8D10B-7698-4E81-816E-E261FFF18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0A846C5-596D-4A15-8B7F-BC4D05225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8" y="0"/>
            <a:ext cx="10941806" cy="7042944"/>
          </a:xfrm>
        </p:spPr>
      </p:pic>
    </p:spTree>
    <p:extLst>
      <p:ext uri="{BB962C8B-B14F-4D97-AF65-F5344CB8AC3E}">
        <p14:creationId xmlns:p14="http://schemas.microsoft.com/office/powerpoint/2010/main" val="263138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C44EC-F0D4-482B-A5DE-AE035060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B419D6-E0B5-4824-A8DD-724E98A4F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10439400" cy="6906986"/>
          </a:xfrm>
        </p:spPr>
      </p:pic>
    </p:spTree>
    <p:extLst>
      <p:ext uri="{BB962C8B-B14F-4D97-AF65-F5344CB8AC3E}">
        <p14:creationId xmlns:p14="http://schemas.microsoft.com/office/powerpoint/2010/main" val="210777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5CC10-02EB-427D-981D-A279F946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08644FD-7D6A-497C-A607-72F95BE8A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39" y="0"/>
            <a:ext cx="10515600" cy="7241722"/>
          </a:xfrm>
        </p:spPr>
      </p:pic>
    </p:spTree>
    <p:extLst>
      <p:ext uri="{BB962C8B-B14F-4D97-AF65-F5344CB8AC3E}">
        <p14:creationId xmlns:p14="http://schemas.microsoft.com/office/powerpoint/2010/main" val="336892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8F37E-FEF8-47E7-91E0-412DAD1F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3C6D90-28B5-47E9-809E-A363961AC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94" y="-509546"/>
            <a:ext cx="10502787" cy="7877092"/>
          </a:xfrm>
        </p:spPr>
      </p:pic>
    </p:spTree>
    <p:extLst>
      <p:ext uri="{BB962C8B-B14F-4D97-AF65-F5344CB8AC3E}">
        <p14:creationId xmlns:p14="http://schemas.microsoft.com/office/powerpoint/2010/main" val="367872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FEAFA-38F0-4C32-BE8C-D413C86B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E1FE310-CA7E-452E-BACF-906AF6D71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22" t="17209" r="36292" b="20033"/>
          <a:stretch/>
        </p:blipFill>
        <p:spPr>
          <a:xfrm>
            <a:off x="1430594" y="381000"/>
            <a:ext cx="9627695" cy="66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2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437DF-0A5C-46CE-880E-B3DCCCFE0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0D72FEA3-CB2E-4AFF-9B49-0A3D88F9E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28" y="-797642"/>
            <a:ext cx="8978370" cy="7093974"/>
          </a:xfrm>
        </p:spPr>
      </p:pic>
    </p:spTree>
    <p:extLst>
      <p:ext uri="{BB962C8B-B14F-4D97-AF65-F5344CB8AC3E}">
        <p14:creationId xmlns:p14="http://schemas.microsoft.com/office/powerpoint/2010/main" val="4033825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7976B-1059-4EC4-A734-7449B6887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350D0A2-DC44-4EAF-9BE2-FDD81F1F3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-760771"/>
            <a:ext cx="9384890" cy="7123471"/>
          </a:xfrm>
        </p:spPr>
      </p:pic>
    </p:spTree>
    <p:extLst>
      <p:ext uri="{BB962C8B-B14F-4D97-AF65-F5344CB8AC3E}">
        <p14:creationId xmlns:p14="http://schemas.microsoft.com/office/powerpoint/2010/main" val="467500529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467</TotalTime>
  <Words>478</Words>
  <Application>Microsoft Office PowerPoint</Application>
  <PresentationFormat>Широкоэкранный</PresentationFormat>
  <Paragraphs>75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Corbel</vt:lpstr>
      <vt:lpstr>Gill Sans MT</vt:lpstr>
      <vt:lpstr>Impact</vt:lpstr>
      <vt:lpstr>Times New Roman</vt:lpstr>
      <vt:lpstr>Эмблема</vt:lpstr>
      <vt:lpstr>Классный час Тема: Выбор профессии – выбор будущего </vt:lpstr>
      <vt:lpstr>Цель: активизировать мотивацию профессионального самоопределения учащихся.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1.</vt:lpstr>
      <vt:lpstr>Результаты теста на профориентацию обучающихся 9 класса (по методике академика Е.А. Климова)</vt:lpstr>
      <vt:lpstr>Презентация PowerPoint</vt:lpstr>
      <vt:lpstr>Презентация PowerPoint</vt:lpstr>
      <vt:lpstr>рейтинг наиболее востребованных специальностей в 2021 году в г. Омске</vt:lpstr>
      <vt:lpstr>Средние специальные учебные заведения</vt:lpstr>
      <vt:lpstr>Статистика зарплат в Омске за 2022 год для профессии «Сварщик»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Тема: Выбор профессии – выбор будущего </dc:title>
  <dc:creator>СВ</dc:creator>
  <cp:lastModifiedBy>СВ</cp:lastModifiedBy>
  <cp:revision>43</cp:revision>
  <dcterms:created xsi:type="dcterms:W3CDTF">2022-11-18T14:30:04Z</dcterms:created>
  <dcterms:modified xsi:type="dcterms:W3CDTF">2022-12-06T18:24:25Z</dcterms:modified>
</cp:coreProperties>
</file>