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59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99F1A1"/>
    <a:srgbClr val="EB9743"/>
    <a:srgbClr val="F7B3F2"/>
    <a:srgbClr val="EDF789"/>
    <a:srgbClr val="DCEB81"/>
    <a:srgbClr val="2F6B1F"/>
    <a:srgbClr val="2276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2s2b.ru/upload/normal/ekaterinburg-kompyutery_bu_optom_i_v_roznicu__339570.jpeg" TargetMode="External"/><Relationship Id="rId3" Type="http://schemas.openxmlformats.org/officeDocument/2006/relationships/hyperlink" Target="http://images-mix.netdna-ssl.com/w/600/h/600/q/85/upload/images/profile/a649486b-1fdb-4eaa-933b-d5941b117c41" TargetMode="External"/><Relationship Id="rId7" Type="http://schemas.openxmlformats.org/officeDocument/2006/relationships/hyperlink" Target="http://www.wa-state-outdoors.com/images/content/www.png" TargetMode="External"/><Relationship Id="rId2" Type="http://schemas.openxmlformats.org/officeDocument/2006/relationships/hyperlink" Target="http://www.edu54.ru/sites/default/files/upload/2010/03/logich_rass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bus1.com/index.php?item=rebus_generator&amp;enter=1" TargetMode="External"/><Relationship Id="rId5" Type="http://schemas.openxmlformats.org/officeDocument/2006/relationships/hyperlink" Target="http://s11137.biss.wikispaces.net/file/view/study.jpg/363002618/432x372/study.jpg" TargetMode="External"/><Relationship Id="rId4" Type="http://schemas.openxmlformats.org/officeDocument/2006/relationships/hyperlink" Target="http://www.kohtaochildcare.com/wp-content/uploads/2013/09/4505190973_b12b452ac8_z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99;&#1077;\7%20&#1082;&#1083;&#1072;&#1089;&#1089;\&#1059;&#1088;&#1086;&#1082;&#1080;%20&#1087;&#1086;%20&#1060;&#1043;&#1054;&#1057;\&#1059;&#1088;.%204%20&#1042;&#1089;&#1077;&#1084;&#1080;&#1088;&#1085;&#1072;&#1103;%20&#1087;&#1072;&#1091;&#1090;&#1080;&#1085;&#1072;%20&#1082;&#1072;&#1082;%20&#1080;&#1085;&#1092;&#1086;&#1088;&#1084;&#1072;&#1094;&#1080;&#1086;&#1085;&#1085;&#1086;&#1077;%20&#1093;&#1088;&#1072;&#1085;&#1080;&#1083;&#1080;&#1097;&#1077;\&#1042;&#1089;&#1077;&#1084;&#1080;&#1088;&#1085;&#1072;&#1103;%20&#1087;&#1072;&#1091;&#1090;&#1080;&#1085;&#1072;.wmv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Задание на дом: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42910" y="2071678"/>
            <a:ext cx="4357718" cy="2928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§1.3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РТ. №20, №21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85926"/>
            <a:ext cx="2829761" cy="407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Взаимная проверка: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3578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№1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А)  </a:t>
            </a:r>
            <a:r>
              <a:rPr lang="ru-RU" b="1" dirty="0" smtClean="0">
                <a:solidFill>
                  <a:srgbClr val="2F6B1F"/>
                </a:solidFill>
              </a:rPr>
              <a:t>Характеристики </a:t>
            </a:r>
            <a:r>
              <a:rPr lang="en-US" b="1" dirty="0" smtClean="0">
                <a:solidFill>
                  <a:srgbClr val="2F6B1F"/>
                </a:solidFill>
              </a:rPr>
              <a:t>&amp;( </a:t>
            </a:r>
            <a:r>
              <a:rPr lang="ru-RU" b="1" dirty="0" smtClean="0">
                <a:solidFill>
                  <a:srgbClr val="2F6B1F"/>
                </a:solidFill>
              </a:rPr>
              <a:t>модемы </a:t>
            </a:r>
            <a:r>
              <a:rPr lang="en-US" b="1" dirty="0" smtClean="0">
                <a:solidFill>
                  <a:srgbClr val="2F6B1F"/>
                </a:solidFill>
              </a:rPr>
              <a:t>| </a:t>
            </a:r>
            <a:r>
              <a:rPr lang="ru-RU" b="1" dirty="0" smtClean="0">
                <a:solidFill>
                  <a:srgbClr val="2F6B1F"/>
                </a:solidFill>
              </a:rPr>
              <a:t>принтеры)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Б)</a:t>
            </a:r>
            <a:r>
              <a:rPr lang="ru-RU" b="1" dirty="0" smtClean="0">
                <a:solidFill>
                  <a:srgbClr val="2F6B1F"/>
                </a:solidFill>
              </a:rPr>
              <a:t>  Рецепт </a:t>
            </a:r>
            <a:r>
              <a:rPr lang="en-US" b="1" dirty="0" smtClean="0">
                <a:solidFill>
                  <a:srgbClr val="2F6B1F"/>
                </a:solidFill>
              </a:rPr>
              <a:t>~ </a:t>
            </a:r>
            <a:r>
              <a:rPr lang="ru-RU" b="1" dirty="0" smtClean="0">
                <a:solidFill>
                  <a:srgbClr val="2F6B1F"/>
                </a:solidFill>
              </a:rPr>
              <a:t>сыр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В)  </a:t>
            </a:r>
            <a:r>
              <a:rPr lang="ru-RU" b="1" dirty="0" smtClean="0">
                <a:solidFill>
                  <a:srgbClr val="2F6B1F"/>
                </a:solidFill>
              </a:rPr>
              <a:t>Магазин</a:t>
            </a:r>
            <a:r>
              <a:rPr lang="en-US" b="1" dirty="0" smtClean="0">
                <a:solidFill>
                  <a:srgbClr val="2F6B1F"/>
                </a:solidFill>
              </a:rPr>
              <a:t>  ~ (</a:t>
            </a:r>
            <a:r>
              <a:rPr lang="ru-RU" b="1" dirty="0" smtClean="0">
                <a:solidFill>
                  <a:srgbClr val="2F6B1F"/>
                </a:solidFill>
              </a:rPr>
              <a:t>книжный</a:t>
            </a:r>
            <a:r>
              <a:rPr lang="en-US" b="1" dirty="0" smtClean="0">
                <a:solidFill>
                  <a:srgbClr val="2F6B1F"/>
                </a:solidFill>
              </a:rPr>
              <a:t> &amp; </a:t>
            </a:r>
            <a:r>
              <a:rPr lang="ru-RU" b="1" dirty="0" smtClean="0">
                <a:solidFill>
                  <a:srgbClr val="2F6B1F"/>
                </a:solidFill>
              </a:rPr>
              <a:t>мебельный)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№2   </a:t>
            </a:r>
            <a:r>
              <a:rPr lang="ru-RU" b="1" dirty="0" smtClean="0">
                <a:solidFill>
                  <a:srgbClr val="2F6B1F"/>
                </a:solidFill>
              </a:rPr>
              <a:t>вариант №3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№3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20" y="6457890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  1  баллу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84105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5720" y="2071678"/>
            <a:ext cx="8501122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158" y="2643182"/>
            <a:ext cx="8501122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20" y="3286124"/>
            <a:ext cx="8501122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5720" y="3857628"/>
            <a:ext cx="8501122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072206"/>
            <a:ext cx="15811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6072206"/>
            <a:ext cx="2581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6072206"/>
            <a:ext cx="638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6072206"/>
            <a:ext cx="14382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Выполни вместе с учителем: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714348" y="2000240"/>
            <a:ext cx="4357718" cy="3500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РТ. №19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 №23*</a:t>
            </a:r>
          </a:p>
        </p:txBody>
      </p:sp>
      <p:pic>
        <p:nvPicPr>
          <p:cNvPr id="5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2829761" cy="407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№19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684" t="10127" b="58228"/>
          <a:stretch>
            <a:fillRect/>
          </a:stretch>
        </p:blipFill>
        <p:spPr bwMode="auto">
          <a:xfrm>
            <a:off x="1500166" y="857232"/>
            <a:ext cx="64294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57245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72132" y="2714620"/>
            <a:ext cx="340830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76AA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 II + III = 15000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3429000"/>
            <a:ext cx="180530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76AA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II = 8000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4143380"/>
            <a:ext cx="28472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76AA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II + III = 12000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7" name="Picture 5" descr="C:\Documents and Settings\user\Рабочий стол\2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3357562"/>
            <a:ext cx="5867400" cy="3038475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57562"/>
            <a:ext cx="5867400" cy="3038475"/>
          </a:xfrm>
          <a:prstGeom prst="rect">
            <a:avLst/>
          </a:prstGeom>
          <a:noFill/>
        </p:spPr>
      </p:pic>
      <p:pic>
        <p:nvPicPr>
          <p:cNvPr id="3079" name="Picture 7" descr="C:\Documents and Settings\user\Рабочий стол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357562"/>
            <a:ext cx="5867400" cy="30384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57899" y="5000636"/>
            <a:ext cx="308610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76AA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Найти:  </a:t>
            </a:r>
            <a:r>
              <a:rPr lang="en-US" sz="3600" b="1" dirty="0" smtClean="0">
                <a:solidFill>
                  <a:srgbClr val="002060"/>
                </a:solidFill>
              </a:rPr>
              <a:t>I +II = </a:t>
            </a:r>
            <a:r>
              <a:rPr lang="ru-RU" sz="3600" b="1" dirty="0" smtClean="0">
                <a:solidFill>
                  <a:srgbClr val="002060"/>
                </a:solidFill>
              </a:rPr>
              <a:t>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5760" y="5857892"/>
            <a:ext cx="36382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76AA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  </a:t>
            </a:r>
            <a:r>
              <a:rPr lang="en-US" sz="3600" b="1" dirty="0" smtClean="0">
                <a:solidFill>
                  <a:srgbClr val="002060"/>
                </a:solidFill>
              </a:rPr>
              <a:t>I +II = </a:t>
            </a:r>
            <a:r>
              <a:rPr lang="ru-RU" sz="3600" b="1" dirty="0" smtClean="0">
                <a:solidFill>
                  <a:srgbClr val="002060"/>
                </a:solidFill>
              </a:rPr>
              <a:t>11000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96" y="357166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2 балла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7245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1571636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№23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3143248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228599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II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3643314"/>
            <a:ext cx="55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III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9190" y="3571876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IV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7422" y="2000240"/>
            <a:ext cx="45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V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2000240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VI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3438" y="5286388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VII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5918" y="5214950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VIII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66" y="285728"/>
            <a:ext cx="6912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+II +III + IV + V + VI + VII + VIII = 70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04"/>
            <a:ext cx="6858048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28604"/>
            <a:ext cx="6672294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857620" y="214290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 IV = 10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9058" y="285728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 II = 6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071670" y="357166"/>
            <a:ext cx="4714908" cy="428627"/>
            <a:chOff x="1571604" y="357166"/>
            <a:chExt cx="4714908" cy="428627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357166"/>
              <a:ext cx="4000519" cy="42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2132" y="428604"/>
              <a:ext cx="714380" cy="335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TextBox 33"/>
          <p:cNvSpPr txBox="1"/>
          <p:nvPr/>
        </p:nvSpPr>
        <p:spPr>
          <a:xfrm>
            <a:off x="3857620" y="285728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 III = 8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357166"/>
            <a:ext cx="621510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3214678" y="285728"/>
            <a:ext cx="3395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 III+IV+VII = 27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14810" y="285728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= 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214414" y="428604"/>
            <a:ext cx="7458126" cy="382704"/>
            <a:chOff x="1357290" y="357166"/>
            <a:chExt cx="7458126" cy="382704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57290" y="357166"/>
              <a:ext cx="4714908" cy="38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000759" y="357166"/>
              <a:ext cx="281465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357166"/>
            <a:ext cx="4095767" cy="47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3000364" y="285728"/>
            <a:ext cx="346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 II+ IV + VI = 32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357166"/>
            <a:ext cx="5133042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857488" y="214290"/>
            <a:ext cx="331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 II + III + V= 22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571472" y="357166"/>
            <a:ext cx="8001056" cy="430601"/>
            <a:chOff x="357158" y="2143116"/>
            <a:chExt cx="8001056" cy="430601"/>
          </a:xfrm>
        </p:grpSpPr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57158" y="2143116"/>
              <a:ext cx="335758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1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14744" y="2214554"/>
              <a:ext cx="4643470" cy="35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9" grpId="0"/>
      <p:bldP spid="29" grpId="1"/>
      <p:bldP spid="30" grpId="0"/>
      <p:bldP spid="30" grpId="1"/>
      <p:bldP spid="34" grpId="1"/>
      <p:bldP spid="36" grpId="0"/>
      <p:bldP spid="36" grpId="1"/>
      <p:bldP spid="37" grpId="0"/>
      <p:bldP spid="42" grpId="0"/>
      <p:bldP spid="42" grpId="1"/>
      <p:bldP spid="44" grpId="0"/>
      <p:bldP spid="4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3439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857232"/>
            <a:ext cx="137756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3429000"/>
            <a:ext cx="331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 + II + III + V= 22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857496"/>
            <a:ext cx="346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 II+ IV + VI = 32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715016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 = 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214554"/>
            <a:ext cx="3395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 + III+IV+VII = 27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143512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 III = 8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572008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 + II = 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000504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 IV = 10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1643050"/>
            <a:ext cx="6912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+II +III + IV + V + VI + VII + VIII = 70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643314"/>
            <a:ext cx="5765118" cy="283370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72066" y="571480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VIII = </a:t>
            </a:r>
            <a:r>
              <a:rPr lang="ru-RU" sz="3200" b="1" dirty="0" smtClean="0">
                <a:solidFill>
                  <a:srgbClr val="C00000"/>
                </a:solidFill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22" y="1000108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V = </a:t>
            </a:r>
            <a:r>
              <a:rPr lang="ru-RU" sz="3200" b="1" dirty="0" smtClean="0">
                <a:solidFill>
                  <a:srgbClr val="C00000"/>
                </a:solidFill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0513" y="6500834"/>
            <a:ext cx="126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3  балла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Оцени себя: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6673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Баллы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Оценка</a:t>
                      </a:r>
                      <a:endParaRPr lang="ru-RU" sz="3200" dirty="0"/>
                    </a:p>
                  </a:txBody>
                  <a:tcPr/>
                </a:tc>
              </a:tr>
              <a:tr h="56673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673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2 - 4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673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5 - 6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6739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7 и более</a:t>
                      </a: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Материалы урока: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225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Л.Л.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 « Информатика 7 класс». Бином. 2013.</a:t>
            </a:r>
          </a:p>
          <a:p>
            <a:pPr indent="22225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Л.Л.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. Методическое пособие. 7 класс</a:t>
            </a:r>
          </a:p>
          <a:p>
            <a:pPr indent="22225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  <a:hlinkClick r:id="rId2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Л.Л.Босова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. Электронное приложение. 7 класс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http://images-mix.netdna-ssl.com/w/600/h/600/q/85/upload/images/profile/a649486b-1fdb-4eaa-933b-d5941b117c41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http://www.kohtaochildcare.com/wp-content/uploads/2013/09/4505190973_b12b452ac8_z.jpg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http://s11137.biss.wikispaces.net/file/view/study.jpg/363002618/432x372/study.jpg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http://rebus1.com/index.php?item=rebus_generator&amp;enter=1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http://www.wa-state-outdoors.com/images/content/www.png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http://2s2b.ru/upload/normal/ekaterinburg-kompyutery_bu_optom_i_v_roznicu__339570.jpeg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Проверка домашней работы: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714348" y="2071678"/>
            <a:ext cx="4357718" cy="3500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РТ. №8, №15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4400" b="1" dirty="0" smtClean="0">
                <a:solidFill>
                  <a:srgbClr val="002060"/>
                </a:solidFill>
              </a:rPr>
              <a:t>( устно)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№13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4400" b="1" dirty="0" smtClean="0">
                <a:solidFill>
                  <a:srgbClr val="002060"/>
                </a:solidFill>
              </a:rPr>
              <a:t> (  у доски)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85926"/>
            <a:ext cx="2829761" cy="407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307181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По 1 баллу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471488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 балла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nline Exami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4562814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Проверка знаний: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3"/>
          <a:srcRect l="7645" r="8265" b="4762"/>
          <a:stretch>
            <a:fillRect/>
          </a:stretch>
        </p:blipFill>
        <p:spPr bwMode="auto">
          <a:xfrm>
            <a:off x="5786446" y="1928802"/>
            <a:ext cx="2357454" cy="2857520"/>
          </a:xfrm>
          <a:prstGeom prst="rect">
            <a:avLst/>
          </a:prstGeom>
          <a:noFill/>
        </p:spPr>
      </p:pic>
      <p:sp>
        <p:nvSpPr>
          <p:cNvPr id="1030" name="AutoShape 6" descr="Online Examin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214290"/>
            <a:ext cx="740094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Самопроверка: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785794"/>
          <a:ext cx="5786478" cy="58579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3067"/>
                <a:gridCol w="4833411"/>
              </a:tblGrid>
              <a:tr h="571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1, 2, 3, 4, 5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1954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1, 2, 3, 5, 7, 8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1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2, 1, 2, 2, 5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1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№4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1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№5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1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1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№7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3, 5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1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№8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№9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1- 4,  2 – 3,  3 - 2, 4 – 1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одержимое 4"/>
          <p:cNvSpPr txBox="1">
            <a:spLocks/>
          </p:cNvSpPr>
          <p:nvPr/>
        </p:nvSpPr>
        <p:spPr>
          <a:xfrm>
            <a:off x="4857752" y="2786058"/>
            <a:ext cx="4286248" cy="2500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Критерии: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0   –  10 --- 0 баллов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11 – 16 ----1 балл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17 -  23 ----2 балла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24 - 26 ----- 3 балла</a:t>
            </a:r>
          </a:p>
          <a:p>
            <a:pPr marL="342900" lvl="0" indent="-342900" algn="ctr">
              <a:spcBef>
                <a:spcPct val="20000"/>
              </a:spcBef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Разгадай ребусы: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487930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285720" y="4572008"/>
            <a:ext cx="8501122" cy="1785950"/>
            <a:chOff x="500035" y="3286124"/>
            <a:chExt cx="7572381" cy="1350622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5" y="3286124"/>
              <a:ext cx="3571900" cy="1286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4"/>
            <a:srcRect l="30435"/>
            <a:stretch>
              <a:fillRect/>
            </a:stretch>
          </p:blipFill>
          <p:spPr bwMode="auto">
            <a:xfrm>
              <a:off x="4143372" y="3286124"/>
              <a:ext cx="3929044" cy="1350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5857884" y="1428736"/>
            <a:ext cx="1777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Архив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307181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Библиотека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85720" y="4572008"/>
            <a:ext cx="8501122" cy="1847847"/>
            <a:chOff x="285720" y="4429132"/>
            <a:chExt cx="8366357" cy="1847847"/>
          </a:xfrm>
        </p:grpSpPr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4500570"/>
              <a:ext cx="4419600" cy="177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3438" y="4429132"/>
              <a:ext cx="4008639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TextBox 16"/>
          <p:cNvSpPr txBox="1"/>
          <p:nvPr/>
        </p:nvSpPr>
        <p:spPr>
          <a:xfrm>
            <a:off x="5857884" y="4357694"/>
            <a:ext cx="3071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Всемирная паутина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2571744"/>
            <a:ext cx="485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Информационные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хранилища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5357818" y="1142984"/>
            <a:ext cx="357190" cy="5000660"/>
          </a:xfrm>
          <a:prstGeom prst="leftBrac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357290" y="214290"/>
            <a:ext cx="751522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Какое хранилище самое современное?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6500834"/>
            <a:ext cx="162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По 1 баллу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2375 -0.1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007 -0.286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20868 -0.049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7" grpId="0" build="allAtOnce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Тема урока: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spc="50" dirty="0" smtClean="0">
                <a:ln w="11430"/>
                <a:solidFill>
                  <a:srgbClr val="2276A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Всемирная паутина как информационное хранилище</a:t>
            </a:r>
            <a:endParaRPr lang="ru-RU" sz="5400" b="1" spc="50" dirty="0">
              <a:ln w="11430"/>
              <a:solidFill>
                <a:srgbClr val="2276A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World Wide Web Calling on Search Engine Optimization AttractionMarketingBlo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00504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Цели урока: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Познакомиться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Выяснить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Научиться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786182" y="1571612"/>
            <a:ext cx="4643470" cy="150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571612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 терминами Всемирной паутины.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2786058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,что необходимо для поиска информации во Всемирной паутине.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4572008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правильно формулировать запросы для поиска информации, решать задачи </a:t>
            </a:r>
            <a:r>
              <a:rPr lang="ru-RU" sz="3200" b="1" smtClean="0">
                <a:solidFill>
                  <a:srgbClr val="002060"/>
                </a:solidFill>
              </a:rPr>
              <a:t>на поиск.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6500834"/>
            <a:ext cx="138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 1 баллу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Всемирная паутин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8643998" cy="6357982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215082"/>
            <a:ext cx="447675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500834"/>
            <a:ext cx="857224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Значение логических связок в диаграммах Эйлера - Венна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857628"/>
            <a:ext cx="337861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76AA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канарейки </a:t>
            </a:r>
            <a:r>
              <a:rPr lang="en-US" sz="2800" b="1" dirty="0" smtClean="0">
                <a:solidFill>
                  <a:srgbClr val="002060"/>
                </a:solidFill>
              </a:rPr>
              <a:t>&amp;  </a:t>
            </a:r>
            <a:r>
              <a:rPr lang="ru-RU" sz="2800" b="1" dirty="0" smtClean="0">
                <a:solidFill>
                  <a:srgbClr val="002060"/>
                </a:solidFill>
              </a:rPr>
              <a:t>щеглы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4572008"/>
            <a:ext cx="32412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76AA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канарейки </a:t>
            </a:r>
            <a:r>
              <a:rPr lang="en-US" sz="2800" b="1" dirty="0" smtClean="0">
                <a:solidFill>
                  <a:srgbClr val="002060"/>
                </a:solidFill>
              </a:rPr>
              <a:t>| </a:t>
            </a:r>
            <a:r>
              <a:rPr lang="ru-RU" sz="2800" b="1" dirty="0" smtClean="0">
                <a:solidFill>
                  <a:srgbClr val="002060"/>
                </a:solidFill>
              </a:rPr>
              <a:t>щеглы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5214950"/>
            <a:ext cx="358585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76AA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~ </a:t>
            </a:r>
            <a:r>
              <a:rPr lang="ru-RU" sz="2800" b="1" dirty="0" smtClean="0">
                <a:solidFill>
                  <a:srgbClr val="002060"/>
                </a:solidFill>
              </a:rPr>
              <a:t>канарейки </a:t>
            </a:r>
            <a:r>
              <a:rPr lang="en-US" sz="2800" b="1" dirty="0" smtClean="0">
                <a:solidFill>
                  <a:srgbClr val="002060"/>
                </a:solidFill>
              </a:rPr>
              <a:t>&amp; </a:t>
            </a:r>
            <a:r>
              <a:rPr lang="ru-RU" sz="2800" b="1" dirty="0" smtClean="0">
                <a:solidFill>
                  <a:srgbClr val="002060"/>
                </a:solidFill>
              </a:rPr>
              <a:t>щеглы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857892"/>
            <a:ext cx="361746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76AA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~ </a:t>
            </a:r>
            <a:r>
              <a:rPr lang="ru-RU" sz="2800" b="1" dirty="0" smtClean="0">
                <a:solidFill>
                  <a:srgbClr val="002060"/>
                </a:solidFill>
              </a:rPr>
              <a:t>(канарейки </a:t>
            </a:r>
            <a:r>
              <a:rPr lang="en-US" sz="2800" b="1" dirty="0" smtClean="0">
                <a:solidFill>
                  <a:srgbClr val="002060"/>
                </a:solidFill>
              </a:rPr>
              <a:t>|</a:t>
            </a:r>
            <a:r>
              <a:rPr lang="ru-RU" sz="2800" b="1" dirty="0" smtClean="0">
                <a:solidFill>
                  <a:srgbClr val="002060"/>
                </a:solidFill>
              </a:rPr>
              <a:t>щеглы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42976" y="3571876"/>
            <a:ext cx="285752" cy="2857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643306" y="3571876"/>
            <a:ext cx="357190" cy="92869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43570" y="3571876"/>
            <a:ext cx="357190" cy="157163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001024" y="3643314"/>
            <a:ext cx="357190" cy="22145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85828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Работа в паре: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&amp;Ocy;&amp;bcy;&amp;zcy;&amp;ocy;&amp;rcy; * &amp;Kcy;&amp;acy;&amp;lcy;&amp;icy;&amp;fcy;&amp;ocy;&amp;rcy;&amp;ncy;&amp;icy;&amp;yacy; (8 &amp;mcy;&amp;acy;&amp;yacy; 2008 &amp;gcy;."/>
          <p:cNvPicPr>
            <a:picLocks noChangeAspect="1" noChangeArrowheads="1"/>
          </p:cNvPicPr>
          <p:nvPr/>
        </p:nvPicPr>
        <p:blipFill>
          <a:blip r:embed="rId2"/>
          <a:srcRect l="12068" r="16734"/>
          <a:stretch>
            <a:fillRect/>
          </a:stretch>
        </p:blipFill>
        <p:spPr bwMode="auto">
          <a:xfrm>
            <a:off x="2214546" y="1357298"/>
            <a:ext cx="503708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c9c5ce0257bf8d37a513e1efdd423d27fbcc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528</Words>
  <PresentationFormat>Экран (4:3)</PresentationFormat>
  <Paragraphs>136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Задание на дом:</vt:lpstr>
      <vt:lpstr>Проверка домашней работы:</vt:lpstr>
      <vt:lpstr>Проверка знаний:</vt:lpstr>
      <vt:lpstr>Разгадай ребусы:</vt:lpstr>
      <vt:lpstr>Тема урока:</vt:lpstr>
      <vt:lpstr>Цели урока:</vt:lpstr>
      <vt:lpstr>Слайд 7</vt:lpstr>
      <vt:lpstr>Значение логических связок в диаграммах Эйлера - Венна</vt:lpstr>
      <vt:lpstr>Работа в паре:</vt:lpstr>
      <vt:lpstr>Взаимная проверка:</vt:lpstr>
      <vt:lpstr>Выполни вместе с учителем:</vt:lpstr>
      <vt:lpstr>№19</vt:lpstr>
      <vt:lpstr>№23*</vt:lpstr>
      <vt:lpstr>Слайд 14</vt:lpstr>
      <vt:lpstr>Оцени себя:</vt:lpstr>
      <vt:lpstr>Материалы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на дом:</dc:title>
  <cp:lastModifiedBy>User</cp:lastModifiedBy>
  <cp:revision>98</cp:revision>
  <dcterms:modified xsi:type="dcterms:W3CDTF">2015-07-02T13:26:36Z</dcterms:modified>
</cp:coreProperties>
</file>