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Ex1.xml" ContentType="application/vnd.ms-office.chartex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  <p:sldMasterId id="2147483709" r:id="rId3"/>
  </p:sldMasterIdLst>
  <p:notesMasterIdLst>
    <p:notesMasterId r:id="rId37"/>
  </p:notesMasterIdLst>
  <p:sldIdLst>
    <p:sldId id="256" r:id="rId4"/>
    <p:sldId id="258" r:id="rId5"/>
    <p:sldId id="259" r:id="rId6"/>
    <p:sldId id="272" r:id="rId7"/>
    <p:sldId id="262" r:id="rId8"/>
    <p:sldId id="271" r:id="rId9"/>
    <p:sldId id="273" r:id="rId10"/>
    <p:sldId id="285" r:id="rId11"/>
    <p:sldId id="283" r:id="rId12"/>
    <p:sldId id="286" r:id="rId13"/>
    <p:sldId id="287" r:id="rId14"/>
    <p:sldId id="288" r:id="rId15"/>
    <p:sldId id="289" r:id="rId16"/>
    <p:sldId id="295" r:id="rId17"/>
    <p:sldId id="296" r:id="rId18"/>
    <p:sldId id="282" r:id="rId19"/>
    <p:sldId id="298" r:id="rId20"/>
    <p:sldId id="299" r:id="rId21"/>
    <p:sldId id="290" r:id="rId22"/>
    <p:sldId id="291" r:id="rId23"/>
    <p:sldId id="292" r:id="rId24"/>
    <p:sldId id="293" r:id="rId25"/>
    <p:sldId id="294" r:id="rId26"/>
    <p:sldId id="270" r:id="rId27"/>
    <p:sldId id="297" r:id="rId28"/>
    <p:sldId id="268" r:id="rId29"/>
    <p:sldId id="306" r:id="rId30"/>
    <p:sldId id="307" r:id="rId31"/>
    <p:sldId id="305" r:id="rId32"/>
    <p:sldId id="308" r:id="rId33"/>
    <p:sldId id="309" r:id="rId34"/>
    <p:sldId id="304" r:id="rId35"/>
    <p:sldId id="302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4" autoAdjust="0"/>
  </p:normalViewPr>
  <p:slideViewPr>
    <p:cSldViewPr snapToGrid="0">
      <p:cViewPr varScale="1">
        <p:scale>
          <a:sx n="68" d="100"/>
          <a:sy n="68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NS%20User\Desktop\&#1040;.&#1040;.&#1048;&#1074;&#1072;&#1085;&#1086;&#1074;&#1099;%20&#1087;&#1088;&#1086;&#1077;&#1082;&#1090;&#1099;\&#1087;&#1083;&#1072;&#1085;&#1077;&#1090;&#1072;%20&#1074;&#1086;&#1076;&#1072;\&#1084;&#1086;&#1088;&#1103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NS%20User\Documents\&#1064;&#1050;&#1054;&#1051;&#1040;\&#1040;.&#1040;.&#1048;&#1074;&#1072;&#1085;&#1086;&#1074;&#1099;%20&#1087;&#1088;&#1086;&#1077;&#1082;&#1090;&#1099;\&#1087;&#1083;&#1072;&#1085;&#1077;&#1090;&#1072;%20&#1074;&#1086;&#1076;&#1072;\&#1084;&#1086;&#1088;&#1103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NS%20User\Documents\&#1064;&#1050;&#1054;&#1051;&#1040;\&#1040;.&#1040;.&#1048;&#1074;&#1072;&#1085;&#1086;&#1074;&#1099;%20&#1087;&#1088;&#1086;&#1077;&#1082;&#1090;&#1099;\&#1087;&#1083;&#1072;&#1085;&#1077;&#1090;&#1072;%20&#1074;&#1086;&#1076;&#1072;\&#1084;&#1086;&#1088;&#1103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NS%20User\Desktop\&#1040;.&#1040;.&#1048;&#1074;&#1072;&#1085;&#1086;&#1074;&#1099;%20&#1087;&#1088;&#1086;&#1077;&#1082;&#1090;&#1099;\&#1087;&#1083;&#1072;&#1085;&#1077;&#1090;&#1072;%20&#1074;&#1086;&#1076;&#1072;\&#1084;&#1086;&#1088;&#1103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microsoft.com/office/2011/relationships/chartStyle" Target="style12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262064961526851E-2"/>
          <c:y val="0.18480933856380452"/>
          <c:w val="0.96773793503847316"/>
          <c:h val="0.67910759597777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ВОДА НА ЗЕМЛЕ</c:v>
                </c:pt>
              </c:strCache>
            </c:strRef>
          </c:tx>
          <c:dPt>
            <c:idx val="0"/>
            <c:bubble3D val="0"/>
            <c:explosion val="38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C7C-41EB-B963-35CBF689D92D}"/>
              </c:ext>
            </c:extLst>
          </c:dPt>
          <c:dPt>
            <c:idx val="1"/>
            <c:bubble3D val="0"/>
            <c:explosion val="2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3C7C-41EB-B963-35CBF689D92D}"/>
              </c:ext>
            </c:extLst>
          </c:dPt>
          <c:dLbls>
            <c:dLbl>
              <c:idx val="0"/>
              <c:layout>
                <c:manualLayout>
                  <c:x val="2.8554546378429129E-3"/>
                  <c:y val="-0.336514012414941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7C-41EB-B963-35CBF689D92D}"/>
                </c:ext>
              </c:extLst>
            </c:dLbl>
            <c:dLbl>
              <c:idx val="1"/>
              <c:layout>
                <c:manualLayout>
                  <c:x val="0.4311736503142799"/>
                  <c:y val="0.129428296459808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>
                          <a:shade val="7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249541553385308"/>
                      <c:h val="0.223070131544842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C7C-41EB-B963-35CBF689D92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Океаны и моря</c:v>
                </c:pt>
                <c:pt idx="1">
                  <c:v>Остальная вода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0.96399999999999997</c:v>
                </c:pt>
                <c:pt idx="1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7C-41EB-B963-35CBF689D92D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/>
              <a:t>Крупнейшие озера мира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4322922206612945E-2"/>
          <c:y val="0.11924038062242223"/>
          <c:w val="0.86961720172443546"/>
          <c:h val="0.38938291471755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Лист1!$C$79:$C$80</c:f>
              <c:strCache>
                <c:ptCount val="2"/>
                <c:pt idx="0">
                  <c:v>Крупнейшие  озера мира</c:v>
                </c:pt>
                <c:pt idx="1">
                  <c:v>Площадь, тыс. км²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7000"/>
                    <a:satMod val="115000"/>
                    <a:lumMod val="114000"/>
                  </a:schemeClr>
                </a:gs>
                <a:gs pos="60000">
                  <a:schemeClr val="accent1">
                    <a:tint val="100000"/>
                    <a:shade val="96000"/>
                    <a:satMod val="100000"/>
                    <a:lumMod val="108000"/>
                  </a:schemeClr>
                </a:gs>
                <a:gs pos="100000">
                  <a:schemeClr val="accent1">
                    <a:shade val="91000"/>
                    <a:satMod val="100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4800000"/>
              </a:lightRig>
            </a:scene3d>
            <a:sp3d>
              <a:bevelT w="50800" h="25400"/>
            </a:sp3d>
          </c:spPr>
          <c:invertIfNegative val="0"/>
          <c:cat>
            <c:strRef>
              <c:f>Лист1!$A$81:$A$90</c:f>
              <c:strCache>
                <c:ptCount val="10"/>
                <c:pt idx="0">
                  <c:v>Каспийское море</c:v>
                </c:pt>
                <c:pt idx="1">
                  <c:v>Верхнее</c:v>
                </c:pt>
                <c:pt idx="2">
                  <c:v>Виктория</c:v>
                </c:pt>
                <c:pt idx="3">
                  <c:v>Гурон</c:v>
                </c:pt>
                <c:pt idx="4">
                  <c:v>Мичиган</c:v>
                </c:pt>
                <c:pt idx="5">
                  <c:v>Танганьика</c:v>
                </c:pt>
                <c:pt idx="6">
                  <c:v>Байкал</c:v>
                </c:pt>
                <c:pt idx="7">
                  <c:v>Большое Медвежье</c:v>
                </c:pt>
                <c:pt idx="8">
                  <c:v>Ньяса</c:v>
                </c:pt>
                <c:pt idx="9">
                  <c:v>Большое Невольничье</c:v>
                </c:pt>
              </c:strCache>
            </c:strRef>
          </c:cat>
          <c:val>
            <c:numRef>
              <c:f>Лист1!$C$81:$C$90</c:f>
              <c:numCache>
                <c:formatCode>General</c:formatCode>
                <c:ptCount val="10"/>
                <c:pt idx="0">
                  <c:v>376</c:v>
                </c:pt>
                <c:pt idx="1">
                  <c:v>82.1</c:v>
                </c:pt>
                <c:pt idx="2">
                  <c:v>69.5</c:v>
                </c:pt>
                <c:pt idx="3">
                  <c:v>59.7</c:v>
                </c:pt>
                <c:pt idx="4">
                  <c:v>57.8</c:v>
                </c:pt>
                <c:pt idx="5">
                  <c:v>32.9</c:v>
                </c:pt>
                <c:pt idx="6">
                  <c:v>31.5</c:v>
                </c:pt>
                <c:pt idx="7">
                  <c:v>31.3</c:v>
                </c:pt>
                <c:pt idx="8">
                  <c:v>30.8</c:v>
                </c:pt>
                <c:pt idx="9">
                  <c:v>28.6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13-4366-8558-55EBC17FE0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3019568"/>
        <c:axId val="463021864"/>
      </c:barChart>
      <c:lineChart>
        <c:grouping val="standard"/>
        <c:varyColors val="0"/>
        <c:ser>
          <c:idx val="1"/>
          <c:order val="1"/>
          <c:tx>
            <c:strRef>
              <c:f>Лист1!$D$79:$D$80</c:f>
              <c:strCache>
                <c:ptCount val="2"/>
                <c:pt idx="0">
                  <c:v>Крупнейшие  озера мира</c:v>
                </c:pt>
                <c:pt idx="1">
                  <c:v>Наибольшая глубина, м</c:v>
                </c:pt>
              </c:strCache>
            </c:strRef>
          </c:tx>
          <c:spPr>
            <a:ln w="34925" cap="rnd">
              <a:solidFill>
                <a:srgbClr val="0000CC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lt1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Лист1!$A$81:$A$90</c:f>
              <c:strCache>
                <c:ptCount val="10"/>
                <c:pt idx="0">
                  <c:v>Каспийское море</c:v>
                </c:pt>
                <c:pt idx="1">
                  <c:v>Верхнее</c:v>
                </c:pt>
                <c:pt idx="2">
                  <c:v>Виктория</c:v>
                </c:pt>
                <c:pt idx="3">
                  <c:v>Гурон</c:v>
                </c:pt>
                <c:pt idx="4">
                  <c:v>Мичиган</c:v>
                </c:pt>
                <c:pt idx="5">
                  <c:v>Танганьика</c:v>
                </c:pt>
                <c:pt idx="6">
                  <c:v>Байкал</c:v>
                </c:pt>
                <c:pt idx="7">
                  <c:v>Большое Медвежье</c:v>
                </c:pt>
                <c:pt idx="8">
                  <c:v>Ньяса</c:v>
                </c:pt>
                <c:pt idx="9">
                  <c:v>Большое Невольничье</c:v>
                </c:pt>
              </c:strCache>
            </c:strRef>
          </c:cat>
          <c:val>
            <c:numRef>
              <c:f>Лист1!$D$81:$D$90</c:f>
              <c:numCache>
                <c:formatCode>General</c:formatCode>
                <c:ptCount val="10"/>
                <c:pt idx="0">
                  <c:v>1026</c:v>
                </c:pt>
                <c:pt idx="1">
                  <c:v>406</c:v>
                </c:pt>
                <c:pt idx="2">
                  <c:v>80</c:v>
                </c:pt>
                <c:pt idx="3">
                  <c:v>229</c:v>
                </c:pt>
                <c:pt idx="4">
                  <c:v>281</c:v>
                </c:pt>
                <c:pt idx="5">
                  <c:v>1470</c:v>
                </c:pt>
                <c:pt idx="6">
                  <c:v>1637</c:v>
                </c:pt>
                <c:pt idx="7">
                  <c:v>446</c:v>
                </c:pt>
                <c:pt idx="8">
                  <c:v>706</c:v>
                </c:pt>
                <c:pt idx="9">
                  <c:v>614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13-4366-8558-55EBC17FE0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131440"/>
        <c:axId val="419127832"/>
      </c:lineChart>
      <c:catAx>
        <c:axId val="46301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3021864"/>
        <c:crosses val="autoZero"/>
        <c:auto val="1"/>
        <c:lblAlgn val="ctr"/>
        <c:lblOffset val="100"/>
        <c:noMultiLvlLbl val="0"/>
      </c:catAx>
      <c:valAx>
        <c:axId val="463021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3019568"/>
        <c:crosses val="autoZero"/>
        <c:crossBetween val="between"/>
      </c:valAx>
      <c:valAx>
        <c:axId val="419127832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9131440"/>
        <c:crosses val="max"/>
        <c:crossBetween val="between"/>
      </c:valAx>
      <c:catAx>
        <c:axId val="419131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191278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Длина рек и площадь речного бассейна</a:t>
            </a:r>
          </a:p>
        </c:rich>
      </c:tx>
      <c:layout>
        <c:manualLayout>
          <c:xMode val="edge"/>
          <c:yMode val="edge"/>
          <c:x val="0.18314526373390139"/>
          <c:y val="9.180121206513692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8197270847499726E-2"/>
          <c:y val="0.1285225372057974"/>
          <c:w val="0.79015178555145371"/>
          <c:h val="0.652275024993013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Длина, км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Лист1!$B$1:$K$1</c:f>
              <c:strCache>
                <c:ptCount val="10"/>
                <c:pt idx="0">
                  <c:v>Амазонка</c:v>
                </c:pt>
                <c:pt idx="1">
                  <c:v>Нил</c:v>
                </c:pt>
                <c:pt idx="2">
                  <c:v>Миссисипи</c:v>
                </c:pt>
                <c:pt idx="3">
                  <c:v>Янцзы</c:v>
                </c:pt>
                <c:pt idx="4">
                  <c:v>Хуанхэ</c:v>
                </c:pt>
                <c:pt idx="5">
                  <c:v>Обь</c:v>
                </c:pt>
                <c:pt idx="6">
                  <c:v>Енисей</c:v>
                </c:pt>
                <c:pt idx="7">
                  <c:v>Лена</c:v>
                </c:pt>
                <c:pt idx="8">
                  <c:v>Амур</c:v>
                </c:pt>
                <c:pt idx="9">
                  <c:v>Конго</c:v>
                </c:pt>
              </c:strCache>
            </c:strRef>
          </c:cat>
          <c:val>
            <c:numRef>
              <c:f>Лист1!$B$2:$K$2</c:f>
              <c:numCache>
                <c:formatCode>General</c:formatCode>
                <c:ptCount val="10"/>
                <c:pt idx="0">
                  <c:v>6992</c:v>
                </c:pt>
                <c:pt idx="1">
                  <c:v>6852</c:v>
                </c:pt>
                <c:pt idx="2">
                  <c:v>6275</c:v>
                </c:pt>
                <c:pt idx="3">
                  <c:v>5800</c:v>
                </c:pt>
                <c:pt idx="4">
                  <c:v>5464</c:v>
                </c:pt>
                <c:pt idx="5">
                  <c:v>5410</c:v>
                </c:pt>
                <c:pt idx="6">
                  <c:v>5238</c:v>
                </c:pt>
                <c:pt idx="7">
                  <c:v>5100</c:v>
                </c:pt>
                <c:pt idx="8">
                  <c:v>5052</c:v>
                </c:pt>
                <c:pt idx="9">
                  <c:v>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75-42B0-85AA-66BDCD0C68CF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Площадь бассейна, тыс км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Лист1!$B$1:$K$1</c:f>
              <c:strCache>
                <c:ptCount val="10"/>
                <c:pt idx="0">
                  <c:v>Амазонка</c:v>
                </c:pt>
                <c:pt idx="1">
                  <c:v>Нил</c:v>
                </c:pt>
                <c:pt idx="2">
                  <c:v>Миссисипи</c:v>
                </c:pt>
                <c:pt idx="3">
                  <c:v>Янцзы</c:v>
                </c:pt>
                <c:pt idx="4">
                  <c:v>Хуанхэ</c:v>
                </c:pt>
                <c:pt idx="5">
                  <c:v>Обь</c:v>
                </c:pt>
                <c:pt idx="6">
                  <c:v>Енисей</c:v>
                </c:pt>
                <c:pt idx="7">
                  <c:v>Лена</c:v>
                </c:pt>
                <c:pt idx="8">
                  <c:v>Амур</c:v>
                </c:pt>
                <c:pt idx="9">
                  <c:v>Конго</c:v>
                </c:pt>
              </c:strCache>
            </c:strRef>
          </c:cat>
          <c:val>
            <c:numRef>
              <c:f>Лист1!$B$3:$K$3</c:f>
              <c:numCache>
                <c:formatCode>General</c:formatCode>
                <c:ptCount val="10"/>
                <c:pt idx="0">
                  <c:v>6915</c:v>
                </c:pt>
                <c:pt idx="1">
                  <c:v>3349</c:v>
                </c:pt>
                <c:pt idx="2">
                  <c:v>2980</c:v>
                </c:pt>
                <c:pt idx="3">
                  <c:v>1800</c:v>
                </c:pt>
                <c:pt idx="4">
                  <c:v>745</c:v>
                </c:pt>
                <c:pt idx="5">
                  <c:v>2990</c:v>
                </c:pt>
                <c:pt idx="6">
                  <c:v>2580</c:v>
                </c:pt>
                <c:pt idx="7">
                  <c:v>2490</c:v>
                </c:pt>
                <c:pt idx="8">
                  <c:v>1855</c:v>
                </c:pt>
                <c:pt idx="9">
                  <c:v>3680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75-42B0-85AA-66BDCD0C68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30"/>
        <c:axId val="367212192"/>
        <c:axId val="367217112"/>
      </c:barChart>
      <c:catAx>
        <c:axId val="36721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7217112"/>
        <c:crosses val="autoZero"/>
        <c:auto val="1"/>
        <c:lblAlgn val="ctr"/>
        <c:lblOffset val="100"/>
        <c:noMultiLvlLbl val="0"/>
      </c:catAx>
      <c:valAx>
        <c:axId val="367217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7212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436047145548691"/>
          <c:y val="1.5059414129219425E-2"/>
          <c:w val="0.23804705974320389"/>
          <c:h val="0.105199490539415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Ширина , км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Ширина, км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9F9A-4661-B759-BAB3608CFD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F9A-4661-B759-BAB3608CFD7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9F9A-4661-B759-BAB3608CFD7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F9A-4661-B759-BAB3608CFD7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9F9A-4661-B759-BAB3608CFD76}"/>
              </c:ext>
            </c:extLst>
          </c:dPt>
          <c:dLbls>
            <c:dLbl>
              <c:idx val="0"/>
              <c:layout>
                <c:manualLayout>
                  <c:x val="4.4935262925466846E-2"/>
                  <c:y val="-1.580911345354009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F7C9C4B-2C56-45FA-9D9D-96B424B3D7B6}" type="CATEGORYNAME">
                      <a:rPr lang="ru-RU" baseline="0" smtClean="0"/>
                      <a:pPr>
                        <a:defRPr/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3A0A5420-1315-4DC3-8745-28D7CC6B5FE3}" type="VALUE">
                      <a:rPr lang="ru-RU" baseline="0"/>
                      <a:pPr>
                        <a:defRPr/>
                      </a:pPr>
                      <a:t>[ЗНАЧЕНИЕ]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89740452417603"/>
                      <c:h val="0.1237071245004899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9F9A-4661-B759-BAB3608CFD76}"/>
                </c:ext>
              </c:extLst>
            </c:dLbl>
            <c:dLbl>
              <c:idx val="1"/>
              <c:layout>
                <c:manualLayout>
                  <c:x val="-5.0552170791150319E-2"/>
                  <c:y val="-7.9046085942806044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FDC970E-2021-4540-B8BA-21B7CAA083A6}" type="CATEGORYNAME">
                      <a:rPr lang="ru-RU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9A9D0B99-EA35-411B-92BE-96801858F887}" type="VALUE">
                      <a:rPr lang="ru-RU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9F9A-4661-B759-BAB3608CFD76}"/>
                </c:ext>
              </c:extLst>
            </c:dLbl>
            <c:dLbl>
              <c:idx val="2"/>
              <c:layout>
                <c:manualLayout>
                  <c:x val="-4.7743716858308631E-2"/>
                  <c:y val="-5.2697390628536718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5F4EF83-CE92-457F-844B-D72211BBB1FC}" type="CATEGORYNAM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en-US" baseline="0"/>
                      <a:t>; </a:t>
                    </a:r>
                    <a:fld id="{CE296E59-74B2-495E-BEEB-BA5033450219}" type="VALU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9F9A-4661-B759-BAB3608CFD76}"/>
                </c:ext>
              </c:extLst>
            </c:dLbl>
            <c:dLbl>
              <c:idx val="3"/>
              <c:layout>
                <c:manualLayout>
                  <c:x val="-3.2999333710889797E-2"/>
                  <c:y val="2.107895625141467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338C1DA-1979-4EFB-A80D-721B2A45EB72}" type="CATEGORYNAME">
                      <a:rPr lang="en-US" baseline="0" dirty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en-US" baseline="0" dirty="0"/>
                      <a:t>; </a:t>
                    </a:r>
                    <a:fld id="{D57A3FDC-C9DC-46BD-9769-637EB8540638}" type="VALUE">
                      <a:rPr lang="en-US" baseline="0" dirty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40337094081657"/>
                      <c:h val="9.7424404659528174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9F9A-4661-B759-BAB3608CFD76}"/>
                </c:ext>
              </c:extLst>
            </c:dLbl>
            <c:dLbl>
              <c:idx val="4"/>
              <c:layout>
                <c:manualLayout>
                  <c:x val="6.0381759556096162E-2"/>
                  <c:y val="-1.053947812570735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C1F905B-84B5-4156-946D-A9F9B72D0A1F}" type="CATEGORYNAM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en-US" baseline="0"/>
                      <a:t>; </a:t>
                    </a:r>
                    <a:fld id="{E1F66555-79D3-46FA-A413-AC3CA56B5D51}" type="VALU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9F9A-4661-B759-BAB3608CFD7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Конго</c:v>
                </c:pt>
                <c:pt idx="1">
                  <c:v>Гуаира</c:v>
                </c:pt>
                <c:pt idx="2">
                  <c:v>Игуасу</c:v>
                </c:pt>
                <c:pt idx="3">
                  <c:v>Виктория</c:v>
                </c:pt>
                <c:pt idx="4">
                  <c:v>Ниагарский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12.5</c:v>
                </c:pt>
                <c:pt idx="1">
                  <c:v>4.8</c:v>
                </c:pt>
                <c:pt idx="2">
                  <c:v>4</c:v>
                </c:pt>
                <c:pt idx="3">
                  <c:v>1.8</c:v>
                </c:pt>
                <c:pt idx="4">
                  <c:v>1.2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Лист1!$A$1:$B$1</c15:f>
                <c15:dlblRangeCache>
                  <c:ptCount val="2"/>
                  <c:pt idx="0">
                    <c:v>Название</c:v>
                  </c:pt>
                  <c:pt idx="1">
                    <c:v>Ширина, км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9F9A-4661-B759-BAB3608CFD7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9-9F9A-4661-B759-BAB3608CFD76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A-9F9A-4661-B759-BAB3608CFD76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B-9F9A-4661-B759-BAB3608CFD76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C-9F9A-4661-B759-BAB3608CFD76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D-9F9A-4661-B759-BAB3608CFD76}"/>
                    </c:ext>
                  </c:extLst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800" b="1" i="0" u="none" strike="noStrike" kern="1200" spc="0" baseline="0">
                            <a:solidFill>
                              <a:schemeClr val="accen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ru-RU"/>
                      </a:p>
                    </c:txPr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09-9F9A-4661-B759-BAB3608CFD76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800" b="1" i="0" u="none" strike="noStrike" kern="1200" spc="0" baseline="0">
                            <a:solidFill>
                              <a:schemeClr val="accent2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ru-RU"/>
                      </a:p>
                    </c:txPr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0A-9F9A-4661-B759-BAB3608CFD76}"/>
                      </c:ext>
                    </c:extLst>
                  </c:dLbl>
                  <c:dLbl>
                    <c:idx val="2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800" b="1" i="0" u="none" strike="noStrike" kern="1200" spc="0" baseline="0">
                            <a:solidFill>
                              <a:schemeClr val="accent3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ru-RU"/>
                      </a:p>
                    </c:txPr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0B-9F9A-4661-B759-BAB3608CFD76}"/>
                      </c:ext>
                    </c:extLst>
                  </c:dLbl>
                  <c:dLbl>
                    <c:idx val="3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800" b="1" i="0" u="none" strike="noStrike" kern="1200" spc="0" baseline="0">
                            <a:solidFill>
                              <a:schemeClr val="accent4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ru-RU"/>
                      </a:p>
                    </c:txPr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0C-9F9A-4661-B759-BAB3608CFD76}"/>
                      </c:ext>
                    </c:extLst>
                  </c:dLbl>
                  <c:dLbl>
                    <c:idx val="4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800" b="1" i="0" u="none" strike="noStrike" kern="1200" spc="0" baseline="0">
                            <a:solidFill>
                              <a:schemeClr val="accent5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ru-RU"/>
                      </a:p>
                    </c:txPr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0D-9F9A-4661-B759-BAB3608CFD76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Лист1!$A$2:$A$6</c15:sqref>
                        </c15:formulaRef>
                      </c:ext>
                    </c:extLst>
                    <c:strCache>
                      <c:ptCount val="5"/>
                      <c:pt idx="0">
                        <c:v>Конго</c:v>
                      </c:pt>
                      <c:pt idx="1">
                        <c:v>Гуаира</c:v>
                      </c:pt>
                      <c:pt idx="2">
                        <c:v>Игуасу</c:v>
                      </c:pt>
                      <c:pt idx="3">
                        <c:v>Виктория</c:v>
                      </c:pt>
                      <c:pt idx="4">
                        <c:v>Ниагарский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F9A-4661-B759-BAB3608CFD76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Столбец2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9F9A-4661-B759-BAB3608CFD76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9F9A-4661-B759-BAB3608CFD76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9F9A-4661-B759-BAB3608CFD76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9F9A-4661-B759-BAB3608CFD76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2-9F9A-4661-B759-BAB3608CFD76}"/>
                    </c:ext>
                  </c:extLst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800" b="1" i="0" u="none" strike="noStrike" kern="1200" spc="0" baseline="0">
                            <a:solidFill>
                              <a:schemeClr val="accen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ru-RU"/>
                      </a:p>
                    </c:txPr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0E-9F9A-4661-B759-BAB3608CFD76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800" b="1" i="0" u="none" strike="noStrike" kern="1200" spc="0" baseline="0">
                            <a:solidFill>
                              <a:schemeClr val="accent2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ru-RU"/>
                      </a:p>
                    </c:txPr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0F-9F9A-4661-B759-BAB3608CFD76}"/>
                      </c:ext>
                    </c:extLst>
                  </c:dLbl>
                  <c:dLbl>
                    <c:idx val="2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800" b="1" i="0" u="none" strike="noStrike" kern="1200" spc="0" baseline="0">
                            <a:solidFill>
                              <a:schemeClr val="accent3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ru-RU"/>
                      </a:p>
                    </c:txPr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10-9F9A-4661-B759-BAB3608CFD76}"/>
                      </c:ext>
                    </c:extLst>
                  </c:dLbl>
                  <c:dLbl>
                    <c:idx val="3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800" b="1" i="0" u="none" strike="noStrike" kern="1200" spc="0" baseline="0">
                            <a:solidFill>
                              <a:schemeClr val="accent4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ru-RU"/>
                      </a:p>
                    </c:txPr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11-9F9A-4661-B759-BAB3608CFD76}"/>
                      </c:ext>
                    </c:extLst>
                  </c:dLbl>
                  <c:dLbl>
                    <c:idx val="4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800" b="1" i="0" u="none" strike="noStrike" kern="1200" spc="0" baseline="0">
                            <a:solidFill>
                              <a:schemeClr val="accent5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ru-RU"/>
                      </a:p>
                    </c:txPr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12-9F9A-4661-B759-BAB3608CFD76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Лист1!$A$2:$A$6</c15:sqref>
                        </c15:formulaRef>
                      </c:ext>
                    </c:extLst>
                    <c:strCache>
                      <c:ptCount val="5"/>
                      <c:pt idx="0">
                        <c:v>Конго</c:v>
                      </c:pt>
                      <c:pt idx="1">
                        <c:v>Гуаира</c:v>
                      </c:pt>
                      <c:pt idx="2">
                        <c:v>Игуасу</c:v>
                      </c:pt>
                      <c:pt idx="3">
                        <c:v>Виктория</c:v>
                      </c:pt>
                      <c:pt idx="4">
                        <c:v>Ниагарский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9F9A-4661-B759-BAB3608CFD76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Объем, км3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Братское</c:v>
                </c:pt>
                <c:pt idx="1">
                  <c:v>Карибу</c:v>
                </c:pt>
                <c:pt idx="2">
                  <c:v>Насер</c:v>
                </c:pt>
                <c:pt idx="3">
                  <c:v>Вольта</c:v>
                </c:pt>
                <c:pt idx="4">
                  <c:v>Даниэл-Джонсон</c:v>
                </c:pt>
                <c:pt idx="5">
                  <c:v>Красноярское</c:v>
                </c:pt>
                <c:pt idx="6">
                  <c:v>Зейское</c:v>
                </c:pt>
                <c:pt idx="7">
                  <c:v>Каборра-Басса</c:v>
                </c:pt>
                <c:pt idx="8">
                  <c:v>Усть-Илимское</c:v>
                </c:pt>
                <c:pt idx="9">
                  <c:v>Куйбышевское</c:v>
                </c:pt>
                <c:pt idx="10">
                  <c:v>Бухтарминское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169.3</c:v>
                </c:pt>
                <c:pt idx="1">
                  <c:v>160.30000000000001</c:v>
                </c:pt>
                <c:pt idx="2">
                  <c:v>157</c:v>
                </c:pt>
                <c:pt idx="3">
                  <c:v>148</c:v>
                </c:pt>
                <c:pt idx="4">
                  <c:v>142</c:v>
                </c:pt>
                <c:pt idx="5">
                  <c:v>73.3</c:v>
                </c:pt>
                <c:pt idx="6">
                  <c:v>68.400000000000006</c:v>
                </c:pt>
                <c:pt idx="7">
                  <c:v>63</c:v>
                </c:pt>
                <c:pt idx="8">
                  <c:v>59.4</c:v>
                </c:pt>
                <c:pt idx="9">
                  <c:v>58</c:v>
                </c:pt>
                <c:pt idx="10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83-42A0-AA4A-839B04B6C1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02617216"/>
        <c:axId val="402614592"/>
      </c:barChart>
      <c:catAx>
        <c:axId val="402617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2614592"/>
        <c:crosses val="autoZero"/>
        <c:auto val="1"/>
        <c:lblAlgn val="ctr"/>
        <c:lblOffset val="100"/>
        <c:noMultiLvlLbl val="0"/>
      </c:catAx>
      <c:valAx>
        <c:axId val="402614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2617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4611411744362279"/>
          <c:y val="0"/>
        </c:manualLayout>
      </c:layout>
      <c:overlay val="0"/>
      <c:spPr>
        <a:solidFill>
          <a:schemeClr val="tx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Площадь океанов млн  км2</c:v>
                </c:pt>
              </c:strCache>
            </c:strRef>
          </c:tx>
          <c:dPt>
            <c:idx val="0"/>
            <c:bubble3D val="0"/>
            <c:explosion val="9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7C5-4C58-B7CB-FCC4B5AB0C4B}"/>
              </c:ext>
            </c:extLst>
          </c:dPt>
          <c:dPt>
            <c:idx val="1"/>
            <c:bubble3D val="0"/>
            <c:explosion val="3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7C5-4C58-B7CB-FCC4B5AB0C4B}"/>
              </c:ext>
            </c:extLst>
          </c:dPt>
          <c:dPt>
            <c:idx val="2"/>
            <c:bubble3D val="0"/>
            <c:explosion val="18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C7C5-4C58-B7CB-FCC4B5AB0C4B}"/>
              </c:ext>
            </c:extLst>
          </c:dPt>
          <c:dPt>
            <c:idx val="3"/>
            <c:bubble3D val="0"/>
            <c:explosion val="7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7C5-4C58-B7CB-FCC4B5AB0C4B}"/>
              </c:ext>
            </c:extLst>
          </c:dPt>
          <c:dLbls>
            <c:dLbl>
              <c:idx val="3"/>
              <c:layout>
                <c:manualLayout>
                  <c:x val="7.4119624832146652E-2"/>
                  <c:y val="0.105006342160317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7C5-4C58-B7CB-FCC4B5AB0C4B}"/>
                </c:ext>
              </c:extLst>
            </c:dLbl>
            <c:spPr>
              <a:solidFill>
                <a:schemeClr val="tx1"/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Тихий</c:v>
                </c:pt>
                <c:pt idx="1">
                  <c:v>Атлантический</c:v>
                </c:pt>
                <c:pt idx="2">
                  <c:v>Индийский</c:v>
                </c:pt>
                <c:pt idx="3">
                  <c:v>Северный Ледовитый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178.7</c:v>
                </c:pt>
                <c:pt idx="1">
                  <c:v>91.6</c:v>
                </c:pt>
                <c:pt idx="2">
                  <c:v>73.56</c:v>
                </c:pt>
                <c:pt idx="3">
                  <c:v>14.75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C5-4C58-B7CB-FCC4B5AB0C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Лист1!$A$5</c:f>
              <c:strCache>
                <c:ptCount val="1"/>
                <c:pt idx="0">
                  <c:v>Температура поверхностных вод °С средняя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7000"/>
                    <a:satMod val="115000"/>
                    <a:lumMod val="114000"/>
                  </a:schemeClr>
                </a:gs>
                <a:gs pos="60000">
                  <a:schemeClr val="accent1">
                    <a:tint val="100000"/>
                    <a:shade val="96000"/>
                    <a:satMod val="100000"/>
                    <a:lumMod val="108000"/>
                  </a:schemeClr>
                </a:gs>
                <a:gs pos="100000">
                  <a:schemeClr val="accent1">
                    <a:shade val="91000"/>
                    <a:sat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1750" dir="5400000" sy="98000" rotWithShape="0">
                <a:srgbClr val="000000">
                  <a:alpha val="47000"/>
                </a:srgbClr>
              </a:outerShdw>
            </a:effectLst>
            <a:scene3d>
              <a:camera prst="orthographicFront">
                <a:rot lat="0" lon="0" rev="0"/>
              </a:camera>
              <a:lightRig rig="twoPt" dir="t">
                <a:rot lat="0" lon="0" rev="4800000"/>
              </a:lightRig>
            </a:scene3d>
            <a:sp3d prstMaterial="matte">
              <a:bevelT w="25400" h="44450"/>
            </a:sp3d>
          </c:spPr>
          <c:invertIfNegative val="0"/>
          <c:cat>
            <c:strRef>
              <c:f>Лист1!$B$2:$J$2</c:f>
              <c:strCache>
                <c:ptCount val="4"/>
                <c:pt idx="0">
                  <c:v>Тихий</c:v>
                </c:pt>
                <c:pt idx="1">
                  <c:v>Атлантический</c:v>
                </c:pt>
                <c:pt idx="2">
                  <c:v>Индийский</c:v>
                </c:pt>
                <c:pt idx="3">
                  <c:v>Северный ледовитый</c:v>
                </c:pt>
              </c:strCache>
            </c:strRef>
          </c:cat>
          <c:val>
            <c:numRef>
              <c:f>Лист1!$B$5:$E$5</c:f>
              <c:numCache>
                <c:formatCode>0.00</c:formatCode>
                <c:ptCount val="4"/>
                <c:pt idx="0">
                  <c:v>19.37</c:v>
                </c:pt>
                <c:pt idx="1">
                  <c:v>16.53</c:v>
                </c:pt>
                <c:pt idx="2">
                  <c:v>17.27</c:v>
                </c:pt>
                <c:pt idx="3">
                  <c:v>-0.75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F5-446A-98B7-CF7B12B50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0116040"/>
        <c:axId val="400116696"/>
      </c:barChart>
      <c:lineChart>
        <c:grouping val="standard"/>
        <c:varyColors val="0"/>
        <c:ser>
          <c:idx val="1"/>
          <c:order val="1"/>
          <c:tx>
            <c:strRef>
              <c:f>Лист1!$A$6</c:f>
              <c:strCache>
                <c:ptCount val="1"/>
                <c:pt idx="0">
                  <c:v>Соленость средняя ‰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50800" dist="31750" dir="5400000" sy="98000" rotWithShape="0">
                <a:srgbClr val="000000">
                  <a:alpha val="47000"/>
                </a:srgbClr>
              </a:outerShdw>
            </a:effectLst>
          </c:spPr>
          <c:marker>
            <c:symbol val="none"/>
          </c:marker>
          <c:val>
            <c:numRef>
              <c:f>Лист1!$B$6:$E$6</c:f>
              <c:numCache>
                <c:formatCode>0.00</c:formatCode>
                <c:ptCount val="4"/>
                <c:pt idx="0">
                  <c:v>34.5</c:v>
                </c:pt>
                <c:pt idx="1">
                  <c:v>35.4</c:v>
                </c:pt>
                <c:pt idx="2">
                  <c:v>34.799999999999997</c:v>
                </c:pt>
                <c:pt idx="3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F5-446A-98B7-CF7B12B50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0091136"/>
        <c:axId val="400090152"/>
      </c:lineChart>
      <c:catAx>
        <c:axId val="400116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0116696"/>
        <c:crosses val="autoZero"/>
        <c:auto val="1"/>
        <c:lblAlgn val="ctr"/>
        <c:lblOffset val="100"/>
        <c:noMultiLvlLbl val="0"/>
      </c:catAx>
      <c:valAx>
        <c:axId val="400116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0116040"/>
        <c:crosses val="autoZero"/>
        <c:crossBetween val="between"/>
      </c:valAx>
      <c:valAx>
        <c:axId val="400090152"/>
        <c:scaling>
          <c:orientation val="minMax"/>
        </c:scaling>
        <c:delete val="0"/>
        <c:axPos val="r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0091136"/>
        <c:crosses val="max"/>
        <c:crossBetween val="between"/>
      </c:valAx>
      <c:catAx>
        <c:axId val="400091136"/>
        <c:scaling>
          <c:orientation val="minMax"/>
        </c:scaling>
        <c:delete val="1"/>
        <c:axPos val="b"/>
        <c:majorTickMark val="none"/>
        <c:minorTickMark val="none"/>
        <c:tickLblPos val="nextTo"/>
        <c:crossAx val="4000901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ru-RU" sz="2000"/>
              <a:t>10 самых больших морей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Лист1!$C$137</c:f>
              <c:strCache>
                <c:ptCount val="1"/>
                <c:pt idx="0">
                  <c:v>площадь, тыс км2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4800000"/>
              </a:lightRig>
            </a:scene3d>
            <a:sp3d>
              <a:bevelT w="50800" h="25400"/>
            </a:sp3d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bg2">
                    <a:alpha val="98000"/>
                  </a:schemeClr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Лист1!$A$138:$A$147</c:f>
              <c:strCache>
                <c:ptCount val="10"/>
                <c:pt idx="0">
                  <c:v>Филиппинское</c:v>
                </c:pt>
                <c:pt idx="1">
                  <c:v>Коралловое</c:v>
                </c:pt>
                <c:pt idx="2">
                  <c:v>Тасманово</c:v>
                </c:pt>
                <c:pt idx="3">
                  <c:v>Уэделла</c:v>
                </c:pt>
                <c:pt idx="4">
                  <c:v>Карибское</c:v>
                </c:pt>
                <c:pt idx="5">
                  <c:v>Средиземное</c:v>
                </c:pt>
                <c:pt idx="6">
                  <c:v>Берингово</c:v>
                </c:pt>
                <c:pt idx="7">
                  <c:v>Охотское</c:v>
                </c:pt>
                <c:pt idx="8">
                  <c:v>Баренцево</c:v>
                </c:pt>
                <c:pt idx="9">
                  <c:v>Норвежское</c:v>
                </c:pt>
              </c:strCache>
            </c:strRef>
          </c:cat>
          <c:val>
            <c:numRef>
              <c:f>Лист1!$C$138:$C$147</c:f>
              <c:numCache>
                <c:formatCode>General</c:formatCode>
                <c:ptCount val="10"/>
                <c:pt idx="0">
                  <c:v>5726</c:v>
                </c:pt>
                <c:pt idx="1">
                  <c:v>4068</c:v>
                </c:pt>
                <c:pt idx="2">
                  <c:v>3336</c:v>
                </c:pt>
                <c:pt idx="3">
                  <c:v>2910</c:v>
                </c:pt>
                <c:pt idx="4">
                  <c:v>2777</c:v>
                </c:pt>
                <c:pt idx="5">
                  <c:v>2505</c:v>
                </c:pt>
                <c:pt idx="6">
                  <c:v>2315</c:v>
                </c:pt>
                <c:pt idx="7">
                  <c:v>1603</c:v>
                </c:pt>
                <c:pt idx="8">
                  <c:v>1424</c:v>
                </c:pt>
                <c:pt idx="9">
                  <c:v>1340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60-42C8-94B1-2D2203971A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75"/>
        <c:axId val="492138256"/>
        <c:axId val="492139568"/>
      </c:barChart>
      <c:lineChart>
        <c:grouping val="standard"/>
        <c:varyColors val="0"/>
        <c:ser>
          <c:idx val="1"/>
          <c:order val="1"/>
          <c:tx>
            <c:strRef>
              <c:f>Лист1!$D$137</c:f>
              <c:strCache>
                <c:ptCount val="1"/>
                <c:pt idx="0">
                  <c:v>средняя глубина,м</c:v>
                </c:pt>
              </c:strCache>
            </c:strRef>
          </c:tx>
          <c:spPr>
            <a:ln w="34925" cap="rnd">
              <a:solidFill>
                <a:schemeClr val="accent6">
                  <a:lumMod val="75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8"/>
              <c:layout>
                <c:manualLayout>
                  <c:x val="-2.3757393341656243E-2"/>
                  <c:y val="-9.4987105115713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60-42C8-94B1-2D2203971A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Лист1!$A$138:$B$147</c:f>
              <c:multiLvlStrCache>
                <c:ptCount val="10"/>
                <c:lvl>
                  <c:pt idx="0">
                    <c:v>Тихий</c:v>
                  </c:pt>
                  <c:pt idx="1">
                    <c:v>Тихий</c:v>
                  </c:pt>
                  <c:pt idx="2">
                    <c:v>Тихий</c:v>
                  </c:pt>
                  <c:pt idx="3">
                    <c:v>Атлантический</c:v>
                  </c:pt>
                  <c:pt idx="4">
                    <c:v>Атлантический</c:v>
                  </c:pt>
                  <c:pt idx="5">
                    <c:v>Атлантический</c:v>
                  </c:pt>
                  <c:pt idx="6">
                    <c:v>Тихий</c:v>
                  </c:pt>
                  <c:pt idx="7">
                    <c:v>Тихий</c:v>
                  </c:pt>
                  <c:pt idx="8">
                    <c:v>Сев. Ледов.</c:v>
                  </c:pt>
                  <c:pt idx="9">
                    <c:v>Сев. Ледов.</c:v>
                  </c:pt>
                </c:lvl>
                <c:lvl>
                  <c:pt idx="0">
                    <c:v>Филиппинское</c:v>
                  </c:pt>
                  <c:pt idx="1">
                    <c:v>Коралловое</c:v>
                  </c:pt>
                  <c:pt idx="2">
                    <c:v>Тасманово</c:v>
                  </c:pt>
                  <c:pt idx="3">
                    <c:v>Уэделла</c:v>
                  </c:pt>
                  <c:pt idx="4">
                    <c:v>Карибское</c:v>
                  </c:pt>
                  <c:pt idx="5">
                    <c:v>Средиземное</c:v>
                  </c:pt>
                  <c:pt idx="6">
                    <c:v>Берингово</c:v>
                  </c:pt>
                  <c:pt idx="7">
                    <c:v>Охотское</c:v>
                  </c:pt>
                  <c:pt idx="8">
                    <c:v>Баренцево</c:v>
                  </c:pt>
                  <c:pt idx="9">
                    <c:v>Норвежское</c:v>
                  </c:pt>
                </c:lvl>
              </c:multiLvlStrCache>
            </c:multiLvlStrRef>
          </c:cat>
          <c:val>
            <c:numRef>
              <c:f>Лист1!$D$138:$D$147</c:f>
              <c:numCache>
                <c:formatCode>General</c:formatCode>
                <c:ptCount val="10"/>
                <c:pt idx="0">
                  <c:v>4108</c:v>
                </c:pt>
                <c:pt idx="1">
                  <c:v>2394</c:v>
                </c:pt>
                <c:pt idx="2">
                  <c:v>3285</c:v>
                </c:pt>
                <c:pt idx="3">
                  <c:v>3000</c:v>
                </c:pt>
                <c:pt idx="4">
                  <c:v>2500</c:v>
                </c:pt>
                <c:pt idx="5">
                  <c:v>1541</c:v>
                </c:pt>
                <c:pt idx="6">
                  <c:v>1600</c:v>
                </c:pt>
                <c:pt idx="7">
                  <c:v>821</c:v>
                </c:pt>
                <c:pt idx="8">
                  <c:v>222</c:v>
                </c:pt>
                <c:pt idx="9">
                  <c:v>1700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60-42C8-94B1-2D2203971A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1265776"/>
        <c:axId val="491266432"/>
      </c:lineChart>
      <c:catAx>
        <c:axId val="4921382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ru-RU"/>
                  <a:t>моря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492139568"/>
        <c:crosses val="autoZero"/>
        <c:auto val="1"/>
        <c:lblAlgn val="ctr"/>
        <c:lblOffset val="100"/>
        <c:noMultiLvlLbl val="0"/>
      </c:catAx>
      <c:valAx>
        <c:axId val="49213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ru-RU"/>
                  <a:t>площадь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492138256"/>
        <c:crosses val="autoZero"/>
        <c:crossBetween val="between"/>
      </c:valAx>
      <c:valAx>
        <c:axId val="49126643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491265776"/>
        <c:crosses val="max"/>
        <c:crossBetween val="between"/>
      </c:valAx>
      <c:catAx>
        <c:axId val="491265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12664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c:style val="2"/>
  <c:chart>
    <c:title>
      <c:tx>
        <c:rich>
          <a:bodyPr/>
          <a:lstStyle/>
          <a:p>
            <a:pPr>
              <a:defRPr sz="1600" b="1" strike="noStrike" spc="97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lang="ru-RU" sz="1600" b="1" strike="noStrike" spc="97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Самые маленькие моря мира 
Площадь поверхности (тыс. км²)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Площадь поверхности (тыс. км²)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Мраморное</c:v>
                </c:pt>
                <c:pt idx="1">
                  <c:v>Лигурийское</c:v>
                </c:pt>
                <c:pt idx="2">
                  <c:v>Внутреннее Японское</c:v>
                </c:pt>
                <c:pt idx="3">
                  <c:v>Дейвиса</c:v>
                </c:pt>
                <c:pt idx="4">
                  <c:v>Линкольна</c:v>
                </c:pt>
                <c:pt idx="5">
                  <c:v>Азовское</c:v>
                </c:pt>
                <c:pt idx="6">
                  <c:v>Бали</c:v>
                </c:pt>
                <c:pt idx="7">
                  <c:v>Ирландское</c:v>
                </c:pt>
                <c:pt idx="8">
                  <c:v>Белое</c:v>
                </c:pt>
                <c:pt idx="9">
                  <c:v>Амундсена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12</c:v>
                </c:pt>
                <c:pt idx="1">
                  <c:v>15</c:v>
                </c:pt>
                <c:pt idx="2">
                  <c:v>18</c:v>
                </c:pt>
                <c:pt idx="3">
                  <c:v>21</c:v>
                </c:pt>
                <c:pt idx="4">
                  <c:v>38</c:v>
                </c:pt>
                <c:pt idx="5">
                  <c:v>39</c:v>
                </c:pt>
                <c:pt idx="6">
                  <c:v>40</c:v>
                </c:pt>
                <c:pt idx="7">
                  <c:v>47</c:v>
                </c:pt>
                <c:pt idx="8">
                  <c:v>90</c:v>
                </c:pt>
                <c:pt idx="9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EE-40BA-B0A3-FD3A3E71A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-30"/>
        <c:axId val="66947381"/>
        <c:axId val="17311984"/>
      </c:barChart>
      <c:catAx>
        <c:axId val="6694738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600">
            <a:solidFill>
              <a:srgbClr val="F2F2F2"/>
            </a:solidFill>
            <a:round/>
          </a:ln>
        </c:spPr>
        <c:txPr>
          <a:bodyPr/>
          <a:lstStyle/>
          <a:p>
            <a:pPr>
              <a:defRPr sz="1800" strike="noStrike" spc="-1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endParaRPr lang="ru-RU"/>
          </a:p>
        </c:txPr>
        <c:crossAx val="17311984"/>
        <c:crosses val="autoZero"/>
        <c:auto val="1"/>
        <c:lblAlgn val="ctr"/>
        <c:lblOffset val="100"/>
        <c:noMultiLvlLbl val="1"/>
      </c:catAx>
      <c:valAx>
        <c:axId val="17311984"/>
        <c:scaling>
          <c:orientation val="minMax"/>
        </c:scaling>
        <c:delete val="0"/>
        <c:axPos val="l"/>
        <c:majorGridlines>
          <c:spPr>
            <a:ln w="9360">
              <a:solidFill>
                <a:srgbClr val="F2F2F2"/>
              </a:solidFill>
              <a:round/>
            </a:ln>
          </c:spPr>
        </c:majorGridlines>
        <c:numFmt formatCode="0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sz="900" strike="noStrike" spc="-1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endParaRPr lang="ru-RU"/>
          </a:p>
        </c:txPr>
        <c:crossAx val="66947381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1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75284339457568"/>
          <c:y val="5.0925925925925923E-2"/>
          <c:w val="0.80993722659667555"/>
          <c:h val="0.67048046077573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Лист1!$A$35</c:f>
              <c:strCache>
                <c:ptCount val="1"/>
                <c:pt idx="0">
                  <c:v>Филиппинское</c:v>
                </c:pt>
              </c:strCache>
            </c:strRef>
          </c:tx>
          <c:spPr>
            <a:noFill/>
            <a:ln w="9525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Лист1!$C$33:$C$34</c:f>
              <c:strCache>
                <c:ptCount val="2"/>
                <c:pt idx="1">
                  <c:v>Максимальная глубина, м</c:v>
                </c:pt>
              </c:strCache>
            </c:strRef>
          </c:cat>
          <c:val>
            <c:numRef>
              <c:f>Лист1!$C$35</c:f>
              <c:numCache>
                <c:formatCode>0</c:formatCode>
                <c:ptCount val="1"/>
                <c:pt idx="0">
                  <c:v>11022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D1-4498-B51E-2E43F0417A0B}"/>
            </c:ext>
          </c:extLst>
        </c:ser>
        <c:ser>
          <c:idx val="1"/>
          <c:order val="1"/>
          <c:tx>
            <c:strRef>
              <c:f>Лист1!$A$36</c:f>
              <c:strCache>
                <c:ptCount val="1"/>
                <c:pt idx="0">
                  <c:v>Коралловое</c:v>
                </c:pt>
              </c:strCache>
            </c:strRef>
          </c:tx>
          <c:spPr>
            <a:noFill/>
            <a:ln w="9525" cap="flat" cmpd="sng" algn="ctr">
              <a:solidFill>
                <a:schemeClr val="accent2"/>
              </a:solidFill>
              <a:miter lim="800000"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Лист1!$C$33:$C$34</c:f>
              <c:strCache>
                <c:ptCount val="2"/>
                <c:pt idx="1">
                  <c:v>Максимальная глубина, м</c:v>
                </c:pt>
              </c:strCache>
            </c:strRef>
          </c:cat>
          <c:val>
            <c:numRef>
              <c:f>Лист1!$C$36</c:f>
              <c:numCache>
                <c:formatCode>0</c:formatCode>
                <c:ptCount val="1"/>
                <c:pt idx="0">
                  <c:v>9174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D1-4498-B51E-2E43F0417A0B}"/>
            </c:ext>
          </c:extLst>
        </c:ser>
        <c:ser>
          <c:idx val="2"/>
          <c:order val="2"/>
          <c:tx>
            <c:strRef>
              <c:f>Лист1!$A$37</c:f>
              <c:strCache>
                <c:ptCount val="1"/>
                <c:pt idx="0">
                  <c:v>Соломоново</c:v>
                </c:pt>
              </c:strCache>
            </c:strRef>
          </c:tx>
          <c:spPr>
            <a:noFill/>
            <a:ln w="9525" cap="flat" cmpd="sng" algn="ctr">
              <a:solidFill>
                <a:schemeClr val="accent3"/>
              </a:solidFill>
              <a:miter lim="800000"/>
            </a:ln>
            <a:effectLst>
              <a:glow rad="63500">
                <a:schemeClr val="accent3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Лист1!$C$33:$C$34</c:f>
              <c:strCache>
                <c:ptCount val="2"/>
                <c:pt idx="1">
                  <c:v>Максимальная глубина, м</c:v>
                </c:pt>
              </c:strCache>
            </c:strRef>
          </c:cat>
          <c:val>
            <c:numRef>
              <c:f>Лист1!$C$37</c:f>
              <c:numCache>
                <c:formatCode>0</c:formatCode>
                <c:ptCount val="1"/>
                <c:pt idx="0">
                  <c:v>9103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D1-4498-B51E-2E43F0417A0B}"/>
            </c:ext>
          </c:extLst>
        </c:ser>
        <c:ser>
          <c:idx val="3"/>
          <c:order val="3"/>
          <c:tx>
            <c:strRef>
              <c:f>Лист1!$A$38</c:f>
              <c:strCache>
                <c:ptCount val="1"/>
                <c:pt idx="0">
                  <c:v>Фиджи</c:v>
                </c:pt>
              </c:strCache>
            </c:strRef>
          </c:tx>
          <c:spPr>
            <a:noFill/>
            <a:ln w="9525" cap="flat" cmpd="sng" algn="ctr">
              <a:solidFill>
                <a:schemeClr val="accent4"/>
              </a:solidFill>
              <a:miter lim="800000"/>
            </a:ln>
            <a:effectLst>
              <a:glow rad="63500">
                <a:schemeClr val="accent4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Лист1!$C$33:$C$34</c:f>
              <c:strCache>
                <c:ptCount val="2"/>
                <c:pt idx="1">
                  <c:v>Максимальная глубина, м</c:v>
                </c:pt>
              </c:strCache>
            </c:strRef>
          </c:cat>
          <c:val>
            <c:numRef>
              <c:f>Лист1!$C$38</c:f>
              <c:numCache>
                <c:formatCode>0</c:formatCode>
                <c:ptCount val="1"/>
                <c:pt idx="0">
                  <c:v>7633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D1-4498-B51E-2E43F0417A0B}"/>
            </c:ext>
          </c:extLst>
        </c:ser>
        <c:ser>
          <c:idx val="4"/>
          <c:order val="4"/>
          <c:tx>
            <c:strRef>
              <c:f>Лист1!$A$39</c:f>
              <c:strCache>
                <c:ptCount val="1"/>
                <c:pt idx="0">
                  <c:v>Банда</c:v>
                </c:pt>
              </c:strCache>
            </c:strRef>
          </c:tx>
          <c:spPr>
            <a:noFill/>
            <a:ln w="9525" cap="flat" cmpd="sng" algn="ctr">
              <a:solidFill>
                <a:schemeClr val="accent5"/>
              </a:solidFill>
              <a:miter lim="800000"/>
            </a:ln>
            <a:effectLst>
              <a:glow rad="63500">
                <a:schemeClr val="accent5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Лист1!$C$33:$C$34</c:f>
              <c:strCache>
                <c:ptCount val="2"/>
                <c:pt idx="1">
                  <c:v>Максимальная глубина, м</c:v>
                </c:pt>
              </c:strCache>
            </c:strRef>
          </c:cat>
          <c:val>
            <c:numRef>
              <c:f>Лист1!$C$39</c:f>
              <c:numCache>
                <c:formatCode>0</c:formatCode>
                <c:ptCount val="1"/>
                <c:pt idx="0">
                  <c:v>7440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D1-4498-B51E-2E43F0417A0B}"/>
            </c:ext>
          </c:extLst>
        </c:ser>
        <c:ser>
          <c:idx val="5"/>
          <c:order val="5"/>
          <c:tx>
            <c:strRef>
              <c:f>Лист1!$A$40</c:f>
              <c:strCache>
                <c:ptCount val="1"/>
                <c:pt idx="0">
                  <c:v>Саргассово</c:v>
                </c:pt>
              </c:strCache>
            </c:strRef>
          </c:tx>
          <c:spPr>
            <a:noFill/>
            <a:ln w="9525" cap="flat" cmpd="sng" algn="ctr">
              <a:solidFill>
                <a:schemeClr val="accent6"/>
              </a:solidFill>
              <a:miter lim="800000"/>
            </a:ln>
            <a:effectLst>
              <a:glow rad="63500">
                <a:schemeClr val="accent6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Лист1!$C$33:$C$34</c:f>
              <c:strCache>
                <c:ptCount val="2"/>
                <c:pt idx="1">
                  <c:v>Максимальная глубина, м</c:v>
                </c:pt>
              </c:strCache>
            </c:strRef>
          </c:cat>
          <c:val>
            <c:numRef>
              <c:f>Лист1!$C$40</c:f>
              <c:numCache>
                <c:formatCode>0</c:formatCode>
                <c:ptCount val="1"/>
                <c:pt idx="0">
                  <c:v>7110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BD1-4498-B51E-2E43F0417A0B}"/>
            </c:ext>
          </c:extLst>
        </c:ser>
        <c:ser>
          <c:idx val="6"/>
          <c:order val="6"/>
          <c:tx>
            <c:strRef>
              <c:f>Лист1!$A$41</c:f>
              <c:strCache>
                <c:ptCount val="1"/>
                <c:pt idx="0">
                  <c:v>Карибское</c:v>
                </c:pt>
              </c:strCache>
            </c:strRef>
          </c:tx>
          <c:spPr>
            <a:noFill/>
            <a:ln w="9525" cap="flat" cmpd="sng" algn="ctr">
              <a:solidFill>
                <a:schemeClr val="accent1">
                  <a:lumMod val="60000"/>
                </a:schemeClr>
              </a:solidFill>
              <a:miter lim="800000"/>
            </a:ln>
            <a:effectLst>
              <a:glow rad="63500">
                <a:schemeClr val="accent1">
                  <a:lumMod val="60000"/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Лист1!$C$33:$C$34</c:f>
              <c:strCache>
                <c:ptCount val="2"/>
                <c:pt idx="1">
                  <c:v>Максимальная глубина, м</c:v>
                </c:pt>
              </c:strCache>
            </c:strRef>
          </c:cat>
          <c:val>
            <c:numRef>
              <c:f>Лист1!$C$41</c:f>
              <c:numCache>
                <c:formatCode>0</c:formatCode>
                <c:ptCount val="1"/>
                <c:pt idx="0">
                  <c:v>7090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BD1-4498-B51E-2E43F0417A0B}"/>
            </c:ext>
          </c:extLst>
        </c:ser>
        <c:ser>
          <c:idx val="7"/>
          <c:order val="7"/>
          <c:tx>
            <c:strRef>
              <c:f>Лист1!$A$42</c:f>
              <c:strCache>
                <c:ptCount val="1"/>
                <c:pt idx="0">
                  <c:v>Уэдделла</c:v>
                </c:pt>
              </c:strCache>
            </c:strRef>
          </c:tx>
          <c:spPr>
            <a:noFill/>
            <a:ln w="9525" cap="flat" cmpd="sng" algn="ctr">
              <a:solidFill>
                <a:schemeClr val="accent2">
                  <a:lumMod val="60000"/>
                </a:schemeClr>
              </a:solidFill>
              <a:miter lim="800000"/>
            </a:ln>
            <a:effectLst>
              <a:glow rad="63500">
                <a:schemeClr val="accent2">
                  <a:lumMod val="60000"/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Лист1!$C$33:$C$34</c:f>
              <c:strCache>
                <c:ptCount val="2"/>
                <c:pt idx="1">
                  <c:v>Максимальная глубина, м</c:v>
                </c:pt>
              </c:strCache>
            </c:strRef>
          </c:cat>
          <c:val>
            <c:numRef>
              <c:f>Лист1!$C$42</c:f>
              <c:numCache>
                <c:formatCode>0</c:formatCode>
                <c:ptCount val="1"/>
                <c:pt idx="0">
                  <c:v>6820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BD1-4498-B51E-2E43F0417A0B}"/>
            </c:ext>
          </c:extLst>
        </c:ser>
        <c:ser>
          <c:idx val="8"/>
          <c:order val="8"/>
          <c:tx>
            <c:strRef>
              <c:f>Лист1!$A$43</c:f>
              <c:strCache>
                <c:ptCount val="1"/>
                <c:pt idx="0">
                  <c:v>Тасманово</c:v>
                </c:pt>
              </c:strCache>
            </c:strRef>
          </c:tx>
          <c:spPr>
            <a:noFill/>
            <a:ln w="9525" cap="flat" cmpd="sng" algn="ctr">
              <a:solidFill>
                <a:schemeClr val="accent3">
                  <a:lumMod val="60000"/>
                </a:schemeClr>
              </a:solidFill>
              <a:miter lim="800000"/>
            </a:ln>
            <a:effectLst>
              <a:glow rad="63500">
                <a:schemeClr val="accent3">
                  <a:lumMod val="60000"/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Лист1!$C$33:$C$34</c:f>
              <c:strCache>
                <c:ptCount val="2"/>
                <c:pt idx="1">
                  <c:v>Максимальная глубина, м</c:v>
                </c:pt>
              </c:strCache>
            </c:strRef>
          </c:cat>
          <c:val>
            <c:numRef>
              <c:f>Лист1!$C$43</c:f>
              <c:numCache>
                <c:formatCode>0</c:formatCode>
                <c:ptCount val="1"/>
                <c:pt idx="0">
                  <c:v>6120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BD1-4498-B51E-2E43F0417A0B}"/>
            </c:ext>
          </c:extLst>
        </c:ser>
        <c:ser>
          <c:idx val="9"/>
          <c:order val="9"/>
          <c:tx>
            <c:strRef>
              <c:f>Лист1!$A$44</c:f>
              <c:strCache>
                <c:ptCount val="1"/>
                <c:pt idx="0">
                  <c:v>Аравийское</c:v>
                </c:pt>
              </c:strCache>
            </c:strRef>
          </c:tx>
          <c:spPr>
            <a:noFill/>
            <a:ln w="9525" cap="flat" cmpd="sng" algn="ctr">
              <a:solidFill>
                <a:schemeClr val="accent4">
                  <a:lumMod val="60000"/>
                </a:schemeClr>
              </a:solidFill>
              <a:miter lim="800000"/>
            </a:ln>
            <a:effectLst>
              <a:glow rad="63500">
                <a:schemeClr val="accent4">
                  <a:lumMod val="60000"/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Лист1!$C$33:$C$34</c:f>
              <c:strCache>
                <c:ptCount val="2"/>
                <c:pt idx="1">
                  <c:v>Максимальная глубина, м</c:v>
                </c:pt>
              </c:strCache>
            </c:strRef>
          </c:cat>
          <c:val>
            <c:numRef>
              <c:f>Лист1!$C$44</c:f>
              <c:numCache>
                <c:formatCode>0</c:formatCode>
                <c:ptCount val="1"/>
                <c:pt idx="0">
                  <c:v>5803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BD1-4498-B51E-2E43F0417A0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2"/>
        <c:overlap val="-100"/>
        <c:axId val="405623504"/>
        <c:axId val="405623832"/>
      </c:barChart>
      <c:catAx>
        <c:axId val="405623504"/>
        <c:scaling>
          <c:orientation val="minMax"/>
        </c:scaling>
        <c:delete val="0"/>
        <c:axPos val="t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0"/>
        <c:majorTickMark val="in"/>
        <c:minorTickMark val="in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5623832"/>
        <c:crosses val="autoZero"/>
        <c:auto val="1"/>
        <c:lblAlgn val="ctr"/>
        <c:lblOffset val="100"/>
        <c:tickLblSkip val="1"/>
        <c:noMultiLvlLbl val="0"/>
      </c:catAx>
      <c:valAx>
        <c:axId val="405623832"/>
        <c:scaling>
          <c:orientation val="maxMin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562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5742338191323024E-2"/>
          <c:y val="0.76786012108944091"/>
          <c:w val="0.82073103138156633"/>
          <c:h val="0.150167572694578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75284339457568"/>
          <c:y val="5.0925925925925923E-2"/>
          <c:w val="0.80993722659667555"/>
          <c:h val="0.67048046077573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Лист1!$A$50</c:f>
              <c:strCache>
                <c:ptCount val="1"/>
                <c:pt idx="0">
                  <c:v>Азовское</c:v>
                </c:pt>
              </c:strCache>
            </c:strRef>
          </c:tx>
          <c:spPr>
            <a:noFill/>
            <a:ln w="9525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Лист1!$C$48:$C$49</c:f>
              <c:strCache>
                <c:ptCount val="2"/>
                <c:pt idx="1">
                  <c:v>Максимальная глубина, м</c:v>
                </c:pt>
              </c:strCache>
            </c:strRef>
          </c:cat>
          <c:val>
            <c:numRef>
              <c:f>Лист1!$C$50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8A-4286-9173-8F66E3C1CB60}"/>
            </c:ext>
          </c:extLst>
        </c:ser>
        <c:ser>
          <c:idx val="1"/>
          <c:order val="1"/>
          <c:tx>
            <c:strRef>
              <c:f>Лист1!$A$51</c:f>
              <c:strCache>
                <c:ptCount val="1"/>
                <c:pt idx="0">
                  <c:v>Внутреннее Японское</c:v>
                </c:pt>
              </c:strCache>
            </c:strRef>
          </c:tx>
          <c:spPr>
            <a:noFill/>
            <a:ln w="9525" cap="flat" cmpd="sng" algn="ctr">
              <a:solidFill>
                <a:schemeClr val="accent2"/>
              </a:solidFill>
              <a:miter lim="800000"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Лист1!$C$48:$C$49</c:f>
              <c:strCache>
                <c:ptCount val="2"/>
                <c:pt idx="1">
                  <c:v>Максимальная глубина, м</c:v>
                </c:pt>
              </c:strCache>
            </c:strRef>
          </c:cat>
          <c:val>
            <c:numRef>
              <c:f>Лист1!$C$51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8A-4286-9173-8F66E3C1CB60}"/>
            </c:ext>
          </c:extLst>
        </c:ser>
        <c:ser>
          <c:idx val="2"/>
          <c:order val="2"/>
          <c:tx>
            <c:strRef>
              <c:f>Лист1!$A$52</c:f>
              <c:strCache>
                <c:ptCount val="1"/>
                <c:pt idx="0">
                  <c:v>Жёлтое</c:v>
                </c:pt>
              </c:strCache>
            </c:strRef>
          </c:tx>
          <c:spPr>
            <a:noFill/>
            <a:ln w="9525" cap="flat" cmpd="sng" algn="ctr">
              <a:solidFill>
                <a:schemeClr val="accent3"/>
              </a:solidFill>
              <a:miter lim="800000"/>
            </a:ln>
            <a:effectLst>
              <a:glow rad="63500">
                <a:schemeClr val="accent3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Лист1!$C$48:$C$49</c:f>
              <c:strCache>
                <c:ptCount val="2"/>
                <c:pt idx="1">
                  <c:v>Максимальная глубина, м</c:v>
                </c:pt>
              </c:strCache>
            </c:strRef>
          </c:cat>
          <c:val>
            <c:numRef>
              <c:f>Лист1!$C$52</c:f>
              <c:numCache>
                <c:formatCode>General</c:formatCode>
                <c:ptCount val="1"/>
                <c:pt idx="0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8A-4286-9173-8F66E3C1CB60}"/>
            </c:ext>
          </c:extLst>
        </c:ser>
        <c:ser>
          <c:idx val="3"/>
          <c:order val="3"/>
          <c:tx>
            <c:strRef>
              <c:f>Лист1!$A$53</c:f>
              <c:strCache>
                <c:ptCount val="1"/>
                <c:pt idx="0">
                  <c:v>Ирландское</c:v>
                </c:pt>
              </c:strCache>
            </c:strRef>
          </c:tx>
          <c:spPr>
            <a:noFill/>
            <a:ln w="9525" cap="flat" cmpd="sng" algn="ctr">
              <a:solidFill>
                <a:schemeClr val="accent4"/>
              </a:solidFill>
              <a:miter lim="800000"/>
            </a:ln>
            <a:effectLst>
              <a:glow rad="63500">
                <a:schemeClr val="accent4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Лист1!$C$48:$C$49</c:f>
              <c:strCache>
                <c:ptCount val="2"/>
                <c:pt idx="1">
                  <c:v>Максимальная глубина, м</c:v>
                </c:pt>
              </c:strCache>
            </c:strRef>
          </c:cat>
          <c:val>
            <c:numRef>
              <c:f>Лист1!$C$53</c:f>
              <c:numCache>
                <c:formatCode>General</c:formatCode>
                <c:ptCount val="1"/>
                <c:pt idx="0">
                  <c:v>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8A-4286-9173-8F66E3C1CB60}"/>
            </c:ext>
          </c:extLst>
        </c:ser>
        <c:ser>
          <c:idx val="4"/>
          <c:order val="4"/>
          <c:tx>
            <c:strRef>
              <c:f>Лист1!$A$54</c:f>
              <c:strCache>
                <c:ptCount val="1"/>
                <c:pt idx="0">
                  <c:v>Белое</c:v>
                </c:pt>
              </c:strCache>
            </c:strRef>
          </c:tx>
          <c:spPr>
            <a:noFill/>
            <a:ln w="9525" cap="flat" cmpd="sng" algn="ctr">
              <a:solidFill>
                <a:schemeClr val="accent5"/>
              </a:solidFill>
              <a:miter lim="800000"/>
            </a:ln>
            <a:effectLst>
              <a:glow rad="63500">
                <a:schemeClr val="accent5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Лист1!$C$48:$C$49</c:f>
              <c:strCache>
                <c:ptCount val="2"/>
                <c:pt idx="1">
                  <c:v>Максимальная глубина, м</c:v>
                </c:pt>
              </c:strCache>
            </c:strRef>
          </c:cat>
          <c:val>
            <c:numRef>
              <c:f>Лист1!$C$54</c:f>
              <c:numCache>
                <c:formatCode>General</c:formatCode>
                <c:ptCount val="1"/>
                <c:pt idx="0">
                  <c:v>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8A-4286-9173-8F66E3C1CB60}"/>
            </c:ext>
          </c:extLst>
        </c:ser>
        <c:ser>
          <c:idx val="5"/>
          <c:order val="5"/>
          <c:tx>
            <c:strRef>
              <c:f>Лист1!$A$55</c:f>
              <c:strCache>
                <c:ptCount val="1"/>
                <c:pt idx="0">
                  <c:v>Балтийское</c:v>
                </c:pt>
              </c:strCache>
            </c:strRef>
          </c:tx>
          <c:spPr>
            <a:noFill/>
            <a:ln w="9525" cap="flat" cmpd="sng" algn="ctr">
              <a:solidFill>
                <a:schemeClr val="accent6"/>
              </a:solidFill>
              <a:miter lim="800000"/>
            </a:ln>
            <a:effectLst>
              <a:glow rad="63500">
                <a:schemeClr val="accent6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Лист1!$C$48:$C$49</c:f>
              <c:strCache>
                <c:ptCount val="2"/>
                <c:pt idx="1">
                  <c:v>Максимальная глубина, м</c:v>
                </c:pt>
              </c:strCache>
            </c:strRef>
          </c:cat>
          <c:val>
            <c:numRef>
              <c:f>Лист1!$C$55</c:f>
              <c:numCache>
                <c:formatCode>General</c:formatCode>
                <c:ptCount val="1"/>
                <c:pt idx="0">
                  <c:v>470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88A-4286-9173-8F66E3C1CB60}"/>
            </c:ext>
          </c:extLst>
        </c:ser>
        <c:ser>
          <c:idx val="6"/>
          <c:order val="6"/>
          <c:tx>
            <c:strRef>
              <c:f>Лист1!$A$56</c:f>
              <c:strCache>
                <c:ptCount val="1"/>
                <c:pt idx="0">
                  <c:v>Линкольна</c:v>
                </c:pt>
              </c:strCache>
            </c:strRef>
          </c:tx>
          <c:spPr>
            <a:noFill/>
            <a:ln w="9525" cap="flat" cmpd="sng" algn="ctr">
              <a:solidFill>
                <a:schemeClr val="accent1">
                  <a:lumMod val="60000"/>
                </a:schemeClr>
              </a:solidFill>
              <a:miter lim="800000"/>
            </a:ln>
            <a:effectLst>
              <a:glow rad="63500">
                <a:schemeClr val="accent1">
                  <a:lumMod val="60000"/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Лист1!$C$48:$C$49</c:f>
              <c:strCache>
                <c:ptCount val="2"/>
                <c:pt idx="1">
                  <c:v>Максимальная глубина, м</c:v>
                </c:pt>
              </c:strCache>
            </c:strRef>
          </c:cat>
          <c:val>
            <c:numRef>
              <c:f>Лист1!$C$56</c:f>
              <c:numCache>
                <c:formatCode>General</c:formatCode>
                <c:ptCount val="1"/>
                <c:pt idx="0">
                  <c:v>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88A-4286-9173-8F66E3C1CB60}"/>
            </c:ext>
          </c:extLst>
        </c:ser>
        <c:ser>
          <c:idx val="7"/>
          <c:order val="7"/>
          <c:tx>
            <c:strRef>
              <c:f>Лист1!$A$57</c:f>
              <c:strCache>
                <c:ptCount val="1"/>
                <c:pt idx="0">
                  <c:v>Амундсена</c:v>
                </c:pt>
              </c:strCache>
            </c:strRef>
          </c:tx>
          <c:spPr>
            <a:noFill/>
            <a:ln w="9525" cap="flat" cmpd="sng" algn="ctr">
              <a:solidFill>
                <a:schemeClr val="accent2">
                  <a:lumMod val="60000"/>
                </a:schemeClr>
              </a:solidFill>
              <a:miter lim="800000"/>
            </a:ln>
            <a:effectLst>
              <a:glow rad="63500">
                <a:schemeClr val="accent2">
                  <a:lumMod val="60000"/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Лист1!$C$48:$C$49</c:f>
              <c:strCache>
                <c:ptCount val="2"/>
                <c:pt idx="1">
                  <c:v>Максимальная глубина, м</c:v>
                </c:pt>
              </c:strCache>
            </c:strRef>
          </c:cat>
          <c:val>
            <c:numRef>
              <c:f>Лист1!$C$57</c:f>
              <c:numCache>
                <c:formatCode>General</c:formatCode>
                <c:ptCount val="1"/>
                <c:pt idx="0">
                  <c:v>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88A-4286-9173-8F66E3C1CB60}"/>
            </c:ext>
          </c:extLst>
        </c:ser>
        <c:ser>
          <c:idx val="8"/>
          <c:order val="8"/>
          <c:tx>
            <c:strRef>
              <c:f>Лист1!$A$58</c:f>
              <c:strCache>
                <c:ptCount val="1"/>
                <c:pt idx="0">
                  <c:v>Баренцево</c:v>
                </c:pt>
              </c:strCache>
            </c:strRef>
          </c:tx>
          <c:spPr>
            <a:noFill/>
            <a:ln w="9525" cap="flat" cmpd="sng" algn="ctr">
              <a:solidFill>
                <a:schemeClr val="accent3">
                  <a:lumMod val="60000"/>
                </a:schemeClr>
              </a:solidFill>
              <a:miter lim="800000"/>
            </a:ln>
            <a:effectLst>
              <a:glow rad="63500">
                <a:schemeClr val="accent3">
                  <a:lumMod val="60000"/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Лист1!$C$48:$C$49</c:f>
              <c:strCache>
                <c:ptCount val="2"/>
                <c:pt idx="1">
                  <c:v>Максимальная глубина, м</c:v>
                </c:pt>
              </c:strCache>
            </c:strRef>
          </c:cat>
          <c:val>
            <c:numRef>
              <c:f>Лист1!$C$58</c:f>
              <c:numCache>
                <c:formatCode>General</c:formatCode>
                <c:ptCount val="1"/>
                <c:pt idx="0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8A-4286-9173-8F66E3C1CB60}"/>
            </c:ext>
          </c:extLst>
        </c:ser>
        <c:ser>
          <c:idx val="9"/>
          <c:order val="9"/>
          <c:tx>
            <c:strRef>
              <c:f>Лист1!$A$59</c:f>
              <c:strCache>
                <c:ptCount val="1"/>
                <c:pt idx="0">
                  <c:v>Карское</c:v>
                </c:pt>
              </c:strCache>
            </c:strRef>
          </c:tx>
          <c:spPr>
            <a:noFill/>
            <a:ln w="9525" cap="flat" cmpd="sng" algn="ctr">
              <a:solidFill>
                <a:schemeClr val="accent4">
                  <a:lumMod val="60000"/>
                </a:schemeClr>
              </a:solidFill>
              <a:miter lim="800000"/>
            </a:ln>
            <a:effectLst>
              <a:glow rad="63500">
                <a:schemeClr val="accent4">
                  <a:lumMod val="60000"/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Лист1!$C$48:$C$49</c:f>
              <c:strCache>
                <c:ptCount val="2"/>
                <c:pt idx="1">
                  <c:v>Максимальная глубина, м</c:v>
                </c:pt>
              </c:strCache>
            </c:strRef>
          </c:cat>
          <c:val>
            <c:numRef>
              <c:f>Лист1!$C$59</c:f>
              <c:numCache>
                <c:formatCode>General</c:formatCode>
                <c:ptCount val="1"/>
                <c:pt idx="0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88A-4286-9173-8F66E3C1CB6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2"/>
        <c:overlap val="-100"/>
        <c:axId val="405623504"/>
        <c:axId val="405623832"/>
      </c:barChart>
      <c:catAx>
        <c:axId val="405623504"/>
        <c:scaling>
          <c:orientation val="minMax"/>
        </c:scaling>
        <c:delete val="0"/>
        <c:axPos val="t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0"/>
        <c:majorTickMark val="in"/>
        <c:minorTickMark val="in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5623832"/>
        <c:crosses val="autoZero"/>
        <c:auto val="1"/>
        <c:lblAlgn val="ctr"/>
        <c:lblOffset val="100"/>
        <c:tickLblSkip val="1"/>
        <c:noMultiLvlLbl val="0"/>
      </c:catAx>
      <c:valAx>
        <c:axId val="405623832"/>
        <c:scaling>
          <c:orientation val="maxMin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562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92690288713911"/>
          <c:y val="0.73611111111111116"/>
          <c:w val="0.74146194225721773"/>
          <c:h val="0.227432195975503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Лист2!$B$1:$B$2</c:f>
              <c:strCache>
                <c:ptCount val="2"/>
                <c:pt idx="0">
                  <c:v>Площадь заливов</c:v>
                </c:pt>
                <c:pt idx="1">
                  <c:v>Площадь, тыс. км2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chemeClr val="lt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Лист2!$A$3:$A$12</c:f>
              <c:strCache>
                <c:ptCount val="10"/>
                <c:pt idx="0">
                  <c:v>Бенгальский</c:v>
                </c:pt>
                <c:pt idx="1">
                  <c:v>Мексиканский</c:v>
                </c:pt>
                <c:pt idx="2">
                  <c:v>Большой Австралийский</c:v>
                </c:pt>
                <c:pt idx="3">
                  <c:v>Аляска</c:v>
                </c:pt>
                <c:pt idx="4">
                  <c:v>Гудзонов</c:v>
                </c:pt>
                <c:pt idx="5">
                  <c:v>Гвинейский</c:v>
                </c:pt>
                <c:pt idx="6">
                  <c:v>Карпентария</c:v>
                </c:pt>
                <c:pt idx="7">
                  <c:v>Сиамский</c:v>
                </c:pt>
                <c:pt idx="8">
                  <c:v>Калифорнийский</c:v>
                </c:pt>
                <c:pt idx="9">
                  <c:v>Святого Лаврентия</c:v>
                </c:pt>
              </c:strCache>
            </c:strRef>
          </c:cat>
          <c:val>
            <c:numRef>
              <c:f>Лист2!$B$3:$B$12</c:f>
              <c:numCache>
                <c:formatCode>0</c:formatCode>
                <c:ptCount val="10"/>
                <c:pt idx="0">
                  <c:v>2172</c:v>
                </c:pt>
                <c:pt idx="1">
                  <c:v>1555</c:v>
                </c:pt>
                <c:pt idx="2">
                  <c:v>1335</c:v>
                </c:pt>
                <c:pt idx="3">
                  <c:v>1327</c:v>
                </c:pt>
                <c:pt idx="4">
                  <c:v>848</c:v>
                </c:pt>
                <c:pt idx="5">
                  <c:v>753</c:v>
                </c:pt>
                <c:pt idx="6">
                  <c:v>328</c:v>
                </c:pt>
                <c:pt idx="7">
                  <c:v>288</c:v>
                </c:pt>
                <c:pt idx="8">
                  <c:v>272</c:v>
                </c:pt>
                <c:pt idx="9">
                  <c:v>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F1-422F-8EBB-05CAD7ACE5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94754352"/>
        <c:axId val="394752712"/>
      </c:barChart>
      <c:catAx>
        <c:axId val="39475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baseline="0">
                <a:solidFill>
                  <a:schemeClr val="lt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4752712"/>
        <c:crosses val="autoZero"/>
        <c:auto val="1"/>
        <c:lblAlgn val="ctr"/>
        <c:lblOffset val="100"/>
        <c:noMultiLvlLbl val="0"/>
      </c:catAx>
      <c:valAx>
        <c:axId val="3947527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394754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baseline="0">
              <a:solidFill>
                <a:schemeClr val="lt1">
                  <a:lumMod val="9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7348740963693527"/>
          <c:y val="2.91864316645665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Пресные воды</c:v>
                </c:pt>
              </c:strCache>
            </c:strRef>
          </c:tx>
          <c:spPr>
            <a:ln>
              <a:solidFill>
                <a:srgbClr val="0000CC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rgbClr val="0000C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8C-42FA-B9B9-B2FE64855E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rgbClr val="0000C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98C-42FA-B9B9-B2FE64855EE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rgbClr val="0000C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8C-42FA-B9B9-B2FE64855EED}"/>
              </c:ext>
            </c:extLst>
          </c:dPt>
          <c:dLbls>
            <c:dLbl>
              <c:idx val="0"/>
              <c:layout>
                <c:manualLayout>
                  <c:x val="5.7089668011169624E-2"/>
                  <c:y val="-9.6315224493069604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06559"/>
                        <a:gd name="adj2" fmla="val -61200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198C-42FA-B9B9-B2FE64855EED}"/>
                </c:ext>
              </c:extLst>
            </c:dLbl>
            <c:dLbl>
              <c:idx val="1"/>
              <c:layout>
                <c:manualLayout>
                  <c:x val="-7.8188023580515048E-2"/>
                  <c:y val="1.45932158322832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8C-42FA-B9B9-B2FE64855EED}"/>
                </c:ext>
              </c:extLst>
            </c:dLbl>
            <c:dLbl>
              <c:idx val="2"/>
              <c:layout>
                <c:manualLayout>
                  <c:x val="0.14892956872479057"/>
                  <c:y val="3.21050748310231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8C-42FA-B9B9-B2FE64855EED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ледники</c:v>
                </c:pt>
                <c:pt idx="1">
                  <c:v>подземные</c:v>
                </c:pt>
                <c:pt idx="2">
                  <c:v>реки, озера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0.78500000000000003</c:v>
                </c:pt>
                <c:pt idx="1">
                  <c:v>0.21</c:v>
                </c:pt>
                <c:pt idx="2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8C-42FA-B9B9-B2FE64855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Пантанал</cx:pt>
          <cx:pt idx="1">Васюганское</cx:pt>
          <cx:pt idx="2">Судд</cx:pt>
        </cx:lvl>
      </cx:strDim>
      <cx:numDim type="size">
        <cx:f>Лист1!$B$2:$B$4</cx:f>
        <cx:lvl ptCount="3" formatCode="General">
          <cx:pt idx="0">150</cx:pt>
          <cx:pt idx="1">53</cx:pt>
          <cx:pt idx="2">30</cx:pt>
        </cx:lvl>
      </cx:numDim>
    </cx:data>
  </cx:chartData>
  <cx:chart>
    <cx:title pos="t" align="ctr" overlay="0">
      <cx:tx>
        <cx:txData>
          <cx:v>Площадь, тыс. км2</cx:v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2400" b="0" i="0" u="none" strike="noStrike" kern="1200" spc="0" baseline="0">
              <a:solidFill>
                <a:prstClr val="white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r>
            <a: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  <a:lumOff val="35000"/>
                </a:prstClr>
              </a:solidFill>
              <a:effectLst/>
              <a:uLnTx/>
              <a:uFillTx/>
              <a:latin typeface="Corbel" panose="020B0503020204020204"/>
            </a:rPr>
            <a:t>Площадь, тыс. км2</a:t>
          </a:r>
        </a:p>
      </cx:txPr>
    </cx:title>
    <cx:plotArea>
      <cx:plotAreaRegion>
        <cx:series layoutId="treemap" uniqueId="{6793607B-A776-4E5A-94D0-14447D84B45A}">
          <cx:tx>
            <cx:txData>
              <cx:f>Лист1!$B$1</cx:f>
              <cx:v>Площадь, тыс. км2</cx:v>
            </cx:txData>
          </cx:tx>
          <cx:dataId val="0"/>
          <cx:layoutPr/>
        </cx:series>
      </cx:plotAreaRegion>
    </cx:plotArea>
    <cx:legend pos="t" align="ctr" overlay="0">
      <cx:txPr>
        <a:bodyPr spcFirstLastPara="1" vertOverflow="ellipsis" wrap="square" lIns="0" tIns="0" rIns="0" bIns="0" anchor="ctr" anchorCtr="1"/>
        <a:lstStyle/>
        <a:p>
          <a:pPr>
            <a:defRPr sz="2400"/>
          </a:pPr>
          <a:endParaRPr lang="ru-RU" sz="2400"/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0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427">
  <cs:axisTitle>
    <cs:lnRef idx="0"/>
    <cs:fillRef idx="0"/>
    <cs:effectRef idx="0"/>
    <cs:fontRef idx="minor">
      <a:schemeClr val="lt1">
        <a:lumMod val="95000"/>
      </a:schemeClr>
    </cs:fontRef>
    <cs:defRPr sz="900"/>
  </cs:axisTitle>
  <cs:category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/>
  </cs:chartArea>
  <cs:dataLabel>
    <cs:lnRef idx="0"/>
    <cs:fillRef idx="0"/>
    <cs:effectRef idx="0"/>
    <cs:fontRef idx="minor">
      <a:schemeClr val="lt1">
        <a:lumMod val="9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lt1"/>
    </cs:fontRef>
    <cs:spPr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  <a:ln>
        <a:solidFill>
          <a:schemeClr val="tx1"/>
        </a:solidFill>
      </a:ln>
    </cs:spPr>
  </cs:dataPoint>
  <cs:dataPoint3D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</cs:spPr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lt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9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10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95000"/>
      </a:schemeClr>
    </cs:fontRef>
    <cs:defRPr sz="9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lt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spc="10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9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95000"/>
      </a:schemeClr>
    </cs:fontRef>
    <cs:defRPr sz="9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A1E4C5-E250-40F2-A898-EC6542C9E1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1A9458-0155-44F7-911F-9FD7A46C51F0}">
      <dgm:prSet/>
      <dgm:spPr/>
      <dgm:t>
        <a:bodyPr/>
        <a:lstStyle/>
        <a:p>
          <a:r>
            <a:rPr lang="ru-RU" b="0" dirty="0"/>
            <a:t>СПАСИБО ЗА ВНИМАНИЕ!</a:t>
          </a:r>
          <a:endParaRPr lang="ru-RU" dirty="0"/>
        </a:p>
      </dgm:t>
    </dgm:pt>
    <dgm:pt modelId="{7568FD4E-3BDB-4694-AF10-BC292E29681A}" type="parTrans" cxnId="{8BB9B0CF-8097-4AF4-A438-8E3B2B344A2D}">
      <dgm:prSet/>
      <dgm:spPr/>
      <dgm:t>
        <a:bodyPr/>
        <a:lstStyle/>
        <a:p>
          <a:endParaRPr lang="ru-RU"/>
        </a:p>
      </dgm:t>
    </dgm:pt>
    <dgm:pt modelId="{EC8A1B6D-99EA-4A28-8B03-0512239C22C0}" type="sibTrans" cxnId="{8BB9B0CF-8097-4AF4-A438-8E3B2B344A2D}">
      <dgm:prSet/>
      <dgm:spPr/>
      <dgm:t>
        <a:bodyPr/>
        <a:lstStyle/>
        <a:p>
          <a:endParaRPr lang="ru-RU"/>
        </a:p>
      </dgm:t>
    </dgm:pt>
    <dgm:pt modelId="{E4FEA142-018C-470A-8B1D-562635A5AEA2}" type="pres">
      <dgm:prSet presAssocID="{00A1E4C5-E250-40F2-A898-EC6542C9E1AF}" presName="linear" presStyleCnt="0">
        <dgm:presLayoutVars>
          <dgm:animLvl val="lvl"/>
          <dgm:resizeHandles val="exact"/>
        </dgm:presLayoutVars>
      </dgm:prSet>
      <dgm:spPr/>
    </dgm:pt>
    <dgm:pt modelId="{86AAF4A9-E4C1-475A-8570-3B8FF7128F22}" type="pres">
      <dgm:prSet presAssocID="{3B1A9458-0155-44F7-911F-9FD7A46C51F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D290366-E819-4C01-96D7-024AC6CD4B86}" type="presOf" srcId="{3B1A9458-0155-44F7-911F-9FD7A46C51F0}" destId="{86AAF4A9-E4C1-475A-8570-3B8FF7128F22}" srcOrd="0" destOrd="0" presId="urn:microsoft.com/office/officeart/2005/8/layout/vList2"/>
    <dgm:cxn modelId="{8BB9B0CF-8097-4AF4-A438-8E3B2B344A2D}" srcId="{00A1E4C5-E250-40F2-A898-EC6542C9E1AF}" destId="{3B1A9458-0155-44F7-911F-9FD7A46C51F0}" srcOrd="0" destOrd="0" parTransId="{7568FD4E-3BDB-4694-AF10-BC292E29681A}" sibTransId="{EC8A1B6D-99EA-4A28-8B03-0512239C22C0}"/>
    <dgm:cxn modelId="{E09B72F1-8C1D-4630-9413-C1A8B6EDEAD9}" type="presOf" srcId="{00A1E4C5-E250-40F2-A898-EC6542C9E1AF}" destId="{E4FEA142-018C-470A-8B1D-562635A5AEA2}" srcOrd="0" destOrd="0" presId="urn:microsoft.com/office/officeart/2005/8/layout/vList2"/>
    <dgm:cxn modelId="{81C189DF-44C7-4F6D-9D48-0B346757E8BF}" type="presParOf" srcId="{E4FEA142-018C-470A-8B1D-562635A5AEA2}" destId="{86AAF4A9-E4C1-475A-8570-3B8FF7128F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AF4A9-E4C1-475A-8570-3B8FF7128F22}">
      <dsp:nvSpPr>
        <dsp:cNvPr id="0" name=""/>
        <dsp:cNvSpPr/>
      </dsp:nvSpPr>
      <dsp:spPr>
        <a:xfrm>
          <a:off x="0" y="987659"/>
          <a:ext cx="10515600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b="0" kern="1200" dirty="0"/>
            <a:t>СПАСИБО ЗА ВНИМАНИЕ!</a:t>
          </a:r>
          <a:endParaRPr lang="ru-RU" sz="6500" kern="1200" dirty="0"/>
        </a:p>
      </dsp:txBody>
      <dsp:txXfrm>
        <a:off x="76105" y="1063764"/>
        <a:ext cx="10363390" cy="1406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19FD7-85AB-4082-B5B9-26DAC0C29508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021CE-6F23-4517-B4BA-4DCB63825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825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21CE-6F23-4517-B4BA-4DCB63825C7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664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21CE-6F23-4517-B4BA-4DCB63825C7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93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21CE-6F23-4517-B4BA-4DCB63825C7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842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5F21-98E0-418A-A6F0-45C55F384A0D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C9E5-2C4F-4545-BE78-B86A20F5E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150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5F21-98E0-418A-A6F0-45C55F384A0D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C9E5-2C4F-4545-BE78-B86A20F5E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452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5F21-98E0-418A-A6F0-45C55F384A0D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C9E5-2C4F-4545-BE78-B86A20F5E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039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5F21-98E0-418A-A6F0-45C55F384A0D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C9E5-2C4F-4545-BE78-B86A20F5E7F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109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5F21-98E0-418A-A6F0-45C55F384A0D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C9E5-2C4F-4545-BE78-B86A20F5E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751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5F21-98E0-418A-A6F0-45C55F384A0D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C9E5-2C4F-4545-BE78-B86A20F5E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11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5F21-98E0-418A-A6F0-45C55F384A0D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C9E5-2C4F-4545-BE78-B86A20F5E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915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5F21-98E0-418A-A6F0-45C55F384A0D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C9E5-2C4F-4545-BE78-B86A20F5E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761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5F21-98E0-418A-A6F0-45C55F384A0D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C9E5-2C4F-4545-BE78-B86A20F5E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725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690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221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5F21-98E0-418A-A6F0-45C55F384A0D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C9E5-2C4F-4545-BE78-B86A20F5E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483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098966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151577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7854473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6293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7848950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848742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1570852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9606591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704338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115" name="Рисунок 114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6" name="Рисунок 115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389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5F21-98E0-418A-A6F0-45C55F384A0D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C9E5-2C4F-4545-BE78-B86A20F5E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5417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850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68356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086808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9302273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5433550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8767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4580024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5003441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720168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49974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5F21-98E0-418A-A6F0-45C55F384A0D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C9E5-2C4F-4545-BE78-B86A20F5E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4306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645098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154" name="Рисунок 153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55" name="Рисунок 154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174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5F21-98E0-418A-A6F0-45C55F384A0D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C9E5-2C4F-4545-BE78-B86A20F5E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680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5F21-98E0-418A-A6F0-45C55F384A0D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C9E5-2C4F-4545-BE78-B86A20F5E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9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5F21-98E0-418A-A6F0-45C55F384A0D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C9E5-2C4F-4545-BE78-B86A20F5E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84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5F21-98E0-418A-A6F0-45C55F384A0D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C9E5-2C4F-4545-BE78-B86A20F5E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6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5F21-98E0-418A-A6F0-45C55F384A0D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C9E5-2C4F-4545-BE78-B86A20F5E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889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6E05F21-98E0-418A-A6F0-45C55F384A0D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4B8C9E5-2C4F-4545-BE78-B86A20F5E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8908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540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Образец заголовка</a:t>
            </a:r>
            <a:endParaRPr lang="en-US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1119960" y="1825560"/>
            <a:ext cx="10233360" cy="43509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Второй уровень структуры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Третий уровень структуры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Четвёртый уровень структуры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Пятый уровень структуры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Шестой уровень структуры</a:t>
            </a:r>
          </a:p>
          <a:p>
            <a:pPr marL="228600" indent="-2282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280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Седьмой уровень структурыОбразец текста</a:t>
            </a:r>
          </a:p>
          <a:p>
            <a:pPr marL="685800" lvl="1" indent="-2282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240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Второй уровень</a:t>
            </a:r>
            <a:endParaRPr lang="en-US" sz="280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43000" lvl="2" indent="-2282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200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Третий уровень</a:t>
            </a:r>
            <a:endParaRPr lang="en-US" sz="280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600200" lvl="3" indent="-2282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180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Четвертый уровень</a:t>
            </a:r>
            <a:endParaRPr lang="en-US" sz="280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057400" lvl="4" indent="-2282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180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Пятый уровень</a:t>
            </a:r>
            <a:endParaRPr lang="en-US" sz="280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 strike="noStrike" spc="-1">
                <a:solidFill>
                  <a:srgbClr val="9E9E9E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31.1.17</a:t>
            </a:r>
            <a:endParaRPr lang="ru-RU" sz="14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7546514-96DE-4E59-A56E-367F4A209CBC}" type="slidenum">
              <a:rPr lang="ru-RU" sz="1200" strike="noStrike" spc="-1">
                <a:solidFill>
                  <a:srgbClr val="9E9E9E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‹#›</a:t>
            </a:fld>
            <a:endParaRPr lang="ru-RU" sz="14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866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540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Образец заголовка</a:t>
            </a:r>
            <a:endParaRPr lang="en-US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 strike="noStrike" spc="-1">
                <a:solidFill>
                  <a:srgbClr val="9E9E9E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31.1.17</a:t>
            </a:r>
            <a:endParaRPr lang="ru-RU" sz="14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C133A0D-EC3E-42C1-ABFF-D0BC1CBB93BC}" type="slidenum">
              <a:rPr lang="ru-RU" sz="1200" strike="noStrike" spc="-1">
                <a:solidFill>
                  <a:srgbClr val="9E9E9E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‹#›</a:t>
            </a:fld>
            <a:endParaRPr lang="ru-RU" sz="14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Второй уровень структуры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Третий уровень структуры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Четвёртый уровень структуры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Пятый уровень структуры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Шестой уровень структуры</a:t>
            </a:r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216581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f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9.jf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hedifference.ru/" TargetMode="External"/><Relationship Id="rId13" Type="http://schemas.openxmlformats.org/officeDocument/2006/relationships/hyperlink" Target="http://www.whoswhos.org/" TargetMode="External"/><Relationship Id="rId3" Type="http://schemas.openxmlformats.org/officeDocument/2006/relationships/hyperlink" Target="http://www.dekatop.com/" TargetMode="External"/><Relationship Id="rId7" Type="http://schemas.openxmlformats.org/officeDocument/2006/relationships/hyperlink" Target="http://www.snovadoma.ru/" TargetMode="External"/><Relationship Id="rId12" Type="http://schemas.openxmlformats.org/officeDocument/2006/relationships/hyperlink" Target="http://www.wikipedia.org/" TargetMode="External"/><Relationship Id="rId2" Type="http://schemas.openxmlformats.org/officeDocument/2006/relationships/hyperlink" Target="http://www.colors.life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nfourok.ru/" TargetMode="External"/><Relationship Id="rId11" Type="http://schemas.openxmlformats.org/officeDocument/2006/relationships/hyperlink" Target="http://www.uznayvse.ru/" TargetMode="External"/><Relationship Id="rId5" Type="http://schemas.openxmlformats.org/officeDocument/2006/relationships/hyperlink" Target="https://geographyofrussia.com/gidrosfera/" TargetMode="External"/><Relationship Id="rId10" Type="http://schemas.openxmlformats.org/officeDocument/2006/relationships/hyperlink" Target="http://www.tourweek.ru/" TargetMode="External"/><Relationship Id="rId4" Type="http://schemas.openxmlformats.org/officeDocument/2006/relationships/hyperlink" Target="http://www.eco-mir.org/" TargetMode="External"/><Relationship Id="rId9" Type="http://schemas.openxmlformats.org/officeDocument/2006/relationships/hyperlink" Target="http://www.topkin.ru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fif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апля 6"/>
          <p:cNvSpPr/>
          <p:nvPr/>
        </p:nvSpPr>
        <p:spPr>
          <a:xfrm rot="18877738">
            <a:off x="1786737" y="4275424"/>
            <a:ext cx="822160" cy="800976"/>
          </a:xfrm>
          <a:prstGeom prst="teardrop">
            <a:avLst>
              <a:gd name="adj" fmla="val 191953"/>
            </a:avLst>
          </a:prstGeom>
          <a:gradFill flip="none" rotWithShape="1">
            <a:gsLst>
              <a:gs pos="52000">
                <a:srgbClr val="6EC1CD"/>
              </a:gs>
              <a:gs pos="0">
                <a:schemeClr val="accent1">
                  <a:lumMod val="0"/>
                  <a:lumOff val="100000"/>
                </a:schemeClr>
              </a:gs>
              <a:gs pos="1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813" y="5584902"/>
            <a:ext cx="2882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Автор</a:t>
            </a:r>
          </a:p>
          <a:p>
            <a:r>
              <a:rPr lang="ru-RU" dirty="0"/>
              <a:t>Учитель географии</a:t>
            </a:r>
          </a:p>
          <a:p>
            <a:r>
              <a:rPr lang="ru-RU" sz="2400" dirty="0"/>
              <a:t>Иванова Ю.А.</a:t>
            </a: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310" y="1690688"/>
            <a:ext cx="8319169" cy="519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B2E21FB-67FD-4BCF-AE76-A2074954481C}"/>
              </a:ext>
            </a:extLst>
          </p:cNvPr>
          <p:cNvSpPr/>
          <p:nvPr/>
        </p:nvSpPr>
        <p:spPr>
          <a:xfrm>
            <a:off x="2994316" y="249769"/>
            <a:ext cx="9011163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Всё о гидросфере</a:t>
            </a:r>
          </a:p>
          <a:p>
            <a:pPr algn="ctr"/>
            <a:r>
              <a:rPr lang="ru-RU" sz="3200" b="1" spc="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просто и наглядно</a:t>
            </a:r>
          </a:p>
        </p:txBody>
      </p:sp>
    </p:spTree>
    <p:extLst>
      <p:ext uri="{BB962C8B-B14F-4D97-AF65-F5344CB8AC3E}">
        <p14:creationId xmlns:p14="http://schemas.microsoft.com/office/powerpoint/2010/main" val="3628923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4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Моря</a:t>
            </a:r>
          </a:p>
        </p:txBody>
      </p:sp>
      <p:graphicFrame>
        <p:nvGraphicFramePr>
          <p:cNvPr id="195" name="Диаграмма 194"/>
          <p:cNvGraphicFramePr/>
          <p:nvPr>
            <p:extLst/>
          </p:nvPr>
        </p:nvGraphicFramePr>
        <p:xfrm>
          <a:off x="1119960" y="1502640"/>
          <a:ext cx="10233360" cy="504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26158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838201" y="4464028"/>
            <a:ext cx="10515600" cy="16414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900" strike="noStrike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Самые глубокие моря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54E83E65-0802-49C8-AA29-70EABB5290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3235465"/>
              </p:ext>
            </p:extLst>
          </p:nvPr>
        </p:nvGraphicFramePr>
        <p:xfrm>
          <a:off x="838201" y="643464"/>
          <a:ext cx="10515598" cy="2800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27738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838080" y="365040"/>
            <a:ext cx="10515240" cy="6649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     </a:t>
            </a:r>
          </a:p>
        </p:txBody>
      </p:sp>
      <p:sp>
        <p:nvSpPr>
          <p:cNvPr id="200" name="TextShape 2"/>
          <p:cNvSpPr txBox="1">
            <a:spLocks/>
          </p:cNvSpPr>
          <p:nvPr/>
        </p:nvSpPr>
        <p:spPr>
          <a:xfrm>
            <a:off x="2049982" y="291340"/>
            <a:ext cx="8321400" cy="738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4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Самые мелкие моря</a:t>
            </a:r>
            <a:endParaRPr lang="en-US" sz="48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2EA6299D-59C4-450D-B01B-6CF6003287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3170420"/>
              </p:ext>
            </p:extLst>
          </p:nvPr>
        </p:nvGraphicFramePr>
        <p:xfrm>
          <a:off x="1448972" y="1448972"/>
          <a:ext cx="9678573" cy="474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15591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838080" y="365040"/>
            <a:ext cx="10515240" cy="75717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Моря</a:t>
            </a:r>
            <a:endParaRPr lang="en-US" sz="48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202" name="Рисунок 201"/>
          <p:cNvPicPr/>
          <p:nvPr/>
        </p:nvPicPr>
        <p:blipFill>
          <a:blip r:embed="rId2"/>
          <a:stretch/>
        </p:blipFill>
        <p:spPr>
          <a:xfrm>
            <a:off x="2155200" y="1385509"/>
            <a:ext cx="8280000" cy="5041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01236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4" y="119922"/>
            <a:ext cx="11448795" cy="65471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4144" y="2212861"/>
            <a:ext cx="88142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gradFill flip="none" rotWithShape="1">
                  <a:gsLst>
                    <a:gs pos="32000">
                      <a:srgbClr val="00B0F0"/>
                    </a:gs>
                    <a:gs pos="61000">
                      <a:srgbClr val="0088B8"/>
                    </a:gs>
                    <a:gs pos="100000">
                      <a:srgbClr val="1F497D">
                        <a:lumMod val="20000"/>
                        <a:lumOff val="80000"/>
                      </a:srgbClr>
                    </a:gs>
                    <a:gs pos="90000">
                      <a:srgbClr val="4F81BD">
                        <a:shade val="93000"/>
                        <a:satMod val="130000"/>
                      </a:srgbClr>
                    </a:gs>
                  </a:gsLst>
                  <a:lin ang="5400000" scaled="0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</a:rPr>
              <a:t>ЗАЛИВЫ</a:t>
            </a:r>
          </a:p>
        </p:txBody>
      </p:sp>
    </p:spTree>
    <p:extLst>
      <p:ext uri="{BB962C8B-B14F-4D97-AF65-F5344CB8AC3E}">
        <p14:creationId xmlns:p14="http://schemas.microsoft.com/office/powerpoint/2010/main" val="2887402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pc="-1" dirty="0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Заливы</a:t>
            </a:r>
            <a:br>
              <a:rPr lang="en-US" sz="14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ru-RU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25F86D6-4FDA-4207-AAE8-62BF93AC8E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797752"/>
              </p:ext>
            </p:extLst>
          </p:nvPr>
        </p:nvGraphicFramePr>
        <p:xfrm>
          <a:off x="1154243" y="1304144"/>
          <a:ext cx="10199077" cy="530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9119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ПРЕСНЫЕ ВОДЫ – 163,2 тыс. км </a:t>
            </a:r>
            <a:r>
              <a:rPr lang="ru-RU" baseline="30000" dirty="0"/>
              <a:t>3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706893"/>
              </p:ext>
            </p:extLst>
          </p:nvPr>
        </p:nvGraphicFramePr>
        <p:xfrm>
          <a:off x="838200" y="1690688"/>
          <a:ext cx="10233025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9858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289" y="283802"/>
            <a:ext cx="4989309" cy="1325563"/>
          </a:xfrm>
        </p:spPr>
        <p:txBody>
          <a:bodyPr>
            <a:normAutofit/>
          </a:bodyPr>
          <a:lstStyle/>
          <a:p>
            <a:r>
              <a:rPr lang="ru-RU" sz="6000" dirty="0"/>
              <a:t>ЛЕДНИКИ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" t="13747" r="27945" b="61265"/>
          <a:stretch/>
        </p:blipFill>
        <p:spPr>
          <a:xfrm>
            <a:off x="703289" y="1420092"/>
            <a:ext cx="5124220" cy="32584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48" r="28093" b="29697"/>
          <a:stretch/>
        </p:blipFill>
        <p:spPr>
          <a:xfrm>
            <a:off x="5827509" y="2604656"/>
            <a:ext cx="5808085" cy="365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79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lum/>
            </a:blip>
            <a:srcRect/>
            <a:stretch>
              <a:fillRect/>
            </a:stretch>
          </a:blipFill>
          <a:effectLst/>
        </p:spPr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29116" r="-1" b="3280"/>
          <a:stretch/>
        </p:blipFill>
        <p:spPr>
          <a:xfrm>
            <a:off x="1370061" y="712740"/>
            <a:ext cx="9618132" cy="4681568"/>
          </a:xfrm>
          <a:prstGeom prst="rect">
            <a:avLst/>
          </a:prstGeom>
          <a:effectLst>
            <a:reflection blurRad="38100" stA="52000" endA="300" endPos="30000" dir="5400000" sy="-100000" algn="bl" rotWithShape="0"/>
            <a:softEdge rad="19050"/>
          </a:effectLst>
        </p:spPr>
      </p:pic>
    </p:spTree>
    <p:extLst>
      <p:ext uri="{BB962C8B-B14F-4D97-AF65-F5344CB8AC3E}">
        <p14:creationId xmlns:p14="http://schemas.microsoft.com/office/powerpoint/2010/main" val="2173707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74" y="283877"/>
            <a:ext cx="5293401" cy="34936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475" y="283877"/>
            <a:ext cx="4658816" cy="34941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075" y="3451080"/>
            <a:ext cx="4811216" cy="3159582"/>
          </a:xfrm>
          <a:prstGeom prst="rect">
            <a:avLst/>
          </a:prstGeom>
        </p:spPr>
      </p:pic>
      <p:pic>
        <p:nvPicPr>
          <p:cNvPr id="1026" name="Picture 2" descr="Картинки по запросу танганьика озер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73" y="3451080"/>
            <a:ext cx="5141001" cy="31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840072" y="6066057"/>
            <a:ext cx="2847507" cy="5286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/>
              <a:t>Танганьика </a:t>
            </a: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9065923" y="6066056"/>
            <a:ext cx="1726368" cy="52867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/>
              <a:t>Гурон </a:t>
            </a: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840072" y="283409"/>
            <a:ext cx="2427784" cy="5286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/>
              <a:t>Виктория </a:t>
            </a: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8874178" y="283409"/>
            <a:ext cx="1918114" cy="5286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/>
              <a:t>Байкал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27907" y="2098624"/>
            <a:ext cx="66859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0" b="1" dirty="0">
                <a:gradFill>
                  <a:gsLst>
                    <a:gs pos="14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  <a:gs pos="34000">
                      <a:schemeClr val="accent1">
                        <a:shade val="93000"/>
                        <a:satMod val="130000"/>
                      </a:schemeClr>
                    </a:gs>
                  </a:gsLst>
                  <a:path path="rect">
                    <a:fillToRect l="100000" t="100000"/>
                  </a:path>
                </a:gradFill>
              </a:rPr>
              <a:t>ОЗЕРА</a:t>
            </a:r>
          </a:p>
        </p:txBody>
      </p:sp>
    </p:spTree>
    <p:extLst>
      <p:ext uri="{BB962C8B-B14F-4D97-AF65-F5344CB8AC3E}">
        <p14:creationId xmlns:p14="http://schemas.microsoft.com/office/powerpoint/2010/main" val="1087307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3312" y="1049230"/>
            <a:ext cx="11095630" cy="407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latin typeface="Century Gothic" panose="020B0502020202020204" pitchFamily="34" charset="0"/>
                <a:ea typeface="Meiryo"/>
                <a:cs typeface="Times New Roman" panose="02020603050405020304" pitchFamily="18" charset="0"/>
              </a:rPr>
              <a:t>      Данная презентация представляет собой электронный справочник , в котором сведения об объектах гидросферы расположены в виде диаграмм, что делает ее удобным наглядным пособием, для использования на уроках. В нее включены:</a:t>
            </a:r>
            <a:endParaRPr lang="ru-RU" sz="2400" dirty="0">
              <a:effectLst/>
              <a:latin typeface="Century Gothic" panose="020B0502020202020204" pitchFamily="34" charset="0"/>
              <a:ea typeface="Meiryo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Century Gothic" panose="020B0502020202020204" pitchFamily="34" charset="0"/>
                <a:ea typeface="Meiryo"/>
                <a:cs typeface="Times New Roman" panose="02020603050405020304" pitchFamily="18" charset="0"/>
              </a:rPr>
              <a:t>Численные данные об основных объектах гидросферы (размер, количество и т.д.);</a:t>
            </a:r>
            <a:endParaRPr lang="ru-RU" sz="2400" dirty="0">
              <a:effectLst/>
              <a:latin typeface="Century Gothic" panose="020B0502020202020204" pitchFamily="34" charset="0"/>
              <a:ea typeface="Meiryo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Century Gothic" panose="020B0502020202020204" pitchFamily="34" charset="0"/>
                <a:ea typeface="Meiryo"/>
                <a:cs typeface="Times New Roman" panose="02020603050405020304" pitchFamily="18" charset="0"/>
              </a:rPr>
              <a:t>Данные «рекордов» водных объектов (самые-самые);</a:t>
            </a:r>
            <a:endParaRPr lang="ru-RU" sz="2400" dirty="0">
              <a:effectLst/>
              <a:latin typeface="Century Gothic" panose="020B0502020202020204" pitchFamily="34" charset="0"/>
              <a:ea typeface="Meiry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208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838080" y="365040"/>
            <a:ext cx="9608246" cy="9372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4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Озера</a:t>
            </a:r>
            <a:endParaRPr lang="en-US" sz="48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AF2A25D4-403D-4B15-87FE-147BE3D8FF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425026"/>
              </p:ext>
            </p:extLst>
          </p:nvPr>
        </p:nvGraphicFramePr>
        <p:xfrm>
          <a:off x="838080" y="1427018"/>
          <a:ext cx="9608246" cy="5167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34488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838080" y="365040"/>
            <a:ext cx="8089920" cy="132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4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Озера</a:t>
            </a:r>
          </a:p>
        </p:txBody>
      </p:sp>
      <p:pic>
        <p:nvPicPr>
          <p:cNvPr id="205" name="Рисунок 204"/>
          <p:cNvPicPr/>
          <p:nvPr/>
        </p:nvPicPr>
        <p:blipFill>
          <a:blip r:embed="rId2"/>
          <a:stretch/>
        </p:blipFill>
        <p:spPr>
          <a:xfrm>
            <a:off x="864000" y="1690200"/>
            <a:ext cx="8064000" cy="4934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14424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080" y="221674"/>
            <a:ext cx="10515240" cy="748144"/>
          </a:xfrm>
        </p:spPr>
        <p:txBody>
          <a:bodyPr/>
          <a:lstStyle/>
          <a:p>
            <a:r>
              <a:rPr lang="ru-RU" sz="4000" dirty="0">
                <a:solidFill>
                  <a:schemeClr val="bg1"/>
                </a:solidFill>
              </a:rPr>
              <a:t>Озёра Дон-Жуан, Эльтон и Мертвое море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83" y="1011354"/>
            <a:ext cx="4544364" cy="34082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71" y="1011354"/>
            <a:ext cx="5121722" cy="34082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11" y="3527281"/>
            <a:ext cx="4833505" cy="32048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9783" y="5426940"/>
            <a:ext cx="2881746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МИРОВЫЕ СОЛОНКИ</a:t>
            </a:r>
          </a:p>
        </p:txBody>
      </p:sp>
    </p:spTree>
    <p:extLst>
      <p:ext uri="{BB962C8B-B14F-4D97-AF65-F5344CB8AC3E}">
        <p14:creationId xmlns:p14="http://schemas.microsoft.com/office/powerpoint/2010/main" val="1509478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4"/>
          <p:cNvPicPr/>
          <p:nvPr/>
        </p:nvPicPr>
        <p:blipFill>
          <a:blip r:embed="rId2"/>
          <a:stretch/>
        </p:blipFill>
        <p:spPr>
          <a:xfrm>
            <a:off x="838080" y="832680"/>
            <a:ext cx="10453680" cy="5880240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727907" y="2212861"/>
            <a:ext cx="624681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5000">
                      <a:srgbClr val="00B0F0"/>
                    </a:gs>
                    <a:gs pos="85000">
                      <a:srgbClr val="1F497D">
                        <a:lumMod val="20000"/>
                        <a:lumOff val="80000"/>
                      </a:srgbClr>
                    </a:gs>
                    <a:gs pos="54000">
                      <a:srgbClr val="4F81BD">
                        <a:shade val="93000"/>
                        <a:satMod val="130000"/>
                      </a:srgbClr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Arial"/>
              </a:rPr>
              <a:t>РЕКИ</a:t>
            </a:r>
          </a:p>
        </p:txBody>
      </p:sp>
    </p:spTree>
    <p:extLst>
      <p:ext uri="{BB962C8B-B14F-4D97-AF65-F5344CB8AC3E}">
        <p14:creationId xmlns:p14="http://schemas.microsoft.com/office/powerpoint/2010/main" val="36765280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0000" y="365126"/>
            <a:ext cx="10233800" cy="833054"/>
          </a:xfrm>
        </p:spPr>
        <p:txBody>
          <a:bodyPr/>
          <a:lstStyle/>
          <a:p>
            <a:r>
              <a:rPr lang="ru-RU" dirty="0"/>
              <a:t>РЕКИ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203865"/>
              </p:ext>
            </p:extLst>
          </p:nvPr>
        </p:nvGraphicFramePr>
        <p:xfrm>
          <a:off x="1120000" y="977463"/>
          <a:ext cx="10233800" cy="5533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266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778120" y="260109"/>
            <a:ext cx="10515240" cy="75922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Водопады Анхель и Ниагарский </a:t>
            </a:r>
            <a:endParaRPr kumimoji="0" lang="en-US" sz="18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225" name="Рисунок 6"/>
          <p:cNvPicPr/>
          <p:nvPr/>
        </p:nvPicPr>
        <p:blipFill>
          <a:blip r:embed="rId2"/>
          <a:stretch/>
        </p:blipFill>
        <p:spPr>
          <a:xfrm>
            <a:off x="474840" y="1296360"/>
            <a:ext cx="4302000" cy="5385240"/>
          </a:xfrm>
          <a:prstGeom prst="rect">
            <a:avLst/>
          </a:prstGeom>
          <a:ln>
            <a:noFill/>
          </a:ln>
        </p:spPr>
      </p:pic>
      <p:pic>
        <p:nvPicPr>
          <p:cNvPr id="226" name="Picture 6"/>
          <p:cNvPicPr/>
          <p:nvPr/>
        </p:nvPicPr>
        <p:blipFill>
          <a:blip r:embed="rId3"/>
          <a:stretch/>
        </p:blipFill>
        <p:spPr>
          <a:xfrm>
            <a:off x="4776840" y="1296360"/>
            <a:ext cx="7062840" cy="5385240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44774" y="5050384"/>
            <a:ext cx="114949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/>
              </a:rPr>
              <a:t>ВОДОПАДЫ</a:t>
            </a:r>
          </a:p>
        </p:txBody>
      </p:sp>
    </p:spTree>
    <p:extLst>
      <p:ext uri="{BB962C8B-B14F-4D97-AF65-F5344CB8AC3E}">
        <p14:creationId xmlns:p14="http://schemas.microsoft.com/office/powerpoint/2010/main" val="38420356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5" y="77931"/>
            <a:ext cx="11804073" cy="663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67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69651" cy="1325563"/>
          </a:xfrm>
        </p:spPr>
        <p:txBody>
          <a:bodyPr>
            <a:normAutofit/>
          </a:bodyPr>
          <a:lstStyle/>
          <a:p>
            <a:r>
              <a:rPr lang="ru-RU" dirty="0"/>
              <a:t>Самые широкие водопады мира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68328061"/>
              </p:ext>
            </p:extLst>
          </p:nvPr>
        </p:nvGraphicFramePr>
        <p:xfrm>
          <a:off x="1115878" y="1456840"/>
          <a:ext cx="9044122" cy="4819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0563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03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lum/>
            </a:blip>
            <a:srcRect/>
            <a:stretch>
              <a:fillRect/>
            </a:stretch>
          </a:blipFill>
          <a:effectLst/>
        </p:spPr>
      </p:sp>
      <p:pic>
        <p:nvPicPr>
          <p:cNvPr id="1026" name="Picture 2" descr="Картинки по запросу болото"/>
          <p:cNvPicPr>
            <a:picLocks noChangeAspect="1" noChangeArrowheads="1"/>
          </p:cNvPicPr>
          <p:nvPr/>
        </p:nvPicPr>
        <p:blipFill rotWithShape="1">
          <a:blip r:embed="rId3">
            <a:alphaModFix amt="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4" b="23420"/>
          <a:stretch/>
        </p:blipFill>
        <p:spPr bwMode="auto">
          <a:xfrm>
            <a:off x="20" y="1"/>
            <a:ext cx="12191980" cy="5938683"/>
          </a:xfrm>
          <a:prstGeom prst="rect">
            <a:avLst/>
          </a:prstGeom>
          <a:noFill/>
          <a:effectLst>
            <a:reflection blurRad="38100" stA="55000" endPos="1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4464028"/>
            <a:ext cx="9144000" cy="1641490"/>
          </a:xfrm>
        </p:spPr>
        <p:txBody>
          <a:bodyPr vert="horz" wrap="none" lIns="91440" tIns="45720" rIns="91440" bIns="45720" rtlCol="0" anchor="t">
            <a:normAutofit/>
          </a:bodyPr>
          <a:lstStyle/>
          <a:p>
            <a:pPr algn="r"/>
            <a:r>
              <a:rPr lang="en-US" sz="96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БОЛОТА</a:t>
            </a:r>
          </a:p>
        </p:txBody>
      </p:sp>
    </p:spTree>
    <p:extLst>
      <p:ext uri="{BB962C8B-B14F-4D97-AF65-F5344CB8AC3E}">
        <p14:creationId xmlns:p14="http://schemas.microsoft.com/office/powerpoint/2010/main" val="3724566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Болота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Диаграмма 5"/>
              <p:cNvGraphicFramePr/>
              <p:nvPr>
                <p:extLst>
                  <p:ext uri="{D42A27DB-BD31-4B8C-83A1-F6EECF244321}">
                    <p14:modId xmlns:p14="http://schemas.microsoft.com/office/powerpoint/2010/main" val="1619000235"/>
                  </p:ext>
                </p:extLst>
              </p:nvPr>
            </p:nvGraphicFramePr>
            <p:xfrm>
              <a:off x="3254643" y="495946"/>
              <a:ext cx="7470183" cy="545540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Диаграмма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54643" y="495946"/>
                <a:ext cx="7470183" cy="545540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0370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1014" y="390063"/>
            <a:ext cx="119094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7240" marR="777240" algn="just">
              <a:lnSpc>
                <a:spcPct val="125000"/>
              </a:lnSpc>
              <a:spcBef>
                <a:spcPts val="500"/>
              </a:spcBef>
              <a:spcAft>
                <a:spcPts val="800"/>
              </a:spcAft>
            </a:pPr>
            <a:r>
              <a:rPr lang="ru-RU" sz="3600" dirty="0">
                <a:latin typeface="Century Gothic" panose="020B0502020202020204" pitchFamily="34" charset="0"/>
                <a:ea typeface="Meiryo"/>
                <a:cs typeface="Times New Roman" panose="02020603050405020304" pitchFamily="18" charset="0"/>
              </a:rPr>
              <a:t>Электронный иллюстрированный справочник по объектам гидросферы.</a:t>
            </a:r>
            <a:endParaRPr lang="ru-RU" sz="3600" dirty="0">
              <a:effectLst/>
              <a:latin typeface="Century Gothic" panose="020B0502020202020204" pitchFamily="34" charset="0"/>
              <a:ea typeface="Meiryo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ртинки по запросу эльт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40" y="2772273"/>
            <a:ext cx="57150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красивые виды черного мор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303" y="2772273"/>
            <a:ext cx="5239885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240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lum/>
            </a:blip>
            <a:srcRect/>
            <a:stretch>
              <a:fillRect/>
            </a:stretch>
          </a:blipFill>
          <a:effectLst/>
        </p:spPr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47018" b="10509"/>
          <a:stretch/>
        </p:blipFill>
        <p:spPr>
          <a:xfrm>
            <a:off x="20" y="10"/>
            <a:ext cx="12191980" cy="34435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4464028"/>
            <a:ext cx="9144000" cy="1641490"/>
          </a:xfrm>
        </p:spPr>
        <p:txBody>
          <a:bodyPr vert="horz" wrap="none" lIns="91440" tIns="45720" rIns="91440" bIns="45720" rtlCol="0" anchor="t">
            <a:normAutofit/>
          </a:bodyPr>
          <a:lstStyle/>
          <a:p>
            <a:pPr algn="r"/>
            <a:r>
              <a:rPr lang="en-US" sz="96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Водохранилища</a:t>
            </a:r>
          </a:p>
        </p:txBody>
      </p:sp>
    </p:spTree>
    <p:extLst>
      <p:ext uri="{BB962C8B-B14F-4D97-AF65-F5344CB8AC3E}">
        <p14:creationId xmlns:p14="http://schemas.microsoft.com/office/powerpoint/2010/main" val="936836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9384"/>
          </a:xfrm>
        </p:spPr>
        <p:txBody>
          <a:bodyPr>
            <a:normAutofit fontScale="90000"/>
          </a:bodyPr>
          <a:lstStyle/>
          <a:p>
            <a:r>
              <a:rPr lang="ru-RU" dirty="0"/>
              <a:t>Самые крупные водохранилища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23631096"/>
              </p:ext>
            </p:extLst>
          </p:nvPr>
        </p:nvGraphicFramePr>
        <p:xfrm>
          <a:off x="838200" y="1342483"/>
          <a:ext cx="9321800" cy="5043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8034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749520" y="619931"/>
            <a:ext cx="10447920" cy="55483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Источники:</a:t>
            </a:r>
          </a:p>
          <a:p>
            <a:pPr>
              <a:lnSpc>
                <a:spcPct val="100000"/>
              </a:lnSpc>
            </a:pPr>
            <a:endParaRPr lang="ru-RU" sz="24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0"/>
            <a:r>
              <a:rPr lang="ru-RU" sz="2200" dirty="0"/>
              <a:t>«География 5-6 класс. Полярная звезда. (Просвещение). Ред. </a:t>
            </a:r>
            <a:r>
              <a:rPr lang="ru-RU" sz="2200" dirty="0" err="1"/>
              <a:t>А.И.Алексеев</a:t>
            </a:r>
            <a:r>
              <a:rPr lang="ru-RU" sz="2200" dirty="0"/>
              <a:t> 2014</a:t>
            </a:r>
          </a:p>
          <a:p>
            <a:pPr lvl="0"/>
            <a:r>
              <a:rPr lang="ru-RU" sz="2200" dirty="0"/>
              <a:t>А.П. </a:t>
            </a:r>
            <a:r>
              <a:rPr lang="ru-RU" sz="2200" dirty="0" err="1"/>
              <a:t>Горкин</a:t>
            </a:r>
            <a:r>
              <a:rPr lang="ru-RU" sz="2200" dirty="0"/>
              <a:t>. Энциклопедия «География».(РОСМЭН).2003</a:t>
            </a:r>
          </a:p>
          <a:p>
            <a:pPr lvl="0"/>
            <a:r>
              <a:rPr lang="en-US" sz="2200" u="sng" dirty="0">
                <a:hlinkClick r:id="rId2"/>
              </a:rPr>
              <a:t>www</a:t>
            </a:r>
            <a:r>
              <a:rPr lang="ru-RU" sz="2200" u="sng" dirty="0">
                <a:hlinkClick r:id="rId2"/>
              </a:rPr>
              <a:t>.</a:t>
            </a:r>
            <a:r>
              <a:rPr lang="en-US" sz="2200" u="sng" dirty="0">
                <a:hlinkClick r:id="rId2"/>
              </a:rPr>
              <a:t>colors</a:t>
            </a:r>
            <a:r>
              <a:rPr lang="ru-RU" sz="2200" u="sng" dirty="0">
                <a:hlinkClick r:id="rId2"/>
              </a:rPr>
              <a:t>.</a:t>
            </a:r>
            <a:r>
              <a:rPr lang="en-US" sz="2200" u="sng" dirty="0">
                <a:hlinkClick r:id="rId2"/>
              </a:rPr>
              <a:t>life</a:t>
            </a:r>
            <a:endParaRPr lang="ru-RU" sz="2200" dirty="0"/>
          </a:p>
          <a:p>
            <a:pPr lvl="0"/>
            <a:r>
              <a:rPr lang="en-US" sz="2200" u="sng" dirty="0">
                <a:hlinkClick r:id="rId3"/>
              </a:rPr>
              <a:t>www.dekatop.com</a:t>
            </a:r>
            <a:endParaRPr lang="ru-RU" sz="2200" dirty="0"/>
          </a:p>
          <a:p>
            <a:pPr lvl="0"/>
            <a:r>
              <a:rPr lang="en-US" sz="2200" u="sng" dirty="0">
                <a:hlinkClick r:id="rId4"/>
              </a:rPr>
              <a:t>www.eco-mir.org</a:t>
            </a:r>
            <a:endParaRPr lang="ru-RU" sz="2200" dirty="0"/>
          </a:p>
          <a:p>
            <a:pPr lvl="0"/>
            <a:r>
              <a:rPr lang="ru-RU" sz="2200" u="sng" dirty="0">
                <a:hlinkClick r:id="rId5"/>
              </a:rPr>
              <a:t>https://geographyofrussia.com/gidrosfera/</a:t>
            </a:r>
            <a:endParaRPr lang="ru-RU" sz="2200" dirty="0"/>
          </a:p>
          <a:p>
            <a:pPr lvl="0"/>
            <a:r>
              <a:rPr lang="en-US" sz="2200" u="sng" dirty="0">
                <a:hlinkClick r:id="rId6"/>
              </a:rPr>
              <a:t>www</a:t>
            </a:r>
            <a:r>
              <a:rPr lang="ru-RU" sz="2200" u="sng" dirty="0">
                <a:hlinkClick r:id="rId6"/>
              </a:rPr>
              <a:t>.</a:t>
            </a:r>
            <a:r>
              <a:rPr lang="en-US" sz="2200" u="sng" dirty="0" err="1">
                <a:hlinkClick r:id="rId6"/>
              </a:rPr>
              <a:t>infourok</a:t>
            </a:r>
            <a:r>
              <a:rPr lang="ru-RU" sz="2200" u="sng" dirty="0">
                <a:hlinkClick r:id="rId6"/>
              </a:rPr>
              <a:t>.</a:t>
            </a:r>
            <a:r>
              <a:rPr lang="en-US" sz="2200" u="sng" dirty="0" err="1">
                <a:hlinkClick r:id="rId6"/>
              </a:rPr>
              <a:t>ru</a:t>
            </a:r>
            <a:endParaRPr lang="ru-RU" sz="2200" dirty="0"/>
          </a:p>
          <a:p>
            <a:pPr lvl="0"/>
            <a:r>
              <a:rPr lang="en-US" sz="2200" u="sng" dirty="0">
                <a:hlinkClick r:id="rId7"/>
              </a:rPr>
              <a:t>www.snovadoma.ru</a:t>
            </a:r>
            <a:endParaRPr lang="ru-RU" sz="2200" dirty="0"/>
          </a:p>
          <a:p>
            <a:pPr lvl="0"/>
            <a:r>
              <a:rPr lang="en-US" sz="2200" u="sng" dirty="0">
                <a:hlinkClick r:id="rId8"/>
              </a:rPr>
              <a:t>www.thedifference.ru</a:t>
            </a:r>
            <a:endParaRPr lang="ru-RU" sz="2200" dirty="0"/>
          </a:p>
          <a:p>
            <a:pPr lvl="0"/>
            <a:r>
              <a:rPr lang="en-US" sz="2200" u="sng" dirty="0">
                <a:hlinkClick r:id="rId9"/>
              </a:rPr>
              <a:t>www.topkin.ru</a:t>
            </a:r>
            <a:endParaRPr lang="ru-RU" sz="2200" dirty="0"/>
          </a:p>
          <a:p>
            <a:pPr lvl="0"/>
            <a:r>
              <a:rPr lang="en-US" sz="2200" u="sng" dirty="0">
                <a:hlinkClick r:id="rId10"/>
              </a:rPr>
              <a:t>www.tourweek.ru</a:t>
            </a:r>
            <a:endParaRPr lang="ru-RU" sz="2200" dirty="0"/>
          </a:p>
          <a:p>
            <a:pPr lvl="0"/>
            <a:r>
              <a:rPr lang="en-US" sz="2200" u="sng" dirty="0">
                <a:hlinkClick r:id="rId11"/>
              </a:rPr>
              <a:t>www.uznayvse.ru</a:t>
            </a:r>
            <a:endParaRPr lang="ru-RU" sz="2200" dirty="0"/>
          </a:p>
          <a:p>
            <a:pPr lvl="0"/>
            <a:r>
              <a:rPr lang="en-US" sz="2200" u="sng" dirty="0">
                <a:hlinkClick r:id="rId12"/>
              </a:rPr>
              <a:t>www.Wikipedia.org</a:t>
            </a:r>
            <a:endParaRPr lang="ru-RU" sz="2200" dirty="0"/>
          </a:p>
          <a:p>
            <a:pPr lvl="0"/>
            <a:r>
              <a:rPr lang="en-US" sz="2200" u="sng" dirty="0">
                <a:hlinkClick r:id="rId13"/>
              </a:rPr>
              <a:t>www.whoswhos.org</a:t>
            </a:r>
            <a:endParaRPr lang="ru-RU" sz="22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24187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25811547"/>
              </p:ext>
            </p:extLst>
          </p:nvPr>
        </p:nvGraphicFramePr>
        <p:xfrm>
          <a:off x="839788" y="365125"/>
          <a:ext cx="10515600" cy="3534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4353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14119" y="4546574"/>
            <a:ext cx="11168452" cy="2000329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    Объем всей воды на Земле – 1,36 млрд. км </a:t>
            </a:r>
            <a:r>
              <a:rPr lang="ru-RU" sz="2000" baseline="30000" dirty="0"/>
              <a:t>3</a:t>
            </a:r>
            <a:r>
              <a:rPr lang="ru-RU" sz="2000" dirty="0"/>
              <a:t>. Вода океанов соленая, и ее нельзя пить. Океанов на Земле 4, но в последнее время ученые выделяют 5-ый океан, опоясывающий Антарктиду, Южный или Антарктический. Его граница проходит по 60 параллели. </a:t>
            </a:r>
          </a:p>
          <a:p>
            <a:pPr algn="just"/>
            <a:r>
              <a:rPr lang="ru-RU" sz="2000" dirty="0"/>
              <a:t>Мы будем рассматривать только 4 основных океана. </a:t>
            </a:r>
          </a:p>
          <a:p>
            <a:pPr algn="just"/>
            <a:r>
              <a:rPr lang="ru-RU" sz="2000" dirty="0"/>
              <a:t>    Все океаны хотя и соединяются между собой, они имеют разную температуру и соленость. Океаны разделяются течениями и материками.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04952585"/>
              </p:ext>
            </p:extLst>
          </p:nvPr>
        </p:nvGraphicFramePr>
        <p:xfrm>
          <a:off x="128248" y="1634049"/>
          <a:ext cx="4447628" cy="2943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7063" y="365125"/>
            <a:ext cx="3732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Об океанах</a:t>
            </a:r>
          </a:p>
        </p:txBody>
      </p:sp>
      <p:pic>
        <p:nvPicPr>
          <p:cNvPr id="11" name="Рисунок 10" descr="Мировой океан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0075" y="542187"/>
            <a:ext cx="6652496" cy="383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212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84150"/>
          </a:sp3d>
        </p:spPr>
      </p:pic>
    </p:spTree>
    <p:extLst>
      <p:ext uri="{BB962C8B-B14F-4D97-AF65-F5344CB8AC3E}">
        <p14:creationId xmlns:p14="http://schemas.microsoft.com/office/powerpoint/2010/main" val="759266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2726" y="3653702"/>
            <a:ext cx="3895751" cy="2843898"/>
          </a:xfrm>
          <a:prstGeom prst="rect">
            <a:avLst/>
          </a:prstGeom>
        </p:spPr>
      </p:pic>
      <p:pic>
        <p:nvPicPr>
          <p:cNvPr id="2054" name="Picture 6" descr="Картинки по запросу атлантический океан фот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633" y="1951669"/>
            <a:ext cx="4625939" cy="223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9544" y="211133"/>
            <a:ext cx="3335285" cy="1325563"/>
          </a:xfrm>
        </p:spPr>
        <p:txBody>
          <a:bodyPr/>
          <a:lstStyle/>
          <a:p>
            <a:r>
              <a:rPr lang="ru-RU" dirty="0"/>
              <a:t>ОКЕАНЫ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2505089"/>
              </p:ext>
            </p:extLst>
          </p:nvPr>
        </p:nvGraphicFramePr>
        <p:xfrm>
          <a:off x="139670" y="1237957"/>
          <a:ext cx="3399545" cy="4880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167014"/>
              </p:ext>
            </p:extLst>
          </p:nvPr>
        </p:nvGraphicFramePr>
        <p:xfrm>
          <a:off x="4694828" y="272672"/>
          <a:ext cx="6924357" cy="13344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8699">
                  <a:extLst>
                    <a:ext uri="{9D8B030D-6E8A-4147-A177-3AD203B41FA5}">
                      <a16:colId xmlns:a16="http://schemas.microsoft.com/office/drawing/2014/main" val="606220015"/>
                    </a:ext>
                  </a:extLst>
                </a:gridCol>
                <a:gridCol w="1271338">
                  <a:extLst>
                    <a:ext uri="{9D8B030D-6E8A-4147-A177-3AD203B41FA5}">
                      <a16:colId xmlns:a16="http://schemas.microsoft.com/office/drawing/2014/main" val="1336386258"/>
                    </a:ext>
                  </a:extLst>
                </a:gridCol>
                <a:gridCol w="1567773">
                  <a:extLst>
                    <a:ext uri="{9D8B030D-6E8A-4147-A177-3AD203B41FA5}">
                      <a16:colId xmlns:a16="http://schemas.microsoft.com/office/drawing/2014/main" val="3014485233"/>
                    </a:ext>
                  </a:extLst>
                </a:gridCol>
                <a:gridCol w="1453099">
                  <a:extLst>
                    <a:ext uri="{9D8B030D-6E8A-4147-A177-3AD203B41FA5}">
                      <a16:colId xmlns:a16="http://schemas.microsoft.com/office/drawing/2014/main" val="2781432840"/>
                    </a:ext>
                  </a:extLst>
                </a:gridCol>
                <a:gridCol w="1803448">
                  <a:extLst>
                    <a:ext uri="{9D8B030D-6E8A-4147-A177-3AD203B41FA5}">
                      <a16:colId xmlns:a16="http://schemas.microsoft.com/office/drawing/2014/main" val="2338928167"/>
                    </a:ext>
                  </a:extLst>
                </a:gridCol>
              </a:tblGrid>
              <a:tr h="31546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759171"/>
                  </a:ext>
                </a:extLst>
              </a:tr>
              <a:tr h="5608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Тихий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Атлантический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Индийский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Северный ледовитый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1795908"/>
                  </a:ext>
                </a:extLst>
              </a:tr>
              <a:tr h="4581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Объем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710млн. км3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329,7млн. км3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292,1млн. км3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18,1млн. км3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6440518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4310" y="1687145"/>
            <a:ext cx="3576406" cy="22352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7410" y="4081166"/>
            <a:ext cx="3792770" cy="252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67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/>
              <a:t>ОКЕАНЫ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12" y="1473204"/>
            <a:ext cx="10229975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66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64" y="365125"/>
            <a:ext cx="10889672" cy="1325563"/>
          </a:xfrm>
        </p:spPr>
        <p:txBody>
          <a:bodyPr>
            <a:normAutofit/>
          </a:bodyPr>
          <a:lstStyle/>
          <a:p>
            <a:r>
              <a:rPr lang="ru-RU" sz="4400" dirty="0"/>
              <a:t>Температура и соленость океанических вод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666B8A4-B52E-4F95-83AB-7FD9B51B04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813004"/>
              </p:ext>
            </p:extLst>
          </p:nvPr>
        </p:nvGraphicFramePr>
        <p:xfrm>
          <a:off x="1120775" y="1825625"/>
          <a:ext cx="102330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0439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675512" y="748145"/>
            <a:ext cx="9784670" cy="5768347"/>
            <a:chOff x="675512" y="748145"/>
            <a:chExt cx="9784670" cy="5768347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8147" y="3597586"/>
              <a:ext cx="4972035" cy="2918906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512" y="748145"/>
              <a:ext cx="4737852" cy="3156594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512" y="3575160"/>
              <a:ext cx="4852451" cy="2941332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3364" y="750413"/>
              <a:ext cx="5046818" cy="2835670"/>
            </a:xfrm>
            <a:prstGeom prst="rect">
              <a:avLst/>
            </a:prstGeom>
          </p:spPr>
        </p:pic>
      </p:grp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75512" y="434728"/>
            <a:ext cx="1725087" cy="52867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dirty="0"/>
              <a:t>Белое 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7489255" y="397637"/>
            <a:ext cx="2970927" cy="5286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/>
              <a:t>Балтийское </a:t>
            </a: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675511" y="6015523"/>
            <a:ext cx="2220089" cy="52867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/>
              <a:t>Красное </a:t>
            </a: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8354291" y="6027026"/>
            <a:ext cx="2105890" cy="5286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/>
              <a:t>Жёлтое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27907" y="2212861"/>
            <a:ext cx="624681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>
                <a:blipFill>
                  <a:blip r:embed="rId6"/>
                  <a:tile tx="0" ty="0" sx="100000" sy="100000" flip="none" algn="tl"/>
                </a:blipFill>
              </a:rPr>
              <a:t>МОРЯ</a:t>
            </a:r>
          </a:p>
        </p:txBody>
      </p:sp>
    </p:spTree>
    <p:extLst>
      <p:ext uri="{BB962C8B-B14F-4D97-AF65-F5344CB8AC3E}">
        <p14:creationId xmlns:p14="http://schemas.microsoft.com/office/powerpoint/2010/main" val="1899521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МОРЯ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41D5F1C-4582-47EE-AD6A-6F95AF3DA4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606236"/>
              </p:ext>
            </p:extLst>
          </p:nvPr>
        </p:nvGraphicFramePr>
        <p:xfrm>
          <a:off x="1120775" y="1255363"/>
          <a:ext cx="10233025" cy="492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1244966"/>
      </p:ext>
    </p:extLst>
  </p:cSld>
  <p:clrMapOvr>
    <a:masterClrMapping/>
  </p:clrMapOvr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тражени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2592</TotalTime>
  <Words>409</Words>
  <Application>Microsoft Office PowerPoint</Application>
  <PresentationFormat>Широкоэкранный</PresentationFormat>
  <Paragraphs>103</Paragraphs>
  <Slides>33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33</vt:i4>
      </vt:variant>
    </vt:vector>
  </HeadingPairs>
  <TitlesOfParts>
    <vt:vector size="45" baseType="lpstr">
      <vt:lpstr>Meiryo</vt:lpstr>
      <vt:lpstr>Arial</vt:lpstr>
      <vt:lpstr>Calibri</vt:lpstr>
      <vt:lpstr>Century Gothic</vt:lpstr>
      <vt:lpstr>Corbel</vt:lpstr>
      <vt:lpstr>DejaVu Sans</vt:lpstr>
      <vt:lpstr>Symbol</vt:lpstr>
      <vt:lpstr>Times New Roman</vt:lpstr>
      <vt:lpstr>Wingdings</vt:lpstr>
      <vt:lpstr>Глубина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              </vt:lpstr>
      <vt:lpstr>ОКЕАНЫ</vt:lpstr>
      <vt:lpstr>ОКЕАНЫ</vt:lpstr>
      <vt:lpstr>Температура и соленость океанических вод</vt:lpstr>
      <vt:lpstr>Белое </vt:lpstr>
      <vt:lpstr>МОРЯ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Заливы </vt:lpstr>
      <vt:lpstr>ПРЕСНЫЕ ВОДЫ – 163,2 тыс. км 3</vt:lpstr>
      <vt:lpstr>ЛЕДНИКИ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Озёра Дон-Жуан, Эльтон и Мертвое море</vt:lpstr>
      <vt:lpstr>Презентация PowerPoint</vt:lpstr>
      <vt:lpstr>РЕКИ</vt:lpstr>
      <vt:lpstr>Презентация PowerPoint</vt:lpstr>
      <vt:lpstr>Презентация PowerPoint</vt:lpstr>
      <vt:lpstr>Самые широкие водопады мира</vt:lpstr>
      <vt:lpstr>БОЛОТА</vt:lpstr>
      <vt:lpstr>Болота</vt:lpstr>
      <vt:lpstr>Водохранилища</vt:lpstr>
      <vt:lpstr>Самые крупные водохранилища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</dc:creator>
  <cp:lastModifiedBy>Иванова</cp:lastModifiedBy>
  <cp:revision>133</cp:revision>
  <dcterms:created xsi:type="dcterms:W3CDTF">2016-12-09T15:11:57Z</dcterms:created>
  <dcterms:modified xsi:type="dcterms:W3CDTF">2017-11-09T17:46:56Z</dcterms:modified>
</cp:coreProperties>
</file>