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637BB6B-EE1B-48FB-8575-0D55C373DE88}" type="datetimeFigureOut">
              <a:rPr lang="en-US" smtClean="0"/>
              <a:pPr/>
              <a:t>11/30/2023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37BB6B-EE1B-48FB-8575-0D55C373DE88}" type="datetimeFigureOut">
              <a:rPr lang="en-US" smtClean="0"/>
              <a:pPr/>
              <a:t>11/30/2023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1428736"/>
            <a:ext cx="6480048" cy="23012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Военная угроза национальной безопасности </a:t>
            </a:r>
            <a:r>
              <a:rPr lang="ru-RU" dirty="0" err="1" smtClean="0"/>
              <a:t>россии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4714884"/>
            <a:ext cx="6480048" cy="1752600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7467600" cy="900106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Ирак. Президент Саддам Хусейн.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1\Downloads\CD823193-E895-41B6-9652-09EFAA694439_mw1024_n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14488"/>
            <a:ext cx="6635772" cy="4581534"/>
          </a:xfrm>
          <a:prstGeom prst="rect">
            <a:avLst/>
          </a:prstGeom>
          <a:noFill/>
        </p:spPr>
      </p:pic>
      <p:pic>
        <p:nvPicPr>
          <p:cNvPr id="3075" name="Picture 3" descr="C:\Users\1\Downloads\12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714488"/>
            <a:ext cx="6744214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7467600" cy="1257296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Сирия. Президент </a:t>
            </a:r>
            <a:r>
              <a:rPr lang="ru-RU" dirty="0" err="1" smtClean="0">
                <a:solidFill>
                  <a:srgbClr val="FFFF00"/>
                </a:solidFill>
              </a:rPr>
              <a:t>Башар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Асад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1\Downloads\b-as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928802"/>
            <a:ext cx="5619750" cy="4210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В этих регионах образовался хаос, горе и страдания народов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C:\Users\1\Downloads\3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2264" y="1714488"/>
            <a:ext cx="7423407" cy="45720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2571744"/>
            <a:ext cx="2575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Югославия</a:t>
            </a:r>
            <a:endParaRPr lang="ru-RU" sz="3600" dirty="0"/>
          </a:p>
        </p:txBody>
      </p:sp>
      <p:pic>
        <p:nvPicPr>
          <p:cNvPr id="5123" name="Picture 3" descr="C:\Users\1\Downloads\0000034772-yugoslaviya-bombardirov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04757">
            <a:off x="1260871" y="1738438"/>
            <a:ext cx="6000792" cy="4324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1\Downloads\24_03_ug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8427">
            <a:off x="1268285" y="1835046"/>
            <a:ext cx="6179278" cy="4143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1\Downloads\NATO-protiv-Serbi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67943">
            <a:off x="1262224" y="1580220"/>
            <a:ext cx="6310314" cy="4259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57224" y="2786058"/>
            <a:ext cx="75046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Югославия. 24 марта 1999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Ливия 2011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FFFF00"/>
                </a:solidFill>
              </a:rPr>
              <a:t>гражданская война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1\Downloads\26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1203682">
            <a:off x="803258" y="1629112"/>
            <a:ext cx="7467600" cy="4460968"/>
          </a:xfrm>
          <a:prstGeom prst="rect">
            <a:avLst/>
          </a:prstGeom>
          <a:noFill/>
        </p:spPr>
      </p:pic>
      <p:pic>
        <p:nvPicPr>
          <p:cNvPr id="6147" name="Picture 3" descr="C:\Users\1\Downloads\8e8ab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357298"/>
            <a:ext cx="7500990" cy="4959738"/>
          </a:xfrm>
          <a:prstGeom prst="rect">
            <a:avLst/>
          </a:prstGeom>
          <a:noFill/>
        </p:spPr>
      </p:pic>
      <p:pic>
        <p:nvPicPr>
          <p:cNvPr id="6148" name="Picture 4" descr="C:\Users\1\Downloads\liviyz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83391">
            <a:off x="919928" y="1228887"/>
            <a:ext cx="7512406" cy="4871326"/>
          </a:xfrm>
          <a:prstGeom prst="rect">
            <a:avLst/>
          </a:prstGeom>
          <a:noFill/>
        </p:spPr>
      </p:pic>
      <p:pic>
        <p:nvPicPr>
          <p:cNvPr id="6149" name="Picture 5" descr="C:\Users\1\Downloads\1484235214_1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928670"/>
            <a:ext cx="7929585" cy="5718913"/>
          </a:xfrm>
          <a:prstGeom prst="rect">
            <a:avLst/>
          </a:prstGeom>
          <a:noFill/>
        </p:spPr>
      </p:pic>
      <p:pic>
        <p:nvPicPr>
          <p:cNvPr id="6150" name="Picture 6" descr="C:\Users\1\Downloads\IMG_02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87459">
            <a:off x="671844" y="636020"/>
            <a:ext cx="7620000" cy="5715000"/>
          </a:xfrm>
          <a:prstGeom prst="rect">
            <a:avLst/>
          </a:prstGeom>
          <a:noFill/>
        </p:spPr>
      </p:pic>
      <p:pic>
        <p:nvPicPr>
          <p:cNvPr id="6151" name="Picture 7" descr="C:\Users\1\Downloads\RTR2JWM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928670"/>
            <a:ext cx="7881966" cy="5254644"/>
          </a:xfrm>
          <a:prstGeom prst="rect">
            <a:avLst/>
          </a:prstGeom>
          <a:noFill/>
        </p:spPr>
      </p:pic>
      <p:pic>
        <p:nvPicPr>
          <p:cNvPr id="6152" name="Picture 8" descr="C:\Users\1\Downloads\origina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1071546"/>
            <a:ext cx="8763063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Ирак.</a:t>
            </a:r>
            <a:endParaRPr lang="ru-RU" dirty="0"/>
          </a:p>
        </p:txBody>
      </p:sp>
      <p:pic>
        <p:nvPicPr>
          <p:cNvPr id="7171" name="Picture 3" descr="C:\Users\1\Downloads\1238504098_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7620000" cy="5095875"/>
          </a:xfrm>
          <a:prstGeom prst="rect">
            <a:avLst/>
          </a:prstGeom>
          <a:noFill/>
        </p:spPr>
      </p:pic>
      <p:pic>
        <p:nvPicPr>
          <p:cNvPr id="7170" name="Picture 2" descr="C:\Users\1\Downloads\324263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7405292" cy="4829196"/>
          </a:xfrm>
          <a:prstGeom prst="rect">
            <a:avLst/>
          </a:prstGeom>
          <a:noFill/>
        </p:spPr>
      </p:pic>
      <p:pic>
        <p:nvPicPr>
          <p:cNvPr id="7172" name="Picture 4" descr="C:\Users\1\Downloads\main_9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21775">
            <a:off x="565322" y="924055"/>
            <a:ext cx="8235665" cy="5490443"/>
          </a:xfrm>
          <a:prstGeom prst="rect">
            <a:avLst/>
          </a:prstGeom>
          <a:noFill/>
        </p:spPr>
      </p:pic>
      <p:pic>
        <p:nvPicPr>
          <p:cNvPr id="7173" name="Picture 5" descr="C:\Users\1\Downloads\52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3058">
            <a:off x="191712" y="1525050"/>
            <a:ext cx="8612654" cy="4608686"/>
          </a:xfrm>
          <a:prstGeom prst="rect">
            <a:avLst/>
          </a:prstGeom>
          <a:noFill/>
        </p:spPr>
      </p:pic>
      <p:pic>
        <p:nvPicPr>
          <p:cNvPr id="7174" name="Picture 6" descr="C:\Users\1\Downloads\1458487729_ptbzbm8_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16599">
            <a:off x="1190958" y="1320613"/>
            <a:ext cx="6786590" cy="4660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5" name="Picture 7" descr="C:\Users\1\Downloads\iraq2003-c-summer0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7627">
            <a:off x="796309" y="1306185"/>
            <a:ext cx="7579074" cy="508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C:\Users\1\Downloads\iraq-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42875" y="614363"/>
            <a:ext cx="9429750" cy="562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9"/>
            <a:ext cx="7467600" cy="178595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НАТО стремится приблизить свою инфраструктуру к границам Российской Федерации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 descr="C:\Users\1\Downloads\1479888647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6858000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2864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НАТО в Польше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8195" name="Picture 3" descr="C:\Users\1\Downloads\1495096968_wkrlxz_14710797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14488"/>
            <a:ext cx="7358114" cy="49041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00100" y="1928802"/>
            <a:ext cx="3041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НАТО в Прибалтике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196" name="Picture 4" descr="C:\Users\1\Downloads\1959daff5ccd28ae9ced56bb3e1e31f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007200"/>
            <a:ext cx="7786742" cy="421262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0100" y="1857364"/>
            <a:ext cx="754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Стремление закрепиться в Грузии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8197" name="Picture 5" descr="C:\Users\1\Downloads\54bf79c001903a0351d05d5b521a0dd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357298"/>
            <a:ext cx="7508875" cy="49752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285852" y="5072074"/>
            <a:ext cx="5468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</a:rPr>
              <a:t>А так же на Украине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8198" name="Picture 6" descr="C:\Users\1\Downloads\849245604953c262b0c2483257eba5aa-e146472322557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6" y="787400"/>
            <a:ext cx="8858250" cy="511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85729"/>
            <a:ext cx="7467600" cy="221457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Попытка дестабилизировать обстановку в отдельных государствах и подорвать стратегическую стабильность.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218" name="Picture 2" descr="C:\Users\1\Downloads\78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357430"/>
            <a:ext cx="5787770" cy="38576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2571744"/>
            <a:ext cx="2138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Украина</a:t>
            </a:r>
            <a:endParaRPr lang="ru-RU" sz="4000" dirty="0"/>
          </a:p>
        </p:txBody>
      </p:sp>
      <p:pic>
        <p:nvPicPr>
          <p:cNvPr id="9219" name="Picture 3" descr="C:\Users\1\Downloads\vojna_foto_s_ukraini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357430"/>
            <a:ext cx="6062792" cy="3786214"/>
          </a:xfrm>
          <a:prstGeom prst="rect">
            <a:avLst/>
          </a:prstGeom>
          <a:noFill/>
        </p:spPr>
      </p:pic>
      <p:pic>
        <p:nvPicPr>
          <p:cNvPr id="9220" name="Picture 4" descr="C:\Users\1\Downloads\1442421029_ukrainskaya-arm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0320" y="2280931"/>
            <a:ext cx="5947960" cy="3934151"/>
          </a:xfrm>
          <a:prstGeom prst="rect">
            <a:avLst/>
          </a:prstGeom>
          <a:noFill/>
        </p:spPr>
      </p:pic>
      <p:pic>
        <p:nvPicPr>
          <p:cNvPr id="9221" name="Picture 5" descr="C:\Users\1\Downloads\33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2786058"/>
            <a:ext cx="6072230" cy="318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 rot="21059501">
            <a:off x="285720" y="3500438"/>
            <a:ext cx="22190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Сирия</a:t>
            </a:r>
          </a:p>
          <a:p>
            <a:r>
              <a:rPr lang="ru-RU" sz="3200" dirty="0" smtClean="0"/>
              <a:t>и Ближний</a:t>
            </a:r>
          </a:p>
          <a:p>
            <a:r>
              <a:rPr lang="ru-RU" sz="3200" dirty="0" smtClean="0"/>
              <a:t>Восток</a:t>
            </a:r>
            <a:endParaRPr lang="ru-RU" sz="3200" dirty="0"/>
          </a:p>
        </p:txBody>
      </p:sp>
      <p:pic>
        <p:nvPicPr>
          <p:cNvPr id="9222" name="Picture 6" descr="C:\Users\1\Downloads\p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2285992"/>
            <a:ext cx="6585588" cy="3714776"/>
          </a:xfrm>
          <a:prstGeom prst="rect">
            <a:avLst/>
          </a:prstGeom>
          <a:noFill/>
        </p:spPr>
      </p:pic>
      <p:pic>
        <p:nvPicPr>
          <p:cNvPr id="9223" name="Picture 7" descr="C:\Users\1\Downloads\c4750048a1f8c47ddba10367e270b54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2071678"/>
            <a:ext cx="6143668" cy="4001468"/>
          </a:xfrm>
          <a:prstGeom prst="rect">
            <a:avLst/>
          </a:prstGeom>
          <a:noFill/>
        </p:spPr>
      </p:pic>
      <p:pic>
        <p:nvPicPr>
          <p:cNvPr id="9224" name="Picture 8" descr="C:\Users\1\Downloads\9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298" y="2048479"/>
            <a:ext cx="6384414" cy="430947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7159" y="5357826"/>
            <a:ext cx="225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Северная Корея</a:t>
            </a:r>
            <a:endParaRPr lang="ru-RU" sz="2400" dirty="0"/>
          </a:p>
        </p:txBody>
      </p:sp>
      <p:pic>
        <p:nvPicPr>
          <p:cNvPr id="9225" name="Picture 9" descr="C:\Users\1\Downloads\7f4897c38e1155962c2277e0e7e9d34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2071678"/>
            <a:ext cx="6209930" cy="4143404"/>
          </a:xfrm>
          <a:prstGeom prst="rect">
            <a:avLst/>
          </a:prstGeom>
          <a:noFill/>
        </p:spPr>
      </p:pic>
      <p:pic>
        <p:nvPicPr>
          <p:cNvPr id="9226" name="Picture 10" descr="C:\Users\1\Downloads\102643855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5984" y="2143116"/>
            <a:ext cx="6435855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9"/>
            <a:ext cx="8358246" cy="185738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Создание и развёртывание систем стратегической противоракетной обороны. Это нарушает глобальную стабильность и соотношение сил</a:t>
            </a:r>
            <a:endParaRPr lang="ru-RU" dirty="0"/>
          </a:p>
        </p:txBody>
      </p:sp>
      <p:pic>
        <p:nvPicPr>
          <p:cNvPr id="10242" name="Picture 2" descr="C:\Users\1\Downloads\pro_usa_and_europ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928802"/>
            <a:ext cx="5781136" cy="4857760"/>
          </a:xfrm>
          <a:prstGeom prst="rect">
            <a:avLst/>
          </a:prstGeom>
          <a:noFill/>
        </p:spPr>
      </p:pic>
      <p:pic>
        <p:nvPicPr>
          <p:cNvPr id="10244" name="Picture 4" descr="C:\Users\1\Downloads\161825_big_92a7deb5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139929"/>
            <a:ext cx="6290002" cy="4718071"/>
          </a:xfrm>
          <a:prstGeom prst="rect">
            <a:avLst/>
          </a:prstGeom>
          <a:noFill/>
        </p:spPr>
      </p:pic>
      <p:pic>
        <p:nvPicPr>
          <p:cNvPr id="10245" name="Picture 5" descr="C:\Users\1\Downloads\original765-620x2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857496"/>
            <a:ext cx="7381927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C:\Users\1\Downloads\1826_3696826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285992"/>
            <a:ext cx="5207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7" name="Picture 7" descr="C:\Users\1\Downloads\224_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714620"/>
            <a:ext cx="5486438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500042"/>
            <a:ext cx="8043890" cy="4525963"/>
          </a:xfrm>
        </p:spPr>
        <p:txBody>
          <a:bodyPr/>
          <a:lstStyle/>
          <a:p>
            <a:r>
              <a:rPr lang="ru-RU" dirty="0" smtClean="0"/>
              <a:t>Территориальные претензии;</a:t>
            </a:r>
          </a:p>
          <a:p>
            <a:r>
              <a:rPr lang="ru-RU" dirty="0" smtClean="0"/>
              <a:t>Распространение оружия массового поражения;</a:t>
            </a:r>
          </a:p>
          <a:p>
            <a:r>
              <a:rPr lang="ru-RU" dirty="0" smtClean="0"/>
              <a:t>Распространение международного терроризма</a:t>
            </a:r>
            <a:endParaRPr lang="ru-RU" dirty="0"/>
          </a:p>
        </p:txBody>
      </p:sp>
      <p:pic>
        <p:nvPicPr>
          <p:cNvPr id="11266" name="Picture 2" descr="C:\Users\1\Downloads\242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643182"/>
            <a:ext cx="5608600" cy="3643338"/>
          </a:xfrm>
          <a:prstGeom prst="rect">
            <a:avLst/>
          </a:prstGeom>
          <a:noFill/>
        </p:spPr>
      </p:pic>
      <p:pic>
        <p:nvPicPr>
          <p:cNvPr id="11267" name="Picture 3" descr="C:\Users\1\Downloads\l_ea3dfc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33496">
            <a:off x="357158" y="3357562"/>
            <a:ext cx="3714776" cy="2786082"/>
          </a:xfrm>
          <a:prstGeom prst="rect">
            <a:avLst/>
          </a:prstGeom>
          <a:noFill/>
        </p:spPr>
      </p:pic>
      <p:pic>
        <p:nvPicPr>
          <p:cNvPr id="11268" name="Picture 4" descr="C:\Users\1\Downloads\d65ceaf3d957049676a2738923b175c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60968">
            <a:off x="2988645" y="2845945"/>
            <a:ext cx="5486400" cy="3667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Users\1\Downloads\2c6998645161f4d3dcda2e0061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43996">
            <a:off x="3357554" y="2786058"/>
            <a:ext cx="4786322" cy="3589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C:\Users\1\Downloads\5c7360eb7d52147f7c61771cc11c1f9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2357430"/>
            <a:ext cx="6524644" cy="4347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1" name="Picture 7" descr="C:\Users\1\Downloads\1298157178_Vzryv_v_Domodedovo_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405162">
            <a:off x="1457334" y="2453299"/>
            <a:ext cx="6218720" cy="3834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2" name="Picture 8" descr="C:\Users\1\Downloads\rusyadaki_patlamanin_failleri_aciklandi_h1031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334533">
            <a:off x="638658" y="2151503"/>
            <a:ext cx="7776106" cy="3894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3" name="Picture 9" descr="C:\Users\1\Downloads\img-20131021180216-94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1643050"/>
            <a:ext cx="8380749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4" name="Picture 10" descr="C:\Users\1\Downloads\3407a7d72023f0f89aa14b18445651ff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1144277">
            <a:off x="779159" y="1263563"/>
            <a:ext cx="7542841" cy="47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Основные внутренние военные опасности: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Попытка насильственного изменения конституционного строя Российской Федерации;</a:t>
            </a:r>
          </a:p>
          <a:p>
            <a:r>
              <a:rPr lang="ru-RU" dirty="0" smtClean="0"/>
              <a:t>Подрыв суверенитета, единства и территориальной целостности РФ;</a:t>
            </a:r>
          </a:p>
          <a:p>
            <a:r>
              <a:rPr lang="ru-RU" dirty="0" smtClean="0"/>
              <a:t>Дезорганизация функционирования органов государственной власти, государственных и военных объектов и СМИ.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7467600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начале </a:t>
            </a:r>
            <a:r>
              <a:rPr lang="en-US" dirty="0" smtClean="0"/>
              <a:t>XXI </a:t>
            </a:r>
            <a:r>
              <a:rPr lang="ru-RU" dirty="0" smtClean="0"/>
              <a:t>в. Россия находится на новом этапе своего исторического развития. В стране проходят множество реформ, переоценка национальных ценностей, согласование интересов личности, общества и государства. Меняются и подходы к обеспечению национальной безопасности, что позволяет по-новому оценивать место и роль России в мире.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7496204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Основные военные угрозы: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Резкое обострение военно-политической обстановки;</a:t>
            </a:r>
          </a:p>
          <a:p>
            <a:r>
              <a:rPr lang="ru-RU" dirty="0" err="1" smtClean="0"/>
              <a:t>Воспрепятствие</a:t>
            </a:r>
            <a:r>
              <a:rPr lang="ru-RU" dirty="0" smtClean="0"/>
              <a:t> работе систем государственного и военного управления РФ;</a:t>
            </a:r>
          </a:p>
          <a:p>
            <a:r>
              <a:rPr lang="ru-RU" dirty="0" smtClean="0"/>
              <a:t>Создание и подготовка незаконных вооружённых формирований;</a:t>
            </a:r>
          </a:p>
          <a:p>
            <a:r>
              <a:rPr lang="ru-RU" dirty="0" smtClean="0"/>
              <a:t>Демонстрация военной силы;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7"/>
            <a:ext cx="8186766" cy="3857652"/>
          </a:xfrm>
        </p:spPr>
        <p:txBody>
          <a:bodyPr/>
          <a:lstStyle/>
          <a:p>
            <a:r>
              <a:rPr lang="ru-RU" dirty="0" smtClean="0"/>
              <a:t>Российская Федерация рассматривает </a:t>
            </a:r>
            <a:r>
              <a:rPr lang="ru-RU" dirty="0" smtClean="0">
                <a:solidFill>
                  <a:srgbClr val="FFFF00"/>
                </a:solidFill>
              </a:rPr>
              <a:t>возможность применения военной силы </a:t>
            </a:r>
            <a:r>
              <a:rPr lang="ru-RU" dirty="0" smtClean="0"/>
              <a:t>для обеспечения своей национальной безопасности, исходя из следующих принципов:</a:t>
            </a:r>
          </a:p>
          <a:p>
            <a:r>
              <a:rPr lang="ru-RU" dirty="0" smtClean="0"/>
              <a:t>Применение всех сил и средств, включая </a:t>
            </a:r>
            <a:r>
              <a:rPr lang="ru-RU" dirty="0" smtClean="0">
                <a:solidFill>
                  <a:srgbClr val="FFFF00"/>
                </a:solidFill>
              </a:rPr>
              <a:t>ядерное оружие;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1\Downloads\hq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286124"/>
            <a:ext cx="4572000" cy="3429000"/>
          </a:xfrm>
          <a:prstGeom prst="rect">
            <a:avLst/>
          </a:prstGeom>
          <a:noFill/>
        </p:spPr>
      </p:pic>
      <p:pic>
        <p:nvPicPr>
          <p:cNvPr id="12291" name="Picture 3" descr="C:\Users\1\Downloads\311dba413cae2cf21c8750940f036a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285992"/>
            <a:ext cx="6810380" cy="3830839"/>
          </a:xfrm>
          <a:prstGeom prst="rect">
            <a:avLst/>
          </a:prstGeom>
          <a:noFill/>
        </p:spPr>
      </p:pic>
      <p:pic>
        <p:nvPicPr>
          <p:cNvPr id="12292" name="Picture 4" descr="C:\Users\1\Downloads\739644-v-kremle-ne-svyazivayu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214422"/>
            <a:ext cx="8286776" cy="4350557"/>
          </a:xfrm>
          <a:prstGeom prst="rect">
            <a:avLst/>
          </a:prstGeom>
          <a:noFill/>
        </p:spPr>
      </p:pic>
      <p:pic>
        <p:nvPicPr>
          <p:cNvPr id="12293" name="Picture 5" descr="C:\Users\1\Downloads\image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26416"/>
            <a:ext cx="8188501" cy="6145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4"/>
            <a:ext cx="7467600" cy="4525963"/>
          </a:xfrm>
        </p:spPr>
        <p:txBody>
          <a:bodyPr/>
          <a:lstStyle/>
          <a:p>
            <a:r>
              <a:rPr lang="ru-RU" sz="3600" dirty="0" smtClean="0">
                <a:solidFill>
                  <a:srgbClr val="FFFF00"/>
                </a:solidFill>
              </a:rPr>
              <a:t>Анализ существующих угроз национальной безопасности России поставил на повестку дня вопрос о необходимости по укреплению и оснащению современным вооружением Вооружённых Сил Российской Федерации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500306"/>
            <a:ext cx="7467600" cy="45259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"Народ, не желающий кормить свою армию, будет вынужден кормить чужую" принадлежит французскому императору и полководцу Наполеону Бонапарту.</a:t>
            </a: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1\Downloads\d53636a25c53c96fde45f44016qj--kartiny-i-panno-portret-imperatora-napoleona-i-ego-suprugi-z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7649"/>
            <a:ext cx="3312136" cy="2362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Оборона государства – это система политических, экономических, военных, социальных и правовых мер по подготовке к вооружённой защите и вооружённая защита Российской Федерации, целостности и неприкосновенности её территорий.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1\Downloads\18389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30233">
            <a:off x="3733101" y="3348907"/>
            <a:ext cx="1694341" cy="23574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85729"/>
            <a:ext cx="7467600" cy="3000396"/>
          </a:xfrm>
        </p:spPr>
        <p:txBody>
          <a:bodyPr/>
          <a:lstStyle/>
          <a:p>
            <a:r>
              <a:rPr lang="ru-RU" dirty="0" err="1" smtClean="0"/>
              <a:t>Давнные</a:t>
            </a:r>
            <a:r>
              <a:rPr lang="ru-RU" dirty="0" smtClean="0"/>
              <a:t> меры осуществляются в соответствии с Конституцией РФ, федеральными конституционными законами, Федеральным законом «Об обороне», и другими законами РФ и </a:t>
            </a:r>
            <a:r>
              <a:rPr lang="ru-RU" dirty="0" err="1" smtClean="0"/>
              <a:t>нориативно-правовыми</a:t>
            </a:r>
            <a:r>
              <a:rPr lang="ru-RU" dirty="0" smtClean="0"/>
              <a:t> актами.</a:t>
            </a:r>
            <a:endParaRPr lang="ru-RU" dirty="0"/>
          </a:p>
        </p:txBody>
      </p:sp>
      <p:pic>
        <p:nvPicPr>
          <p:cNvPr id="1026" name="Picture 2" descr="C:\Users\1\Downloads\ITD000000000248383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9970">
            <a:off x="288067" y="3319300"/>
            <a:ext cx="2000264" cy="2679106"/>
          </a:xfrm>
          <a:prstGeom prst="rect">
            <a:avLst/>
          </a:prstGeom>
          <a:noFill/>
        </p:spPr>
      </p:pic>
      <p:pic>
        <p:nvPicPr>
          <p:cNvPr id="1027" name="Picture 3" descr="C:\Users\1\Downloads\1878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3694">
            <a:off x="2187036" y="3716964"/>
            <a:ext cx="1735728" cy="2611341"/>
          </a:xfrm>
          <a:prstGeom prst="rect">
            <a:avLst/>
          </a:prstGeom>
          <a:noFill/>
        </p:spPr>
      </p:pic>
      <p:pic>
        <p:nvPicPr>
          <p:cNvPr id="1029" name="Picture 5" descr="C:\Users\1\Downloads\18459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81743">
            <a:off x="5694293" y="3227728"/>
            <a:ext cx="1524011" cy="2286016"/>
          </a:xfrm>
          <a:prstGeom prst="rect">
            <a:avLst/>
          </a:prstGeom>
          <a:noFill/>
        </p:spPr>
      </p:pic>
      <p:pic>
        <p:nvPicPr>
          <p:cNvPr id="1030" name="Picture 6" descr="C:\Users\1\Downloads\100597494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20" y="2630121"/>
            <a:ext cx="1500198" cy="2370515"/>
          </a:xfrm>
          <a:prstGeom prst="rect">
            <a:avLst/>
          </a:prstGeom>
          <a:noFill/>
        </p:spPr>
      </p:pic>
      <p:pic>
        <p:nvPicPr>
          <p:cNvPr id="1031" name="Picture 7" descr="C:\Users\1\Downloads\0013-013-Normativno-pravovye-dokumenty-KODEKS-ot-la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4786322"/>
            <a:ext cx="2762237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\Downloads\LAZ_7338_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285992"/>
            <a:ext cx="321471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1"/>
            <a:ext cx="8258204" cy="2286016"/>
          </a:xfrm>
        </p:spPr>
        <p:txBody>
          <a:bodyPr/>
          <a:lstStyle/>
          <a:p>
            <a:r>
              <a:rPr lang="ru-RU" dirty="0" smtClean="0"/>
              <a:t>В целях обороны в стране устанавливается воинская обязанность граждан и создаются Вооружённые Силы Российской Федерации.</a:t>
            </a:r>
            <a:endParaRPr lang="ru-RU" dirty="0"/>
          </a:p>
        </p:txBody>
      </p:sp>
      <p:pic>
        <p:nvPicPr>
          <p:cNvPr id="2050" name="Picture 2" descr="C:\Users\1\Downloads\42894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6531">
            <a:off x="2790676" y="4252440"/>
            <a:ext cx="2925763" cy="2422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1\Downloads\im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6890">
            <a:off x="315612" y="2710806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1\Downloads\1433599005_92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1643050"/>
            <a:ext cx="1884646" cy="2352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1\Downloads\8d5de6cf048e80814903304bfd4ebeb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25158">
            <a:off x="5635207" y="4540984"/>
            <a:ext cx="3219035" cy="1886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1\Downloads\KR0L5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357430"/>
            <a:ext cx="6750855" cy="4500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05"/>
            <a:ext cx="8358246" cy="2500330"/>
          </a:xfrm>
        </p:spPr>
        <p:txBody>
          <a:bodyPr/>
          <a:lstStyle/>
          <a:p>
            <a:pPr algn="ctr"/>
            <a:r>
              <a:rPr lang="ru-RU" dirty="0" smtClean="0"/>
              <a:t>Конституция РФ. Статья 59.</a:t>
            </a:r>
          </a:p>
          <a:p>
            <a:r>
              <a:rPr lang="ru-RU" i="1" dirty="0" smtClean="0">
                <a:solidFill>
                  <a:srgbClr val="FFFF00"/>
                </a:solidFill>
              </a:rPr>
              <a:t>«Защита Отечества является долгом и обязанностью гражданина Российской Федерации»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1\Downloads\фото-Отчет-вооружение-РФ-135386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13716">
            <a:off x="6422160" y="4882512"/>
            <a:ext cx="2381266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1\Downloads\1410258527-95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26296">
            <a:off x="357158" y="2643182"/>
            <a:ext cx="2452684" cy="149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1\Downloads\DETAIL_PICTURE__101101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1928802"/>
            <a:ext cx="2116336" cy="1585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1\Downloads\Military-Photos-разное-ВС-РФ-длиннопост-220768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5629">
            <a:off x="501913" y="4540729"/>
            <a:ext cx="2438785" cy="1665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857232"/>
            <a:ext cx="7467600" cy="4525963"/>
          </a:xfrm>
        </p:spPr>
        <p:txBody>
          <a:bodyPr/>
          <a:lstStyle/>
          <a:p>
            <a:r>
              <a:rPr lang="ru-RU" dirty="0" smtClean="0"/>
              <a:t>В Военной доктрине Российской Федерации говорится, что несмотря на снижение вероятности развязывания против нашего государства крупномасштабной войны,  военная опасность сохраняется, а может даже и усиливаться.</a:t>
            </a:r>
          </a:p>
          <a:p>
            <a:r>
              <a:rPr lang="ru-RU" dirty="0" smtClean="0"/>
              <a:t>К этой военной опасности относятся: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ownloads\1507554995_311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14554"/>
            <a:ext cx="7683555" cy="41491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НАТО</a:t>
            </a:r>
            <a:r>
              <a:rPr lang="ru-RU" sz="4000" dirty="0" smtClean="0"/>
              <a:t> – </a:t>
            </a:r>
            <a:br>
              <a:rPr lang="ru-RU" sz="4000" dirty="0" smtClean="0"/>
            </a:br>
            <a:r>
              <a:rPr lang="ru-RU" sz="4000" dirty="0" smtClean="0"/>
              <a:t>Организация Североатлантического договора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1\Downloads\nato3-0612201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140303"/>
            <a:ext cx="6651476" cy="4503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5"/>
            <a:ext cx="8143932" cy="2500330"/>
          </a:xfrm>
        </p:spPr>
        <p:txBody>
          <a:bodyPr/>
          <a:lstStyle/>
          <a:p>
            <a:r>
              <a:rPr lang="ru-RU" dirty="0" smtClean="0"/>
              <a:t>НАТО стремится наделить себя глобальными функциями, реализуемыми в нарушение норм международного права.</a:t>
            </a:r>
            <a:endParaRPr lang="ru-RU" dirty="0"/>
          </a:p>
        </p:txBody>
      </p:sp>
      <p:pic>
        <p:nvPicPr>
          <p:cNvPr id="2050" name="Picture 2" descr="C:\Users\1\Downloads\469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857364"/>
            <a:ext cx="5643603" cy="4617493"/>
          </a:xfrm>
          <a:prstGeom prst="rect">
            <a:avLst/>
          </a:prstGeom>
          <a:noFill/>
        </p:spPr>
      </p:pic>
      <p:pic>
        <p:nvPicPr>
          <p:cNvPr id="2051" name="Picture 3" descr="C:\Users\1\Downloads\e94c61de9dd6fa624ddc527adf39b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00174"/>
            <a:ext cx="6436355" cy="4143404"/>
          </a:xfrm>
          <a:prstGeom prst="rect">
            <a:avLst/>
          </a:prstGeom>
          <a:noFill/>
        </p:spPr>
      </p:pic>
      <p:pic>
        <p:nvPicPr>
          <p:cNvPr id="2052" name="Picture 4" descr="C:\Users\1\Downloads\75459875265165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500174"/>
            <a:ext cx="7844308" cy="41434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5786454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Ливия. Президент </a:t>
            </a:r>
            <a:r>
              <a:rPr lang="ru-RU" sz="2800" dirty="0" err="1" smtClean="0">
                <a:solidFill>
                  <a:srgbClr val="FFFF00"/>
                </a:solidFill>
              </a:rPr>
              <a:t>Каддафи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Default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235</TotalTime>
  <Words>442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Franklin Gothic Book</vt:lpstr>
      <vt:lpstr>Wingdings 2</vt:lpstr>
      <vt:lpstr>Default Theme</vt:lpstr>
      <vt:lpstr>Военная угроза национальной безопасности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НАТО –  Организация Североатлантического договора.</vt:lpstr>
      <vt:lpstr>Презентация PowerPoint</vt:lpstr>
      <vt:lpstr>Презентация PowerPoint</vt:lpstr>
      <vt:lpstr>Презентация PowerPoint</vt:lpstr>
      <vt:lpstr>В этих регионах образовался хаос, горе и страдания народов.</vt:lpstr>
      <vt:lpstr>Ливия 2011 гражданская война</vt:lpstr>
      <vt:lpstr>Ирак.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внутренние военные опасности:</vt:lpstr>
      <vt:lpstr>Основные военные угрозы:</vt:lpstr>
      <vt:lpstr>Презентация PowerPoint</vt:lpstr>
      <vt:lpstr>Презентация PowerPoint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Военная угроза национальной безопасности россии</dc:title>
  <dc:creator>1</dc:creator>
  <cp:lastModifiedBy>Sasha</cp:lastModifiedBy>
  <cp:revision>28</cp:revision>
  <dcterms:created xsi:type="dcterms:W3CDTF">2017-11-06T19:04:07Z</dcterms:created>
  <dcterms:modified xsi:type="dcterms:W3CDTF">2023-11-30T09:41:20Z</dcterms:modified>
</cp:coreProperties>
</file>