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AFAFA"/>
    <a:srgbClr val="FF00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82" autoAdjust="0"/>
  </p:normalViewPr>
  <p:slideViewPr>
    <p:cSldViewPr snapToGrid="0">
      <p:cViewPr>
        <p:scale>
          <a:sx n="90" d="100"/>
          <a:sy n="90" d="100"/>
        </p:scale>
        <p:origin x="-72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A5332F-AC8C-4498-A762-0B0A8D731B19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C3D787-D9DF-4044-A81D-961B8DEFE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515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4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65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0770" y="723013"/>
            <a:ext cx="9023230" cy="4667694"/>
          </a:xfrm>
        </p:spPr>
        <p:txBody>
          <a:bodyPr>
            <a:normAutofit fontScale="90000"/>
          </a:bodyPr>
          <a:lstStyle/>
          <a:p>
            <a:r>
              <a:rPr lang="ru-RU" sz="3000" b="1" i="1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i="1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i="1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i="1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Внеурочное занятие по </a:t>
            </a:r>
            <a:r>
              <a:rPr lang="ru-RU" sz="3600" b="1" i="1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технологии </a:t>
            </a:r>
            <a:r>
              <a:rPr lang="ru-RU" sz="3600" b="1" i="1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solidFill>
                  <a:srgbClr val="8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МЕТОДИЧЕСКАЯ </a:t>
            </a:r>
            <a:r>
              <a:rPr lang="ru-RU" sz="4400" dirty="0" smtClean="0">
                <a:solidFill>
                  <a:srgbClr val="8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РАЗРАБОТКА</a:t>
            </a:r>
            <a:r>
              <a:rPr lang="ru-RU" sz="3600" b="1" i="1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br>
              <a:rPr lang="ru-RU" sz="3600" b="1" i="1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1600" dirty="0" smtClean="0">
                <a:solidFill>
                  <a:srgbClr val="8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ТЕМА:</a:t>
            </a:r>
            <a:r>
              <a:rPr lang="ru-RU" sz="3200" dirty="0" smtClean="0"/>
              <a:t> </a:t>
            </a:r>
            <a:r>
              <a:rPr lang="ru-RU" sz="3600" b="1" i="1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«Яблоневый цвет»</a:t>
            </a:r>
            <a:r>
              <a:rPr lang="ru-RU" sz="3000" b="1" i="1" kern="0" dirty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kern="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i="1" kern="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000" b="1" i="1" kern="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</a:t>
            </a:r>
            <a:br>
              <a:rPr lang="ru-RU" sz="3000" b="1" i="1" kern="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000" b="1" i="1" kern="0" dirty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i="1" kern="0" dirty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000" b="1" i="1" kern="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2000" b="1" i="1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мастер-класс </a:t>
            </a:r>
            <a:r>
              <a:rPr lang="ru-RU" sz="2000" b="1" i="1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по изготовлению сувенирной броши </a:t>
            </a:r>
            <a:r>
              <a:rPr lang="ru-RU" sz="2000" b="1" i="1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«</a:t>
            </a:r>
            <a:r>
              <a:rPr lang="ru-RU" sz="2000" b="1" i="1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Яблоневый цвет» </a:t>
            </a:r>
            <a:r>
              <a:rPr lang="ru-RU" sz="2000" b="1" i="1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ветеранам </a:t>
            </a:r>
            <a:r>
              <a:rPr lang="ru-RU" sz="2000" b="1" i="1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к 9 мая </a:t>
            </a:r>
            <a:r>
              <a:rPr lang="ru-RU" sz="2000" b="1" i="1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для </a:t>
            </a:r>
            <a:r>
              <a:rPr lang="ru-RU" sz="2000" b="1" i="1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учащихся </a:t>
            </a:r>
            <a:r>
              <a:rPr lang="ru-RU" sz="2000" b="1" i="1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5-11 </a:t>
            </a:r>
            <a:r>
              <a:rPr lang="ru-RU" sz="2000" b="1" i="1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классов</a:t>
            </a:r>
            <a:r>
              <a:rPr lang="ru-RU" sz="1800" b="1" i="1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kern="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kern="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80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69581" y="6124352"/>
            <a:ext cx="7729870" cy="733647"/>
          </a:xfrm>
        </p:spPr>
        <p:txBody>
          <a:bodyPr>
            <a:noAutofit/>
          </a:bodyPr>
          <a:lstStyle/>
          <a:p>
            <a:pPr algn="r">
              <a:lnSpc>
                <a:spcPct val="75000"/>
              </a:lnSpc>
              <a:spcBef>
                <a:spcPts val="675"/>
              </a:spcBef>
            </a:pPr>
            <a:r>
              <a:rPr lang="ru-RU" sz="14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Автор: Титова Евгения Юрьевна</a:t>
            </a:r>
            <a:r>
              <a:rPr lang="ru-RU" sz="14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r">
              <a:lnSpc>
                <a:spcPct val="75000"/>
              </a:lnSpc>
              <a:spcBef>
                <a:spcPts val="675"/>
              </a:spcBef>
            </a:pPr>
            <a:r>
              <a:rPr lang="ru-RU" sz="14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sz="14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технологии высшей </a:t>
            </a:r>
            <a:r>
              <a:rPr lang="ru-RU" sz="14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квалификационной </a:t>
            </a:r>
            <a:r>
              <a:rPr lang="ru-RU" sz="14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категории</a:t>
            </a:r>
          </a:p>
          <a:p>
            <a:pPr algn="r">
              <a:lnSpc>
                <a:spcPct val="80000"/>
              </a:lnSpc>
            </a:pPr>
            <a:r>
              <a:rPr lang="ru-RU" sz="14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 МБОУ СОШ № 22 г. Химки</a:t>
            </a:r>
          </a:p>
        </p:txBody>
      </p:sp>
    </p:spTree>
    <p:extLst>
      <p:ext uri="{BB962C8B-B14F-4D97-AF65-F5344CB8AC3E}">
        <p14:creationId xmlns:p14="http://schemas.microsoft.com/office/powerpoint/2010/main" val="169383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8140" y="1839433"/>
            <a:ext cx="6006065" cy="2519916"/>
          </a:xfrm>
        </p:spPr>
        <p:txBody>
          <a:bodyPr>
            <a:normAutofit/>
          </a:bodyPr>
          <a:lstStyle/>
          <a:p>
            <a:r>
              <a:rPr lang="ru-RU" sz="3600" b="1" i="1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ru-RU" sz="3600" b="1" i="1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 Спасибо </a:t>
            </a:r>
            <a:r>
              <a:rPr lang="ru-RU" sz="3600" b="1" i="1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за внимание!</a:t>
            </a:r>
          </a:p>
        </p:txBody>
      </p:sp>
      <p:pic>
        <p:nvPicPr>
          <p:cNvPr id="1026" name="Picture 2" descr="C:\Users\Teacher\Desktop\ОТКРЫТКИ\20170217_1712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06" y="3093299"/>
            <a:ext cx="2337086" cy="311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Teacher\Desktop\ОТКРЫТКИ\20170217_171421 - копия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474" y="3987763"/>
            <a:ext cx="2128611" cy="222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592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445487"/>
            <a:ext cx="7886700" cy="4199862"/>
          </a:xfrm>
        </p:spPr>
        <p:txBody>
          <a:bodyPr>
            <a:normAutofit fontScale="92500" lnSpcReduction="20000"/>
          </a:bodyPr>
          <a:lstStyle/>
          <a:p>
            <a:pPr marL="342900" lvl="0" indent="-34290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None/>
            </a:pPr>
            <a:r>
              <a:rPr lang="ru-RU" sz="2000" b="1" i="1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Цели</a:t>
            </a:r>
            <a:r>
              <a:rPr lang="ru-RU" sz="2000" b="1" i="1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800" kern="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None/>
            </a:pPr>
            <a:r>
              <a:rPr lang="en-US" sz="2000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000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sz="20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эскиза и изготовление сувенирной броши «Яблоневый цвет» с декоративными цветами из </a:t>
            </a:r>
            <a:r>
              <a:rPr lang="ru-RU" sz="2000" kern="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фоамирана</a:t>
            </a:r>
            <a:r>
              <a:rPr lang="ru-RU" sz="20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для ветеранов ко Дню Победы</a:t>
            </a:r>
            <a:r>
              <a:rPr lang="ru-RU" sz="2000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lvl="0" indent="-34290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None/>
            </a:pPr>
            <a:r>
              <a:rPr lang="en-US" sz="2000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000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0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условий для проявления и развития ребенком своих </a:t>
            </a:r>
            <a:r>
              <a:rPr lang="en-US" sz="20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способностей</a:t>
            </a:r>
            <a:r>
              <a:rPr lang="ru-RU" sz="2000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lvl="0" indent="-34290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None/>
            </a:pPr>
            <a:r>
              <a:rPr lang="en-US" sz="2000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0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создание условий для дальнейшего развития патриотического</a:t>
            </a:r>
            <a:r>
              <a:rPr lang="en-US" sz="20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воспитания граждан Российской Федерации и постижения духовно-нравственных ценностей и культурных традиций.</a:t>
            </a:r>
            <a:r>
              <a:rPr lang="ru-RU" sz="18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kern="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None/>
            </a:pPr>
            <a:r>
              <a:rPr lang="ru-RU" sz="2000" b="1" i="1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342900" lvl="0" indent="-342900" algn="ctr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None/>
            </a:pPr>
            <a:r>
              <a:rPr lang="ru-RU" sz="2000" b="1" i="1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образовательные</a:t>
            </a:r>
            <a:r>
              <a:rPr lang="ru-RU" sz="2000" b="1" i="1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b="1" i="1" kern="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65000"/>
              <a:buFont typeface="Wingdings" panose="05000000000000000000" pitchFamily="2" charset="2"/>
              <a:buChar char="v"/>
            </a:pPr>
            <a:r>
              <a:rPr lang="ru-RU" sz="20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расширение знаний и кругозора учащихся; </a:t>
            </a:r>
          </a:p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65000"/>
              <a:buFont typeface="Wingdings" panose="05000000000000000000" pitchFamily="2" charset="2"/>
              <a:buChar char="v"/>
            </a:pPr>
            <a:r>
              <a:rPr lang="ru-RU" sz="20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ознакомить учащихся с символикой Дня Победы;</a:t>
            </a:r>
          </a:p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65000"/>
              <a:buFont typeface="Wingdings" panose="05000000000000000000" pitchFamily="2" charset="2"/>
              <a:buChar char="v"/>
            </a:pPr>
            <a:r>
              <a:rPr lang="ru-RU" sz="20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ознакомить учащихся с видами декоративно-прикладного творчества и используемыми материалами;</a:t>
            </a:r>
          </a:p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65000"/>
              <a:buFont typeface="Wingdings" panose="05000000000000000000" pitchFamily="2" charset="2"/>
              <a:buChar char="v"/>
            </a:pPr>
            <a:r>
              <a:rPr lang="ru-RU" sz="20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активизация интереса к изучению истории Отечества и формирование чувства уважения к героическому прошлому нашей страны, сохранение памяти о великих исторических подвигах защитников Отечества; </a:t>
            </a:r>
          </a:p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65000"/>
              <a:buFont typeface="Wingdings" panose="05000000000000000000" pitchFamily="2" charset="2"/>
              <a:buChar char="v"/>
            </a:pPr>
            <a:r>
              <a:rPr lang="ru-RU" sz="20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выявление и поддержка творчески одаренных детей;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978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379785"/>
            <a:ext cx="7886700" cy="4173414"/>
          </a:xfrm>
        </p:spPr>
        <p:txBody>
          <a:bodyPr>
            <a:normAutofit fontScale="85000" lnSpcReduction="20000"/>
          </a:bodyPr>
          <a:lstStyle/>
          <a:p>
            <a:pPr marL="0" lvl="0" indent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None/>
            </a:pPr>
            <a:r>
              <a:rPr lang="ru-RU" sz="2400" b="1" i="1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br>
              <a:rPr lang="ru-RU" sz="2400" b="1" i="1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ru-RU" sz="2000" b="1" i="1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развивающие:</a:t>
            </a:r>
            <a:r>
              <a:rPr lang="ru-RU" sz="20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65000"/>
              <a:buFont typeface="Wingdings" panose="05000000000000000000" pitchFamily="2" charset="2"/>
              <a:buChar char="v"/>
            </a:pPr>
            <a:r>
              <a:rPr lang="ru-RU" sz="20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развитие интеллектуальных и творческих способностей обучающихся; </a:t>
            </a:r>
          </a:p>
          <a:p>
            <a:pPr lvl="0" algn="just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65000"/>
              <a:buFont typeface="Wingdings" panose="05000000000000000000" pitchFamily="2" charset="2"/>
              <a:buChar char="v"/>
            </a:pPr>
            <a:r>
              <a:rPr lang="ru-RU" sz="20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развитие умения самостоятельно использовать полученные знания на практике;</a:t>
            </a:r>
          </a:p>
          <a:p>
            <a:pPr lvl="0" algn="just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65000"/>
              <a:buFont typeface="Wingdings" panose="05000000000000000000" pitchFamily="2" charset="2"/>
              <a:buChar char="v"/>
            </a:pPr>
            <a:r>
              <a:rPr lang="ru-RU" sz="20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развитие у подрастающего поколения гордости, глубокого уважения и почитания символов государства, воинской символики и исторических святынь Отечества; </a:t>
            </a:r>
            <a:endParaRPr lang="ru-RU" sz="2000" kern="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65000"/>
              <a:buNone/>
            </a:pPr>
            <a:r>
              <a:rPr lang="ru-RU" sz="2000" b="1" i="1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  <a:r>
              <a:rPr lang="ru-RU" sz="2000" b="1" i="1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воспитательные:</a:t>
            </a:r>
            <a:r>
              <a:rPr lang="ru-RU" sz="20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65000"/>
              <a:buFont typeface="Wingdings" panose="05000000000000000000" pitchFamily="2" charset="2"/>
              <a:buChar char="v"/>
            </a:pPr>
            <a:r>
              <a:rPr lang="ru-RU" sz="20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формирование у учащихся патриотизма как одной из основных духовных ценностей;</a:t>
            </a:r>
          </a:p>
          <a:p>
            <a:pPr lvl="0" algn="just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65000"/>
              <a:buFont typeface="Wingdings" panose="05000000000000000000" pitchFamily="2" charset="2"/>
              <a:buChar char="v"/>
            </a:pPr>
            <a:r>
              <a:rPr lang="ru-RU" sz="20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сохранение исторической памяти о важнейших событиях в истории нашей страны и развитие интереса к ним;</a:t>
            </a:r>
          </a:p>
          <a:p>
            <a:pPr lvl="0" algn="just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65000"/>
              <a:buFont typeface="Wingdings" panose="05000000000000000000" pitchFamily="2" charset="2"/>
              <a:buChar char="v"/>
            </a:pPr>
            <a:r>
              <a:rPr lang="ru-RU" sz="20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углубление знаний о событиях, ставших основой государственных праздников России; </a:t>
            </a:r>
          </a:p>
          <a:p>
            <a:pPr lvl="0" algn="just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65000"/>
              <a:buFont typeface="Wingdings" panose="05000000000000000000" pitchFamily="2" charset="2"/>
              <a:buChar char="v"/>
            </a:pPr>
            <a:r>
              <a:rPr lang="ru-RU" sz="20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повышение интереса российских граждан к военной истории Отечества в ходе подготовки и празднования Победы советского народа в Великой Отечественной войне 1941-1945 годов; </a:t>
            </a:r>
          </a:p>
          <a:p>
            <a:pPr lvl="0" algn="just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65000"/>
              <a:buFont typeface="Wingdings" panose="05000000000000000000" pitchFamily="2" charset="2"/>
              <a:buChar char="v"/>
            </a:pPr>
            <a:r>
              <a:rPr lang="ru-RU" sz="20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воспитание аккуратности, внимательности при выполнении приёмов труда при изготовлении сувенирной </a:t>
            </a:r>
            <a:r>
              <a:rPr lang="ru-RU" sz="2000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броши «Яблоневый цвет»;</a:t>
            </a:r>
            <a:endParaRPr lang="ru-RU" sz="2000" kern="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65000"/>
              <a:buFont typeface="Wingdings" panose="05000000000000000000" pitchFamily="2" charset="2"/>
              <a:buChar char="v"/>
            </a:pPr>
            <a:r>
              <a:rPr lang="ru-RU" sz="20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воспитание трудолюбия, умения слушать, коммуникабельности, активности, культуры труда, умения работать в коллективе.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936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3877" y="211015"/>
            <a:ext cx="5631472" cy="879232"/>
          </a:xfrm>
        </p:spPr>
        <p:txBody>
          <a:bodyPr>
            <a:normAutofit/>
          </a:bodyPr>
          <a:lstStyle/>
          <a:p>
            <a:r>
              <a:rPr lang="ru-RU" sz="2800" b="1" i="1" dirty="0" err="1">
                <a:solidFill>
                  <a:srgbClr val="8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Инновационность</a:t>
            </a:r>
            <a:r>
              <a:rPr lang="ru-RU" sz="2800" b="1" i="1" dirty="0">
                <a:solidFill>
                  <a:srgbClr val="8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274277"/>
            <a:ext cx="7886700" cy="4222216"/>
          </a:xfrm>
        </p:spPr>
        <p:txBody>
          <a:bodyPr>
            <a:normAutofit fontScale="85000" lnSpcReduction="20000"/>
          </a:bodyPr>
          <a:lstStyle/>
          <a:p>
            <a:pPr marL="342900" lvl="0" indent="-342900" algn="just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Ожидаемые результаты:</a:t>
            </a:r>
          </a:p>
          <a:p>
            <a:pPr marL="342900" lvl="0" indent="-342900" algn="just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 1.Приобретение </a:t>
            </a:r>
            <a:r>
              <a:rPr lang="ru-RU" sz="18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социальных знаний.</a:t>
            </a:r>
          </a:p>
          <a:p>
            <a:pPr marL="342900" lvl="0" indent="-342900" algn="just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 2.Формирование </a:t>
            </a:r>
            <a:r>
              <a:rPr lang="ru-RU" sz="18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позитивных отношений к ценностям общества, к социальной реальности.</a:t>
            </a:r>
          </a:p>
          <a:p>
            <a:pPr marL="342900" lvl="0" indent="-342900" algn="just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 3.Получение </a:t>
            </a:r>
            <a:r>
              <a:rPr lang="ru-RU" sz="18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опыта самостоятельного социального действия на примере изготовления сувенирной броши.</a:t>
            </a:r>
          </a:p>
          <a:p>
            <a:pPr marL="342900" lvl="0" indent="-342900" algn="just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Тип учебного занятия: </a:t>
            </a:r>
            <a:r>
              <a:rPr lang="ru-RU" sz="18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усвоение новых знаний.</a:t>
            </a:r>
          </a:p>
          <a:p>
            <a:pPr marL="342900" lvl="0" indent="-342900" algn="just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Форма проведения:</a:t>
            </a:r>
            <a:r>
              <a:rPr lang="ru-RU" sz="18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мастер-класс по изготовлению сувенирной броши </a:t>
            </a:r>
            <a:r>
              <a:rPr lang="ru-RU" sz="1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«Яблоневый цвет» для </a:t>
            </a:r>
            <a:r>
              <a:rPr lang="ru-RU" sz="18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ветеранов ко Дню Победы.</a:t>
            </a:r>
          </a:p>
          <a:p>
            <a:pPr marL="342900" lvl="0" indent="-342900" algn="just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Методы обучения:</a:t>
            </a:r>
          </a:p>
          <a:p>
            <a:pPr marL="342900" lvl="0" indent="-342900" algn="just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8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* интерактивный (рассказ, показ, беседа, практическое выполнение);</a:t>
            </a:r>
          </a:p>
          <a:p>
            <a:pPr marL="342900" lvl="0" indent="-342900" algn="just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8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* исследовательский (умение самостоятельно распределять деятельность работы, выбор действия, его способа, свобода творчества).</a:t>
            </a:r>
            <a:r>
              <a:rPr lang="ru-RU" sz="1800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</a:p>
          <a:p>
            <a:pPr marL="342900" lvl="0" indent="-342900" algn="just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Оборудование и инструменты:</a:t>
            </a:r>
            <a:r>
              <a:rPr lang="ru-RU" sz="18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мультимедийный проектор, компьютер, ножницы, фигурные ножницы, шило, канцелярский нож, шаблоны </a:t>
            </a:r>
            <a:r>
              <a:rPr lang="ru-RU" sz="1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лепестков цветка и листьев, </a:t>
            </a:r>
            <a:r>
              <a:rPr lang="ru-RU" sz="18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кисточки, масляная пастель, клеящий </a:t>
            </a:r>
            <a:r>
              <a:rPr lang="ru-RU" sz="1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пистолет, утюг.</a:t>
            </a:r>
            <a:endParaRPr lang="ru-RU" sz="18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Средства обучения:</a:t>
            </a:r>
            <a:r>
              <a:rPr lang="ru-RU" sz="18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 презентация «Символы, которые надо знать!», записи военных и патриотических песен, панно «Память жива», физкультминутка </a:t>
            </a:r>
            <a:r>
              <a:rPr lang="ru-RU" sz="18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Инфоурок</a:t>
            </a:r>
            <a:r>
              <a:rPr lang="ru-RU" sz="18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, фотографии и образцы декоративных цветов из </a:t>
            </a:r>
            <a:r>
              <a:rPr lang="ru-RU" sz="18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фоамирана</a:t>
            </a:r>
            <a:r>
              <a:rPr lang="ru-RU" sz="1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, декоративная брошь «Яблоневый цвет», образцы </a:t>
            </a:r>
            <a:r>
              <a:rPr lang="ru-RU" sz="18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материалов для работы: </a:t>
            </a:r>
            <a:r>
              <a:rPr lang="ru-RU" sz="18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фоамиран</a:t>
            </a:r>
            <a:r>
              <a:rPr lang="ru-RU" sz="1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Георгиевская лента, клей «Момент», «Титан</a:t>
            </a:r>
            <a:r>
              <a:rPr lang="ru-RU" sz="1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», основа для броши, </a:t>
            </a:r>
            <a:r>
              <a:rPr lang="ru-RU" sz="18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проволока, иллюстрации воинской символики и исторических святынь Отечества.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63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0062" y="257909"/>
            <a:ext cx="5385287" cy="855784"/>
          </a:xfrm>
        </p:spPr>
        <p:txBody>
          <a:bodyPr>
            <a:normAutofit/>
          </a:bodyPr>
          <a:lstStyle/>
          <a:p>
            <a:r>
              <a:rPr lang="ru-RU" sz="2800" b="1" i="1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План занятия</a:t>
            </a:r>
            <a:endParaRPr lang="ru-RU" sz="2800" i="1" dirty="0">
              <a:solidFill>
                <a:srgbClr val="8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8122" y="2754923"/>
            <a:ext cx="6827227" cy="3422040"/>
          </a:xfrm>
        </p:spPr>
        <p:txBody>
          <a:bodyPr/>
          <a:lstStyle/>
          <a:p>
            <a:pPr marL="0" lvl="0" indent="0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1. Организационный этап (2-3 мин.)</a:t>
            </a:r>
          </a:p>
          <a:p>
            <a:pPr marL="0" lvl="0" indent="0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2. Этап объяснения новых знаний и демонстрации </a:t>
            </a:r>
            <a:r>
              <a:rPr lang="ru-RU" sz="24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0" lvl="0" indent="0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 приемов </a:t>
            </a:r>
            <a:r>
              <a:rPr lang="ru-RU" sz="24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работы (10 мин.)</a:t>
            </a:r>
          </a:p>
          <a:p>
            <a:pPr marL="0" lvl="0" indent="0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3. Этап выполнения практической работы </a:t>
            </a:r>
            <a:endParaRPr lang="ru-RU" sz="24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 (</a:t>
            </a:r>
            <a:r>
              <a:rPr lang="ru-RU" sz="24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практикум) (15 мин.)</a:t>
            </a:r>
          </a:p>
          <a:p>
            <a:pPr marL="0" lvl="0" indent="0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4. Контрольный этап (5 мин.)</a:t>
            </a:r>
          </a:p>
          <a:p>
            <a:pPr marL="0" lvl="0" indent="0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5. Итоговый этап (3-5 мин.)</a:t>
            </a:r>
          </a:p>
          <a:p>
            <a:pPr marL="0" lvl="0" indent="0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6. Рефлексивный этап (5 мин.)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773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4614" y="234462"/>
            <a:ext cx="7049385" cy="914400"/>
          </a:xfrm>
        </p:spPr>
        <p:txBody>
          <a:bodyPr>
            <a:normAutofit/>
          </a:bodyPr>
          <a:lstStyle/>
          <a:p>
            <a:pPr algn="ctr"/>
            <a:r>
              <a:rPr lang="ru-RU" sz="2800" b="1" i="1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Учебный материал на этапе </a:t>
            </a:r>
            <a:r>
              <a:rPr lang="ru-RU" sz="2800" b="1" i="1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объяснения и закрепления</a:t>
            </a:r>
            <a:endParaRPr lang="ru-RU" sz="2800" i="1" dirty="0">
              <a:solidFill>
                <a:srgbClr val="8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2954" y="2989385"/>
            <a:ext cx="6862395" cy="3187577"/>
          </a:xfrm>
        </p:spPr>
        <p:txBody>
          <a:bodyPr/>
          <a:lstStyle/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65000"/>
              <a:buFont typeface="Wingdings" panose="05000000000000000000" pitchFamily="2" charset="2"/>
              <a:buChar char="v"/>
            </a:pPr>
            <a:r>
              <a:rPr lang="ru-RU" sz="24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Символы Победы</a:t>
            </a:r>
          </a:p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65000"/>
              <a:buFont typeface="Wingdings" panose="05000000000000000000" pitchFamily="2" charset="2"/>
              <a:buChar char="v"/>
            </a:pPr>
            <a:r>
              <a:rPr lang="ru-RU" sz="2400" kern="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Фоамиран</a:t>
            </a:r>
            <a:endParaRPr lang="ru-RU" sz="2400" kern="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65000"/>
              <a:buFont typeface="Wingdings" panose="05000000000000000000" pitchFamily="2" charset="2"/>
              <a:buChar char="v"/>
            </a:pPr>
            <a:r>
              <a:rPr lang="ru-RU" sz="24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Техника создания сувенирной </a:t>
            </a:r>
            <a:r>
              <a:rPr lang="ru-RU" sz="2400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броши «Яблоневый цвет»</a:t>
            </a:r>
            <a:endParaRPr lang="ru-RU" sz="2400" kern="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65000"/>
              <a:buFont typeface="Wingdings" panose="05000000000000000000" pitchFamily="2" charset="2"/>
              <a:buChar char="v"/>
            </a:pPr>
            <a:r>
              <a:rPr lang="ru-RU" sz="24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Организация рабочего места</a:t>
            </a:r>
          </a:p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65000"/>
              <a:buFont typeface="Wingdings" panose="05000000000000000000" pitchFamily="2" charset="2"/>
              <a:buChar char="v"/>
            </a:pPr>
            <a:r>
              <a:rPr lang="ru-RU" sz="24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Техника безопасности</a:t>
            </a:r>
          </a:p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65000"/>
              <a:buFont typeface="Wingdings" panose="05000000000000000000" pitchFamily="2" charset="2"/>
              <a:buChar char="v"/>
            </a:pPr>
            <a:r>
              <a:rPr lang="ru-RU" sz="24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Цветовые сочетания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107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5366" y="365127"/>
            <a:ext cx="6239983" cy="730026"/>
          </a:xfrm>
        </p:spPr>
        <p:txBody>
          <a:bodyPr>
            <a:normAutofit/>
          </a:bodyPr>
          <a:lstStyle/>
          <a:p>
            <a:r>
              <a:rPr lang="ru-RU" sz="2800" b="1" i="1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Проблемные вопросы и задания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2623" y="2700669"/>
            <a:ext cx="7687340" cy="3476293"/>
          </a:xfrm>
        </p:spPr>
        <p:txBody>
          <a:bodyPr/>
          <a:lstStyle/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65000"/>
              <a:buFont typeface="Wingdings" panose="05000000000000000000" pitchFamily="2" charset="2"/>
              <a:buChar char="v"/>
            </a:pPr>
            <a:r>
              <a:rPr lang="ru-RU" sz="24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Что означает слово «символ»?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65000"/>
              <a:buFont typeface="Wingdings" panose="05000000000000000000" pitchFamily="2" charset="2"/>
              <a:buChar char="v"/>
            </a:pPr>
            <a:r>
              <a:rPr lang="ru-RU" sz="24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 какими символами мы сегодня познакомились?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65000"/>
              <a:buFont typeface="Wingdings" panose="05000000000000000000" pitchFamily="2" charset="2"/>
              <a:buChar char="v"/>
            </a:pPr>
            <a:r>
              <a:rPr lang="ru-RU" sz="24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Что составляет символику Дня Победы? Какое значение имеют эти символы?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65000"/>
              <a:buFont typeface="Wingdings" panose="05000000000000000000" pitchFamily="2" charset="2"/>
              <a:buChar char="v"/>
            </a:pPr>
            <a:r>
              <a:rPr lang="ru-RU" sz="24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 использованием каких материалов вы сегодня познакомились?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65000"/>
              <a:buFont typeface="Wingdings" panose="05000000000000000000" pitchFamily="2" charset="2"/>
              <a:buChar char="v"/>
            </a:pPr>
            <a:r>
              <a:rPr lang="ru-RU" sz="24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Какие способы </a:t>
            </a:r>
            <a:r>
              <a:rPr lang="ru-RU" sz="2400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обработки </a:t>
            </a:r>
            <a:r>
              <a:rPr lang="ru-RU" sz="2400" kern="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фоамирана</a:t>
            </a:r>
            <a:r>
              <a:rPr lang="ru-RU" sz="2400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вы знаете?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162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5367" y="365127"/>
            <a:ext cx="6239983" cy="793822"/>
          </a:xfrm>
        </p:spPr>
        <p:txBody>
          <a:bodyPr>
            <a:normAutofit/>
          </a:bodyPr>
          <a:lstStyle/>
          <a:p>
            <a:r>
              <a:rPr lang="ru-RU" sz="2800" b="1" i="1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Примерные ответы обучающихся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583711"/>
            <a:ext cx="7886700" cy="3976577"/>
          </a:xfrm>
        </p:spPr>
        <p:txBody>
          <a:bodyPr>
            <a:normAutofit/>
          </a:bodyPr>
          <a:lstStyle/>
          <a:p>
            <a:pPr lvl="0" algn="just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65000"/>
              <a:buFont typeface="Wingdings" panose="05000000000000000000" pitchFamily="2" charset="2"/>
              <a:buChar char="v"/>
            </a:pPr>
            <a:r>
              <a:rPr lang="ru-RU" sz="24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Для изготовления декоративных цветов для сувенирной броши нужно изучить технологию</a:t>
            </a:r>
          </a:p>
          <a:p>
            <a:pPr lvl="0" algn="just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65000"/>
              <a:buFont typeface="Wingdings" panose="05000000000000000000" pitchFamily="2" charset="2"/>
              <a:buChar char="v"/>
            </a:pPr>
            <a:r>
              <a:rPr lang="ru-RU" sz="24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При работе необходимо использовать технику безопасности</a:t>
            </a:r>
          </a:p>
          <a:p>
            <a:pPr lvl="0" algn="just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65000"/>
              <a:buFont typeface="Wingdings" panose="05000000000000000000" pitchFamily="2" charset="2"/>
              <a:buChar char="v"/>
            </a:pPr>
            <a:r>
              <a:rPr lang="ru-RU" sz="24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Сувенир ручной работы – находка для тех, кто любит индивидуальность</a:t>
            </a:r>
          </a:p>
          <a:p>
            <a:pPr lvl="0" algn="just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65000"/>
              <a:buFont typeface="Wingdings" panose="05000000000000000000" pitchFamily="2" charset="2"/>
              <a:buChar char="v"/>
            </a:pPr>
            <a:r>
              <a:rPr lang="ru-RU" sz="24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Сувениры, сделанные своими руками всегда приятно дарить и получать в подарок</a:t>
            </a:r>
          </a:p>
          <a:p>
            <a:pPr lvl="0" algn="just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65000"/>
              <a:buFont typeface="Wingdings" panose="05000000000000000000" pitchFamily="2" charset="2"/>
              <a:buChar char="v"/>
            </a:pPr>
            <a:r>
              <a:rPr lang="ru-RU" sz="24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Изучив технологию, вы можете не только сами выполнить работу, но и научить своих </a:t>
            </a:r>
            <a:r>
              <a:rPr lang="ru-RU" sz="2400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друзей</a:t>
            </a:r>
            <a:endParaRPr lang="ru-RU" sz="2400" kern="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65000"/>
              <a:buFont typeface="Wingdings" panose="05000000000000000000" pitchFamily="2" charset="2"/>
              <a:buChar char="v"/>
            </a:pPr>
            <a:r>
              <a:rPr lang="ru-RU" sz="24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Такие сувенирные броши может сделать любой человек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15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56121" y="365127"/>
            <a:ext cx="6059228" cy="708761"/>
          </a:xfrm>
        </p:spPr>
        <p:txBody>
          <a:bodyPr>
            <a:normAutofit/>
          </a:bodyPr>
          <a:lstStyle/>
          <a:p>
            <a:r>
              <a:rPr lang="ru-RU" sz="2800" b="1" i="1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Рефлексия (самооценка урока)</a:t>
            </a:r>
            <a:endParaRPr lang="ru-RU" sz="2800" i="1" dirty="0">
              <a:solidFill>
                <a:srgbClr val="8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49" y="2509283"/>
            <a:ext cx="8228271" cy="3667679"/>
          </a:xfrm>
        </p:spPr>
        <p:txBody>
          <a:bodyPr>
            <a:normAutofit fontScale="85000" lnSpcReduction="10000"/>
          </a:bodyPr>
          <a:lstStyle/>
          <a:p>
            <a:pPr marL="0" lvl="0" indent="0" algn="just" defTabSz="914400" fontAlgn="base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None/>
            </a:pPr>
            <a:r>
              <a:rPr lang="ru-RU" sz="32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 </a:t>
            </a:r>
            <a:r>
              <a:rPr lang="ru-RU" sz="2400" b="1" i="1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а) критерии факта: </a:t>
            </a:r>
            <a:endParaRPr lang="ru-RU" sz="2400" b="1" i="1" kern="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defTabSz="914400" fontAlgn="base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65000"/>
              <a:buFont typeface="Wingdings" panose="05000000000000000000" pitchFamily="2" charset="2"/>
              <a:buChar char="v"/>
            </a:pPr>
            <a:r>
              <a:rPr lang="ru-RU" sz="2400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24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отлично усвоили символику Дня Победы, способы обработки </a:t>
            </a:r>
            <a:r>
              <a:rPr lang="ru-RU" sz="2400" kern="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фоамирана</a:t>
            </a:r>
            <a:r>
              <a:rPr lang="ru-RU" sz="2400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технику безопасности при работе, порядок и технологию изготовления сувенирной </a:t>
            </a:r>
            <a:r>
              <a:rPr lang="ru-RU" sz="2400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броши «Яблоневый цвет»,</a:t>
            </a:r>
          </a:p>
          <a:p>
            <a:pPr lvl="0" algn="just" defTabSz="914400" fontAlgn="base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65000"/>
              <a:buFont typeface="Wingdings" panose="05000000000000000000" pitchFamily="2" charset="2"/>
              <a:buChar char="v"/>
            </a:pPr>
            <a:r>
              <a:rPr lang="ru-RU" sz="2400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небольшие </a:t>
            </a:r>
            <a:r>
              <a:rPr lang="ru-RU" sz="24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затруднения вызвала прокрутка лепестков, т.к. у некоторых детей слабые пальчики и недостаточно развита их моторика.</a:t>
            </a:r>
          </a:p>
          <a:p>
            <a:pPr marL="0" lvl="0" indent="0" algn="just" defTabSz="914400" fontAlgn="base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None/>
            </a:pPr>
            <a:r>
              <a:rPr lang="ru-RU" sz="2400" b="1" i="1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 б) критерии отношения: </a:t>
            </a:r>
            <a:endParaRPr lang="ru-RU" sz="2400" b="1" i="1" kern="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defTabSz="914400" fontAlgn="base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65000"/>
              <a:buFont typeface="Wingdings" panose="05000000000000000000" pitchFamily="2" charset="2"/>
              <a:buChar char="v"/>
            </a:pPr>
            <a:r>
              <a:rPr lang="ru-RU" sz="2400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отношение </a:t>
            </a:r>
            <a:r>
              <a:rPr lang="ru-RU" sz="24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к содержанию учебного материала положительное, </a:t>
            </a:r>
            <a:endParaRPr lang="ru-RU" sz="2400" kern="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defTabSz="914400" fontAlgn="base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65000"/>
              <a:buFont typeface="Wingdings" panose="05000000000000000000" pitchFamily="2" charset="2"/>
              <a:buChar char="v"/>
            </a:pPr>
            <a:r>
              <a:rPr lang="ru-RU" sz="2400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24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были активны в процессе усвоения материала и </a:t>
            </a:r>
            <a:r>
              <a:rPr lang="ru-RU" sz="2400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выполнении практической </a:t>
            </a:r>
            <a:r>
              <a:rPr lang="ru-RU" sz="24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работы, помогали друг другу, </a:t>
            </a:r>
            <a:endParaRPr lang="ru-RU" sz="2400" kern="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defTabSz="914400" fontAlgn="base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65000"/>
              <a:buFont typeface="Wingdings" panose="05000000000000000000" pitchFamily="2" charset="2"/>
              <a:buChar char="v"/>
            </a:pPr>
            <a:r>
              <a:rPr lang="ru-RU" sz="2400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4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учителю относятся положительно, некоторые девочки пришли в свободное время, чтобы сделать ещё сувенирные броши для ветеранов.</a:t>
            </a:r>
            <a:endParaRPr lang="ru-RU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1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413</Words>
  <Application>Microsoft Office PowerPoint</Application>
  <PresentationFormat>Экран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Внеурочное занятие по технологии   МЕТОДИЧЕСКАЯ РАЗРАБОТКА                                          ТЕМА: «Яблоневый цвет»                                                       мастер-класс по изготовлению сувенирной броши                                                              «Яблоневый цвет» ветеранам к 9 мая                                                                                  для учащихся 5-11 классов  </vt:lpstr>
      <vt:lpstr>Презентация PowerPoint</vt:lpstr>
      <vt:lpstr>Презентация PowerPoint</vt:lpstr>
      <vt:lpstr>Инновационность проекта</vt:lpstr>
      <vt:lpstr>План занятия</vt:lpstr>
      <vt:lpstr>Учебный материал на этапе  объяснения и закрепления</vt:lpstr>
      <vt:lpstr>Проблемные вопросы и задания</vt:lpstr>
      <vt:lpstr>Примерные ответы обучающихся</vt:lpstr>
      <vt:lpstr>Рефлексия (самооценка урока)</vt:lpstr>
      <vt:lpstr>          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Teacher</cp:lastModifiedBy>
  <cp:revision>26</cp:revision>
  <dcterms:created xsi:type="dcterms:W3CDTF">2014-11-21T11:00:06Z</dcterms:created>
  <dcterms:modified xsi:type="dcterms:W3CDTF">2018-01-25T17:04:56Z</dcterms:modified>
</cp:coreProperties>
</file>