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66" r:id="rId5"/>
    <p:sldId id="261" r:id="rId6"/>
    <p:sldId id="267" r:id="rId7"/>
    <p:sldId id="260" r:id="rId8"/>
    <p:sldId id="268" r:id="rId9"/>
    <p:sldId id="262" r:id="rId10"/>
    <p:sldId id="269" r:id="rId11"/>
    <p:sldId id="263" r:id="rId12"/>
    <p:sldId id="270" r:id="rId13"/>
    <p:sldId id="265" r:id="rId14"/>
    <p:sldId id="264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605BA-94C8-43E5-9ABA-3E52397EC209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AA273-282F-4555-9EA2-C2B6289C9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7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AA273-282F-4555-9EA2-C2B6289C948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8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699FD6-9DE8-4C8B-A392-96923AD6F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9367" y="2620370"/>
            <a:ext cx="3520273" cy="162147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DE6CC44-3FF9-4DA7-814F-E8489D68F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367" y="4357002"/>
            <a:ext cx="3520273" cy="1024553"/>
          </a:xfrm>
        </p:spPr>
        <p:txBody>
          <a:bodyPr/>
          <a:lstStyle>
            <a:lvl1pPr marL="0" indent="0" algn="ctr">
              <a:buNone/>
              <a:defRPr sz="1800">
                <a:latin typeface="mr_Miroslav" panose="02000500060000020004" pitchFamily="2" charset="-5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955113-B44B-4972-AE27-E3824FF3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8C91-81F9-48B4-A8A1-CD575113F70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0DC2F5-3A48-40DB-9976-DE22D641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F12ABC-C5BD-40DD-A93F-FA488927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70CE-575A-4EFE-91F8-C155AF954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9152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95A7D7-FBE2-49CE-A0CD-AF57BD78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2ABCFC4-5E6A-4F4D-B301-7EFABF52E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FF0A1A-BA07-4D96-B46D-D50AF074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8C91-81F9-48B4-A8A1-CD575113F70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469C69-84E5-4420-AA2B-8A32157F3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230677-CFEC-434C-8663-86E5F3FE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70CE-575A-4EFE-91F8-C155AF954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161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A878B08-1C05-49E9-8D2F-192DFC51E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07D549B-6140-403E-BC6D-E47F8E102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AF620D-6AD5-4DE8-A1E6-EA1512160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8C91-81F9-48B4-A8A1-CD575113F70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A19D93-C309-49D4-937B-02069ADB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671199-D331-449C-A43B-E0246BE76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70CE-575A-4EFE-91F8-C155AF954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8449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37F796-773F-4BFE-B6E9-C83FBFA4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31AC94-9956-469C-9533-9629D7976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F85826-EFD2-466E-8D09-0BB4F562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8C91-81F9-48B4-A8A1-CD575113F70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262219-772C-4FC5-8BFE-ED22C37D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C3E731-6371-4C7C-8C7B-98E0F03A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70CE-575A-4EFE-91F8-C155AF954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19413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3AF291-E541-4874-8D80-7E0164C78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721" y="2634018"/>
            <a:ext cx="3521122" cy="185928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E511589-111A-4E09-9B82-ACEBAB21D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5721" y="4589465"/>
            <a:ext cx="3521122" cy="76045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1E0006"/>
                </a:solidFill>
                <a:latin typeface="mr_Miroslav" panose="02000500060000020004" pitchFamily="2" charset="-5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260ADE-32A2-4711-8755-0340BF1C5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8C91-81F9-48B4-A8A1-CD575113F70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395E9B-945B-4E37-B1C8-1B9A9362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241825-3439-44CD-A3CB-4C207C7A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70CE-575A-4EFE-91F8-C155AF954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96516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F1518-6C2D-41B2-AB5E-391723EB7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6AFFA9-92AE-41DA-B902-839DD0FE5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B4B869E-015B-4813-8353-A922C6C64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111F90A-D621-4303-BD68-B64EEA7F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8C91-81F9-48B4-A8A1-CD575113F70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D49FF2-1A57-487D-84E9-2A9AD2B1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8D04CED-32AF-4264-BABE-8DFAA6DF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70CE-575A-4EFE-91F8-C155AF954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956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6DEBF3-3AA6-486D-B21B-C296FCB2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E1CE55-C582-480D-8FC8-D0DC4DCFF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CE4DE27-81A4-46DE-895D-44A32A1D7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064F266-6A99-4BF9-B6F8-620E98825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44C1B82-CE15-45FF-8C57-AEEE4F33B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CFCB6E9-A86B-42DA-BD12-045773591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8C91-81F9-48B4-A8A1-CD575113F70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F1C9C09-EDCC-4CB4-A2CD-A8DBB428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6B81C40-2FF6-48D5-9B53-099E4572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70CE-575A-4EFE-91F8-C155AF954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8907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AA5092-CDA9-46E4-8B05-183AE5B87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9558"/>
            <a:ext cx="7886700" cy="113113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6121F4D-20B5-4C99-8B2C-DC5CDFBA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8C91-81F9-48B4-A8A1-CD575113F70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45C1C7A-9145-451D-95E4-84FF4FCEB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5A4DEC6-3D58-45C1-9744-E3D70572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70CE-575A-4EFE-91F8-C155AF954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1520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11BF3E4-4ED8-4F69-AD11-9F306CC89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8C91-81F9-48B4-A8A1-CD575113F70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65265AC-B71B-4BC3-B20F-010C65B22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648E61C-0A03-4A0D-85A1-5216A7A2F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70CE-575A-4EFE-91F8-C155AF954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4815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5F1F9A-6BDA-4057-9618-198AF90E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8B4D7A-7BB5-48C4-8BC7-85A0D4E14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C4F6877-789B-4E02-9DC8-8F963D234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000302-9916-462E-8CB0-578EF3A6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8C91-81F9-48B4-A8A1-CD575113F70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E99A0E5-3160-44B1-9FD1-770AB919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E448B9-6AF5-43EE-9F57-AB1CC8FF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70CE-575A-4EFE-91F8-C155AF954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0682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9CFC75-3768-41F6-828E-7CF64F20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F21487-B669-45EB-989B-E93479BEF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FED08E1-44E3-4CD4-96A5-EF5CACB9C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C2C8AF6-9B8D-48D1-818A-05770C0CA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8C91-81F9-48B4-A8A1-CD575113F70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B9DD353-5D97-47B3-88A6-F78991F4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0572F86-21D4-49ED-B9D9-1F7D9247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70CE-575A-4EFE-91F8-C155AF954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10651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06DD18-F30F-49D9-894C-7049E912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5" y="504967"/>
            <a:ext cx="8188656" cy="1185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extrusionH="57150" contourW="12700" prstMaterial="matte">
              <a:bevelT w="38100" h="38100"/>
              <a:contourClr>
                <a:srgbClr val="FFFF00"/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57033F1-2478-4BE4-BC07-092A143A8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025" y="1825625"/>
            <a:ext cx="81886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A6C200-1C4C-4ED2-AC57-87CA15EA2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88C91-81F9-48B4-A8A1-CD575113F70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AFBAA7-A50E-4125-BAE6-5BC6DCBB2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E27597-F22F-4413-861E-26CB3B8C0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970CE-575A-4EFE-91F8-C155AF954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7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/>
  </p:transition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ln>
            <a:solidFill>
              <a:srgbClr val="FFFF00"/>
            </a:solidFill>
          </a:ln>
          <a:solidFill>
            <a:srgbClr val="820019">
              <a:alpha val="98000"/>
            </a:srgb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r_Miroslav" panose="02000500060000020004" pitchFamily="2" charset="-52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4D6CB8-B817-47AB-8BC6-6D9BDAE693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err="1"/>
              <a:t>Брейн</a:t>
            </a:r>
            <a:r>
              <a:rPr lang="ru-RU" sz="4800" dirty="0"/>
              <a:t> - ринг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797F71B-B7D2-47D7-9FC9-294B519B9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703" y="4357002"/>
            <a:ext cx="4330263" cy="1024553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/>
              <a:t>«Знатоки </a:t>
            </a:r>
            <a:r>
              <a:rPr lang="ru-RU" sz="3000" dirty="0"/>
              <a:t>русского  языка»</a:t>
            </a:r>
          </a:p>
          <a:p>
            <a:pPr algn="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223222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055477-A043-42F7-B396-ECC93097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effectLst/>
              </a:rPr>
              <a:t>«Отгадай ребус»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94FA8B-DC10-4DE9-95A4-71B1B356F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5" y="1555531"/>
            <a:ext cx="8734097" cy="4663473"/>
          </a:xfrm>
        </p:spPr>
        <p:txBody>
          <a:bodyPr>
            <a:normAutofit/>
          </a:bodyPr>
          <a:lstStyle/>
          <a:p>
            <a:pPr marL="182563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3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Аист </a:t>
            </a:r>
          </a:p>
          <a:p>
            <a:pPr marL="182563" indent="0">
              <a:buNone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182563" indent="0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0">
              <a:buNone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182563" indent="0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Тигр </a:t>
            </a:r>
            <a:endParaRPr lang="ru-RU" sz="5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ed-kopilka.ru/images/rebuskart.gif"/>
          <p:cNvPicPr/>
          <p:nvPr/>
        </p:nvPicPr>
        <p:blipFill>
          <a:blip r:embed="rId2" cstate="print"/>
          <a:srcRect l="48794" t="5521" r="2014" b="78937"/>
          <a:stretch>
            <a:fillRect/>
          </a:stretch>
        </p:blipFill>
        <p:spPr bwMode="auto">
          <a:xfrm>
            <a:off x="385378" y="1508409"/>
            <a:ext cx="4092029" cy="297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ed-kopilka.ru/images/rebuskart.gif"/>
          <p:cNvPicPr/>
          <p:nvPr/>
        </p:nvPicPr>
        <p:blipFill>
          <a:blip r:embed="rId2" cstate="print"/>
          <a:srcRect l="46371" t="31493" r="8615" b="55010"/>
          <a:stretch>
            <a:fillRect/>
          </a:stretch>
        </p:blipFill>
        <p:spPr bwMode="auto">
          <a:xfrm>
            <a:off x="4288221" y="2837793"/>
            <a:ext cx="4288220" cy="28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809187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055477-A043-42F7-B396-ECC93097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effectLst/>
              </a:rPr>
              <a:t>«Сравнение»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94FA8B-DC10-4DE9-95A4-71B1B356F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5" y="1555531"/>
            <a:ext cx="8734097" cy="4663473"/>
          </a:xfrm>
        </p:spPr>
        <p:txBody>
          <a:bodyPr>
            <a:normAutofit/>
          </a:bodyPr>
          <a:lstStyle/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Допишите названия животных в выражения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82563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Голоден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… .    Труслив как … .                                                           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Драчлив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… .    Упрям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  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Хитёр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 .        Нем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  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5440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055477-A043-42F7-B396-ECC93097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effectLst/>
              </a:rPr>
              <a:t>«Сравнение»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94FA8B-DC10-4DE9-95A4-71B1B356F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5" y="1555531"/>
            <a:ext cx="8734097" cy="4663473"/>
          </a:xfrm>
        </p:spPr>
        <p:txBody>
          <a:bodyPr>
            <a:normAutofit/>
          </a:bodyPr>
          <a:lstStyle/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Допишите названия животных в выражения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82563" indent="0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Голоден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как,волк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   Труслив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как,заяц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Драчлив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как,петух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 Упрям как, осел.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Хитёр как, лиса.    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Нем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как, рыба.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21633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055477-A043-42F7-B396-ECC93097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effectLst/>
              </a:rPr>
              <a:t>«Наборщик»</a:t>
            </a:r>
            <a:endParaRPr lang="ru-RU" sz="5400" dirty="0">
              <a:latin typeface="Segoe UI Semibold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94FA8B-DC10-4DE9-95A4-71B1B356F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597461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   </a:t>
            </a:r>
          </a:p>
          <a:p>
            <a:pPr marL="0" indent="0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Картошка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025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055477-A043-42F7-B396-ECC93097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effectLst/>
              </a:rPr>
              <a:t>Конкурс капитанов</a:t>
            </a:r>
            <a:endParaRPr lang="ru-RU" sz="4800" dirty="0">
              <a:latin typeface="Segoe UI Semibold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94FA8B-DC10-4DE9-95A4-71B1B356F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597461" cy="4652963"/>
          </a:xfrm>
        </p:spPr>
        <p:txBody>
          <a:bodyPr>
            <a:normAutofit fontScale="47500" lnSpcReduction="20000"/>
          </a:bodyPr>
          <a:lstStyle/>
          <a:p>
            <a:pPr marL="742950" lvl="0" indent="-742950">
              <a:buAutoNum type="arabicPeriod"/>
            </a:pPr>
            <a:r>
              <a:rPr lang="ru-RU" sz="5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Вычеркнуть </a:t>
            </a:r>
            <a:r>
              <a:rPr lang="ru-RU" sz="5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слова, которые нельзя переносить</a:t>
            </a:r>
            <a:r>
              <a:rPr lang="ru-RU" sz="5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3050" lvl="0" indent="-273050">
              <a:buNone/>
            </a:pP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Аист, яйцо, усы, ива, усики, огонь, урок, уроки, </a:t>
            </a:r>
            <a:r>
              <a:rPr lang="ru-RU" sz="5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елка</a:t>
            </a:r>
            <a:r>
              <a:rPr lang="ru-RU" sz="5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сила</a:t>
            </a:r>
            <a:r>
              <a:rPr lang="ru-RU" sz="5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3050" indent="0">
              <a:buNone/>
            </a:pP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pPr marL="179388" indent="-9525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2.Быстро</a:t>
            </a:r>
            <a:r>
              <a:rPr lang="ru-RU" sz="5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правильно и четко </a:t>
            </a:r>
            <a:r>
              <a:rPr lang="ru-RU" sz="5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рассказать скороговорку</a:t>
            </a:r>
            <a:r>
              <a:rPr lang="ru-RU" sz="51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51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95250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Мышка в подполе шуршит,  </a:t>
            </a:r>
            <a:r>
              <a:rPr lang="ru-RU" sz="5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кошка </a:t>
            </a:r>
            <a:r>
              <a:rPr lang="ru-RU" sz="5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мышку сторожит</a:t>
            </a:r>
            <a:r>
              <a:rPr lang="ru-RU" sz="5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Тише мыши, кот на крыше. </a:t>
            </a:r>
            <a:r>
              <a:rPr lang="ru-RU" sz="5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Зашумите </a:t>
            </a:r>
            <a:r>
              <a:rPr lang="ru-RU" sz="5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он услышит</a:t>
            </a:r>
            <a:r>
              <a:rPr lang="ru-RU" sz="5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3050" indent="0">
              <a:buNone/>
            </a:pP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5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025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4D6CB8-B817-47AB-8BC6-6D9BDAE69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836" y="3314053"/>
            <a:ext cx="3520273" cy="1621475"/>
          </a:xfrm>
        </p:spPr>
        <p:txBody>
          <a:bodyPr>
            <a:noAutofit/>
          </a:bodyPr>
          <a:lstStyle/>
          <a:p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6123768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C7EB7B4-DFBF-43E4-99E4-C183999F3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721" y="3983420"/>
            <a:ext cx="3521122" cy="756746"/>
          </a:xfrm>
        </p:spPr>
        <p:txBody>
          <a:bodyPr>
            <a:normAutofit fontScale="90000"/>
          </a:bodyPr>
          <a:lstStyle/>
          <a:p>
            <a:r>
              <a:rPr lang="kk-KZ" sz="3300" dirty="0">
                <a:solidFill>
                  <a:srgbClr val="00B0F0">
                    <a:alpha val="98000"/>
                  </a:srgbClr>
                </a:solidFill>
                <a:effectLst/>
              </a:rPr>
              <a:t>«</a:t>
            </a:r>
            <a:r>
              <a:rPr lang="kk-KZ" sz="3300" i="1" dirty="0">
                <a:solidFill>
                  <a:srgbClr val="00B0F0">
                    <a:alpha val="98000"/>
                  </a:srgbClr>
                </a:solidFill>
                <a:effectLst/>
              </a:rPr>
              <a:t>Умники»-</a:t>
            </a:r>
            <a:r>
              <a:rPr lang="kk-KZ" sz="3300" dirty="0">
                <a:solidFill>
                  <a:srgbClr val="00B0F0">
                    <a:alpha val="98000"/>
                  </a:srgbClr>
                </a:solidFill>
                <a:effectLst/>
              </a:rPr>
              <a:t> команда </a:t>
            </a:r>
            <a:r>
              <a:rPr lang="kk-KZ" sz="3300" dirty="0" smtClean="0">
                <a:solidFill>
                  <a:srgbClr val="00B0F0">
                    <a:alpha val="98000"/>
                  </a:srgbClr>
                </a:solidFill>
                <a:effectLst/>
              </a:rPr>
              <a:t> 4А </a:t>
            </a:r>
            <a:r>
              <a:rPr lang="kk-KZ" sz="3300" dirty="0">
                <a:solidFill>
                  <a:srgbClr val="00B0F0">
                    <a:alpha val="98000"/>
                  </a:srgbClr>
                </a:solidFill>
                <a:effectLst/>
              </a:rPr>
              <a:t>класса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3D10D67-5B59-4DAB-9BE6-95CEE901C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6741" y="4372303"/>
            <a:ext cx="3521122" cy="1135117"/>
          </a:xfrm>
        </p:spPr>
        <p:txBody>
          <a:bodyPr>
            <a:normAutofit fontScale="85000" lnSpcReduction="20000"/>
          </a:bodyPr>
          <a:lstStyle/>
          <a:p>
            <a:r>
              <a:rPr lang="ru-RU" sz="3500" b="1" i="1" dirty="0">
                <a:solidFill>
                  <a:srgbClr val="0070C0"/>
                </a:solidFill>
              </a:rPr>
              <a:t>«Знатоки</a:t>
            </a:r>
            <a:r>
              <a:rPr lang="ru-RU" sz="3500" b="1" i="1" dirty="0" smtClean="0">
                <a:solidFill>
                  <a:srgbClr val="0070C0"/>
                </a:solidFill>
              </a:rPr>
              <a:t>»  -</a:t>
            </a: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3500" dirty="0">
                <a:solidFill>
                  <a:srgbClr val="0070C0"/>
                </a:solidFill>
              </a:rPr>
              <a:t>команда </a:t>
            </a:r>
            <a:r>
              <a:rPr lang="ru-RU" sz="3500" dirty="0" smtClean="0">
                <a:solidFill>
                  <a:srgbClr val="0070C0"/>
                </a:solidFill>
              </a:rPr>
              <a:t> 4 </a:t>
            </a:r>
            <a:r>
              <a:rPr lang="kk-KZ" sz="3500" dirty="0">
                <a:solidFill>
                  <a:srgbClr val="0070C0"/>
                </a:solidFill>
              </a:rPr>
              <a:t>Ә класса</a:t>
            </a:r>
            <a:endParaRPr lang="ru-RU" sz="35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87899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055477-A043-42F7-B396-ECC93097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«Веселая грамматика»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94FA8B-DC10-4DE9-95A4-71B1B356F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8" y="1825625"/>
            <a:ext cx="7586202" cy="4351338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Bookman Old Style" pitchFamily="18" charset="0"/>
              </a:rPr>
              <a:t>Умники: </a:t>
            </a:r>
            <a:r>
              <a:rPr lang="ru-RU" sz="3200" dirty="0">
                <a:solidFill>
                  <a:srgbClr val="00B0F0"/>
                </a:solidFill>
                <a:latin typeface="Bookman Old Style" pitchFamily="18" charset="0"/>
              </a:rPr>
              <a:t>Что?</a:t>
            </a:r>
            <a:r>
              <a:rPr lang="ru-RU" sz="3200" dirty="0">
                <a:latin typeface="Bookman Old Style" pitchFamily="18" charset="0"/>
              </a:rPr>
              <a:t>   </a:t>
            </a:r>
            <a:br>
              <a:rPr lang="ru-RU" sz="3200" dirty="0">
                <a:latin typeface="Bookman Old Style" pitchFamily="18" charset="0"/>
              </a:rPr>
            </a:br>
            <a:r>
              <a:rPr lang="ru-RU" sz="3200" dirty="0" smtClean="0">
                <a:latin typeface="Bookman Old Style" pitchFamily="18" charset="0"/>
              </a:rPr>
              <a:t>Знатоки: </a:t>
            </a:r>
            <a:r>
              <a:rPr lang="ru-RU" sz="3200" dirty="0">
                <a:solidFill>
                  <a:srgbClr val="00B0F0"/>
                </a:solidFill>
                <a:latin typeface="Bookman Old Style" pitchFamily="18" charset="0"/>
              </a:rPr>
              <a:t>Что делать?</a:t>
            </a:r>
          </a:p>
          <a:p>
            <a:r>
              <a:rPr lang="ru-RU" sz="4000" dirty="0">
                <a:latin typeface="Bookman Old Style" pitchFamily="18" charset="0"/>
              </a:rPr>
              <a:t>Школа,   входить,  страна, светлая, класс, любить,  библиотека, просторная, запомнить, большая, искать,  яркая.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96020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055477-A043-42F7-B396-ECC93097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«Веселая грамматика»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94FA8B-DC10-4DE9-95A4-71B1B356F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8" y="1825625"/>
            <a:ext cx="7983624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200" dirty="0" smtClean="0">
                <a:latin typeface="Bookman Old Style" pitchFamily="18" charset="0"/>
              </a:rPr>
              <a:t>               Умники: </a:t>
            </a:r>
            <a:r>
              <a:rPr lang="ru-RU" sz="3200" dirty="0">
                <a:solidFill>
                  <a:srgbClr val="00B0F0"/>
                </a:solidFill>
                <a:latin typeface="Bookman Old Style" pitchFamily="18" charset="0"/>
              </a:rPr>
              <a:t>Что?</a:t>
            </a:r>
            <a:r>
              <a:rPr lang="ru-RU" sz="3200" dirty="0">
                <a:latin typeface="Bookman Old Style" pitchFamily="18" charset="0"/>
              </a:rPr>
              <a:t> </a:t>
            </a:r>
            <a:endParaRPr lang="ru-RU" sz="3200" dirty="0" smtClean="0">
              <a:latin typeface="Bookman Old Style" pitchFamily="18" charset="0"/>
            </a:endParaRPr>
          </a:p>
          <a:p>
            <a:pPr marL="0" lvl="0" indent="0">
              <a:buNone/>
            </a:pPr>
            <a:r>
              <a:rPr lang="ru-RU" sz="3200" dirty="0">
                <a:latin typeface="Bookman Old Style" pitchFamily="18" charset="0"/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Bookman Old Style" pitchFamily="18" charset="0"/>
              </a:rPr>
              <a:t>Школа,</a:t>
            </a:r>
            <a:r>
              <a:rPr lang="ru-RU" sz="3200" dirty="0">
                <a:solidFill>
                  <a:srgbClr val="0070C0"/>
                </a:solidFill>
                <a:latin typeface="Bookman Old Style" pitchFamily="18" charset="0"/>
              </a:rPr>
              <a:t> страна</a:t>
            </a:r>
            <a:r>
              <a:rPr lang="ru-RU" sz="3200" dirty="0" smtClean="0">
                <a:solidFill>
                  <a:srgbClr val="0070C0"/>
                </a:solidFill>
                <a:latin typeface="Bookman Old Style" pitchFamily="18" charset="0"/>
              </a:rPr>
              <a:t>,</a:t>
            </a:r>
            <a:r>
              <a:rPr lang="ru-RU" sz="3200" dirty="0">
                <a:solidFill>
                  <a:srgbClr val="0070C0"/>
                </a:solidFill>
                <a:latin typeface="Bookman Old Style" pitchFamily="18" charset="0"/>
              </a:rPr>
              <a:t> класс, </a:t>
            </a:r>
            <a:r>
              <a:rPr lang="ru-RU" sz="3200" dirty="0" smtClean="0">
                <a:solidFill>
                  <a:srgbClr val="0070C0"/>
                </a:solidFill>
                <a:latin typeface="Bookman Old Style" pitchFamily="18" charset="0"/>
              </a:rPr>
              <a:t>библиотека</a:t>
            </a:r>
            <a:r>
              <a:rPr lang="ru-RU" sz="3200" dirty="0">
                <a:solidFill>
                  <a:srgbClr val="0070C0"/>
                </a:solidFill>
                <a:latin typeface="Bookman Old Style" pitchFamily="18" charset="0"/>
              </a:rPr>
              <a:t>.</a:t>
            </a:r>
            <a:endParaRPr lang="ru-RU" sz="3200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marL="0" lvl="0" indent="0">
              <a:buNone/>
            </a:pPr>
            <a:endParaRPr lang="ru-RU" sz="3200" dirty="0" smtClean="0">
              <a:latin typeface="Bookman Old Style" pitchFamily="18" charset="0"/>
            </a:endParaRPr>
          </a:p>
          <a:p>
            <a:pPr marL="0" lvl="0" indent="0">
              <a:buNone/>
            </a:pPr>
            <a:r>
              <a:rPr lang="ru-RU" sz="3200" dirty="0">
                <a:latin typeface="Bookman Old Style" pitchFamily="18" charset="0"/>
              </a:rPr>
              <a:t/>
            </a:r>
            <a:br>
              <a:rPr lang="ru-RU" sz="3200" dirty="0">
                <a:latin typeface="Bookman Old Style" pitchFamily="18" charset="0"/>
              </a:rPr>
            </a:br>
            <a:r>
              <a:rPr lang="ru-RU" sz="3200" dirty="0" smtClean="0">
                <a:latin typeface="Bookman Old Style" pitchFamily="18" charset="0"/>
              </a:rPr>
              <a:t>          Знатоки: </a:t>
            </a:r>
            <a:r>
              <a:rPr lang="ru-RU" sz="3200" dirty="0">
                <a:solidFill>
                  <a:srgbClr val="00B0F0"/>
                </a:solidFill>
                <a:latin typeface="Bookman Old Style" pitchFamily="18" charset="0"/>
              </a:rPr>
              <a:t>Что делать?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70C0"/>
                </a:solidFill>
                <a:latin typeface="Bookman Old Style" pitchFamily="18" charset="0"/>
              </a:rPr>
              <a:t> Входить</a:t>
            </a:r>
            <a:r>
              <a:rPr lang="ru-RU" sz="3200" dirty="0">
                <a:solidFill>
                  <a:srgbClr val="0070C0"/>
                </a:solidFill>
                <a:latin typeface="Bookman Old Style" pitchFamily="18" charset="0"/>
              </a:rPr>
              <a:t>, </a:t>
            </a:r>
            <a:r>
              <a:rPr lang="ru-RU" sz="3200" dirty="0" smtClean="0">
                <a:solidFill>
                  <a:srgbClr val="0070C0"/>
                </a:solidFill>
                <a:latin typeface="Bookman Old Style" pitchFamily="18" charset="0"/>
              </a:rPr>
              <a:t>любить, запомнить</a:t>
            </a:r>
            <a:r>
              <a:rPr lang="ru-RU" sz="3200" dirty="0">
                <a:solidFill>
                  <a:srgbClr val="0070C0"/>
                </a:solidFill>
                <a:latin typeface="Bookman Old Style" pitchFamily="18" charset="0"/>
              </a:rPr>
              <a:t>, </a:t>
            </a:r>
            <a:r>
              <a:rPr lang="ru-RU" sz="3200" dirty="0" smtClean="0">
                <a:solidFill>
                  <a:srgbClr val="0070C0"/>
                </a:solidFill>
                <a:latin typeface="Bookman Old Style" pitchFamily="18" charset="0"/>
              </a:rPr>
              <a:t>искать.</a:t>
            </a:r>
            <a:endParaRPr lang="ru-RU" sz="3200" dirty="0">
              <a:solidFill>
                <a:srgbClr val="0070C0"/>
              </a:solidFill>
              <a:latin typeface="Bookman Old Style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70179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055477-A043-42F7-B396-ECC93097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effectLst/>
                <a:latin typeface="Segoe UI Semibold" pitchFamily="34" charset="0"/>
              </a:rPr>
              <a:t>«Найди лишнее» </a:t>
            </a:r>
            <a:endParaRPr lang="ru-RU" sz="4800" dirty="0">
              <a:latin typeface="Segoe UI Semibold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94FA8B-DC10-4DE9-95A4-71B1B356F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597461" cy="4652963"/>
          </a:xfrm>
        </p:spPr>
        <p:txBody>
          <a:bodyPr>
            <a:normAutofit/>
          </a:bodyPr>
          <a:lstStyle/>
          <a:p>
            <a:pPr marL="273050" indent="0"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Будьте </a:t>
            </a:r>
            <a:r>
              <a:rPr lang="ru-RU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внимательнее! Есть лишние слова. </a:t>
            </a:r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Объясните</a:t>
            </a:r>
            <a:r>
              <a:rPr lang="ru-RU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почему одно слово является «лишним</a:t>
            </a:r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Умники: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Яблоко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ананас, огурцы, персик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Тетрадь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книга, дневник, самолёт</a:t>
            </a:r>
          </a:p>
          <a:p>
            <a:pPr marL="1703388" indent="-1703388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Знатоки: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листопад, снег,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дождь</a:t>
            </a:r>
          </a:p>
          <a:p>
            <a:pPr marL="1703388" indent="-1703388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Картошка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морковь, клубника,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помидор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72860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055477-A043-42F7-B396-ECC93097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effectLst/>
                <a:latin typeface="Segoe UI Semibold" pitchFamily="34" charset="0"/>
              </a:rPr>
              <a:t>«Найди лишнее» </a:t>
            </a:r>
            <a:endParaRPr lang="ru-RU" sz="4800" dirty="0">
              <a:latin typeface="Segoe UI Semibold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94FA8B-DC10-4DE9-95A4-71B1B356F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597461" cy="4652963"/>
          </a:xfrm>
        </p:spPr>
        <p:txBody>
          <a:bodyPr>
            <a:normAutofit/>
          </a:bodyPr>
          <a:lstStyle/>
          <a:p>
            <a:pPr marL="273050" indent="0"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Будьте </a:t>
            </a:r>
            <a:r>
              <a:rPr lang="ru-RU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внимательнее! Есть лишние слова. </a:t>
            </a:r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Объясните</a:t>
            </a:r>
            <a:r>
              <a:rPr lang="ru-RU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почему одно слово является «лишним</a:t>
            </a:r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Умники: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Яблоко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ананас,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персик.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4138" indent="-84138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Тетрадь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книга,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дневник.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Знатоки: 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листопад,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дождь.</a:t>
            </a:r>
          </a:p>
          <a:p>
            <a:pPr marL="1703388" indent="-1703388"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Картошка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морковь,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помидор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28616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055477-A043-42F7-B396-ECC93097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effectLst/>
              </a:rPr>
              <a:t>«</a:t>
            </a:r>
            <a:r>
              <a:rPr lang="ru-RU" sz="5400" dirty="0" err="1">
                <a:effectLst/>
              </a:rPr>
              <a:t>Умняшки</a:t>
            </a:r>
            <a:r>
              <a:rPr lang="ru-RU" sz="5400" dirty="0">
                <a:effectLst/>
              </a:rPr>
              <a:t>»</a:t>
            </a:r>
            <a:r>
              <a:rPr lang="ru-RU" sz="5400" dirty="0" smtClean="0">
                <a:effectLst/>
              </a:rPr>
              <a:t> 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94FA8B-DC10-4DE9-95A4-71B1B356F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5" y="1555531"/>
            <a:ext cx="8734097" cy="4663473"/>
          </a:xfrm>
        </p:spPr>
        <p:txBody>
          <a:bodyPr>
            <a:normAutofit/>
          </a:bodyPr>
          <a:lstStyle/>
          <a:p>
            <a:pPr lvl="0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Умники: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существительные женского рода</a:t>
            </a:r>
          </a:p>
          <a:p>
            <a:pPr lvl="0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Знатоки: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существительные мужского рода</a:t>
            </a:r>
          </a:p>
          <a:p>
            <a:pPr marL="179388" indent="0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Государство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, бабушка, солнце внучка.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море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,  ученица, абрикос,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поле,  школа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, страна, мальчик, отец, спортзал,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окно, отличник.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2860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055477-A043-42F7-B396-ECC93097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effectLst/>
              </a:rPr>
              <a:t>«</a:t>
            </a:r>
            <a:r>
              <a:rPr lang="ru-RU" sz="5400" dirty="0" err="1">
                <a:effectLst/>
              </a:rPr>
              <a:t>Умняшки</a:t>
            </a:r>
            <a:r>
              <a:rPr lang="ru-RU" sz="5400" dirty="0">
                <a:effectLst/>
              </a:rPr>
              <a:t>»</a:t>
            </a:r>
            <a:r>
              <a:rPr lang="ru-RU" sz="5400" dirty="0" smtClean="0">
                <a:effectLst/>
              </a:rPr>
              <a:t> 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94FA8B-DC10-4DE9-95A4-71B1B356F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5" y="1555531"/>
            <a:ext cx="8734097" cy="4663473"/>
          </a:xfrm>
        </p:spPr>
        <p:txBody>
          <a:bodyPr>
            <a:normAutofit/>
          </a:bodyPr>
          <a:lstStyle/>
          <a:p>
            <a:pPr marL="179388" lvl="0" indent="-179388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Умники: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существительные женского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рода</a:t>
            </a:r>
          </a:p>
          <a:p>
            <a:pPr marL="179388" lvl="0" indent="-179388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Бабушка,   внучка,   ученица</a:t>
            </a:r>
            <a: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школа</a:t>
            </a:r>
            <a: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страна,</a:t>
            </a:r>
          </a:p>
          <a:p>
            <a:pPr marL="0" lv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Знатоки: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существительные мужского рода</a:t>
            </a:r>
          </a:p>
          <a:p>
            <a:pPr marL="179388" indent="0">
              <a:buNone/>
            </a:pPr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Абрикос,   мальчик</a:t>
            </a:r>
            <a: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отец</a:t>
            </a:r>
            <a: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спортзал,    окно,   отличник.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34626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055477-A043-42F7-B396-ECC93097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effectLst/>
              </a:rPr>
              <a:t>«Отгадай ребус» 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94FA8B-DC10-4DE9-95A4-71B1B356F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5" y="1555531"/>
            <a:ext cx="8734097" cy="4663473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ed-kopilka.ru/images/rebuskart.gif"/>
          <p:cNvPicPr/>
          <p:nvPr/>
        </p:nvPicPr>
        <p:blipFill>
          <a:blip r:embed="rId2" cstate="print"/>
          <a:srcRect l="48794" t="5521" r="2014" b="78937"/>
          <a:stretch>
            <a:fillRect/>
          </a:stretch>
        </p:blipFill>
        <p:spPr bwMode="auto">
          <a:xfrm>
            <a:off x="385378" y="1508409"/>
            <a:ext cx="4092029" cy="297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ed-kopilka.ru/images/rebuskart.gif"/>
          <p:cNvPicPr/>
          <p:nvPr/>
        </p:nvPicPr>
        <p:blipFill>
          <a:blip r:embed="rId2" cstate="print"/>
          <a:srcRect l="46371" t="31493" r="8615" b="55010"/>
          <a:stretch>
            <a:fillRect/>
          </a:stretch>
        </p:blipFill>
        <p:spPr bwMode="auto">
          <a:xfrm>
            <a:off x="4288221" y="2837793"/>
            <a:ext cx="4288220" cy="250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6854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Пушк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Пушк1.potx" id="{21D522E9-F3DA-402E-9013-50ABCC6E04B9}" vid="{05EDF073-05B0-47AF-8095-5C68A2C5E5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1Пушк2</Template>
  <TotalTime>155</TotalTime>
  <Words>310</Words>
  <Application>Microsoft Office PowerPoint</Application>
  <PresentationFormat>Экран (4:3)</PresentationFormat>
  <Paragraphs>71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1Пушк2</vt:lpstr>
      <vt:lpstr>Брейн - ринг</vt:lpstr>
      <vt:lpstr>«Умники»- команда  4А класса </vt:lpstr>
      <vt:lpstr>«Веселая грамматика» </vt:lpstr>
      <vt:lpstr>«Веселая грамматика» </vt:lpstr>
      <vt:lpstr>«Найди лишнее» </vt:lpstr>
      <vt:lpstr>«Найди лишнее» </vt:lpstr>
      <vt:lpstr>«Умняшки» </vt:lpstr>
      <vt:lpstr>«Умняшки» </vt:lpstr>
      <vt:lpstr>«Отгадай ребус» </vt:lpstr>
      <vt:lpstr>«Отгадай ребус» </vt:lpstr>
      <vt:lpstr>«Сравнение»</vt:lpstr>
      <vt:lpstr>«Сравнение»</vt:lpstr>
      <vt:lpstr>«Наборщик»</vt:lpstr>
      <vt:lpstr>Конкурс капитанов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Дорога в сказку</dc:title>
  <dc:creator>Осипова М.И.</dc:creator>
  <cp:lastModifiedBy>Бек</cp:lastModifiedBy>
  <cp:revision>17</cp:revision>
  <dcterms:created xsi:type="dcterms:W3CDTF">2019-09-09T06:27:34Z</dcterms:created>
  <dcterms:modified xsi:type="dcterms:W3CDTF">2019-12-10T13:45:13Z</dcterms:modified>
</cp:coreProperties>
</file>