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2"/>
  </p:notesMasterIdLst>
  <p:sldIdLst>
    <p:sldId id="256" r:id="rId2"/>
    <p:sldId id="316" r:id="rId3"/>
    <p:sldId id="317" r:id="rId4"/>
    <p:sldId id="259" r:id="rId5"/>
    <p:sldId id="260" r:id="rId6"/>
    <p:sldId id="319" r:id="rId7"/>
    <p:sldId id="320" r:id="rId8"/>
    <p:sldId id="321" r:id="rId9"/>
    <p:sldId id="263" r:id="rId10"/>
    <p:sldId id="265" r:id="rId11"/>
    <p:sldId id="266" r:id="rId12"/>
    <p:sldId id="281" r:id="rId13"/>
    <p:sldId id="267" r:id="rId14"/>
    <p:sldId id="280" r:id="rId15"/>
    <p:sldId id="268" r:id="rId16"/>
    <p:sldId id="282" r:id="rId17"/>
    <p:sldId id="269" r:id="rId18"/>
    <p:sldId id="283" r:id="rId19"/>
    <p:sldId id="271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309" r:id="rId31"/>
    <p:sldId id="295" r:id="rId32"/>
    <p:sldId id="308" r:id="rId33"/>
    <p:sldId id="297" r:id="rId34"/>
    <p:sldId id="306" r:id="rId35"/>
    <p:sldId id="299" r:id="rId36"/>
    <p:sldId id="304" r:id="rId37"/>
    <p:sldId id="300" r:id="rId38"/>
    <p:sldId id="303" r:id="rId39"/>
    <p:sldId id="318" r:id="rId40"/>
    <p:sldId id="312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FF"/>
    <a:srgbClr val="FFFFC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32" y="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F3D01-FDF3-43EF-8C2E-BC016C13E0AD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9E496-1497-45F1-8B86-15E518DD9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2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9E496-1497-45F1-8B86-15E518DD95B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5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6EEF-E9FE-494B-97E0-F6A344BFC6C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C202-8542-4F0A-A337-6FF98E45062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E80B-8B24-454E-867E-1D08978F466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8485-DE6D-4FAB-BD8B-EC3CCAEF22F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B26B-6CEC-401E-B821-90598B2C1FF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D700-4BC7-4E6C-B9C7-60284437632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732C5-6216-40E3-971E-2F13BEF06B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86BC-2A6B-49D2-A9E9-190C505E304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9650-70DA-469A-BCA9-038BE29BC6E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3B81-03C1-4314-BA61-26D623DC556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1C17-35C0-4D38-9B79-E64E6C3320C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EE19FC4-ECEF-4A93-8BAF-082DE25F412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4;%20&#1082;&#1086;&#1084;%20&#1080;&#1076;&#1077;&#1090;%20&#1088;&#1077;&#1095;&#1100;.ppt#-1,3,&#1057;&#1083;&#1072;&#1081;&#1076; 3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4;%20&#1082;&#1086;&#1084;%20&#1080;&#1076;&#1077;&#1090;%20&#1088;&#1077;&#1095;&#1100;.ppt#-1,4,&#1057;&#1083;&#1072;&#1081;&#1076; 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54;%20&#1082;&#1086;&#1084;%20&#1080;&#1076;&#1077;&#1090;%20&#1088;&#1077;&#1095;&#1100;.ppt#-1,5,&#1057;&#1083;&#1072;&#1081;&#1076; 5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4;%20&#1082;&#1086;&#1084;%20&#1080;&#1076;&#1077;&#1090;%20&#1088;&#1077;&#1095;&#1100;.ppt#-1,6,&#1057;&#1083;&#1072;&#1081;&#1076; 6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2466" y="2636912"/>
            <a:ext cx="7232848" cy="396031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eaLnBrk="1" hangingPunct="1"/>
            <a:r>
              <a:rPr lang="ru-RU" altLang="ru-RU" sz="6000" b="1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Игра </a:t>
            </a:r>
          </a:p>
          <a:p>
            <a:pPr eaLnBrk="1" hangingPunct="1"/>
            <a:r>
              <a:rPr lang="ru-RU" altLang="ru-RU" sz="6000" b="1" dirty="0" smtClean="0">
                <a:gradFill flip="none" rotWithShape="1">
                  <a:gsLst>
                    <a:gs pos="0">
                      <a:schemeClr val="tx1">
                        <a:tint val="66000"/>
                        <a:satMod val="160000"/>
                      </a:schemeClr>
                    </a:gs>
                    <a:gs pos="50000">
                      <a:schemeClr val="tx1">
                        <a:tint val="44500"/>
                        <a:satMod val="160000"/>
                      </a:schemeClr>
                    </a:gs>
                    <a:gs pos="100000">
                      <a:schemeClr val="tx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"Мир физики".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2690" y="404664"/>
            <a:ext cx="7772400" cy="1223963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/>
              <a:t>Внеклассное мероприятие </a:t>
            </a:r>
            <a:br>
              <a:rPr lang="ru-RU" altLang="ru-RU" sz="3200" dirty="0" smtClean="0"/>
            </a:br>
            <a:r>
              <a:rPr lang="ru-RU" altLang="ru-RU" sz="3200" dirty="0" smtClean="0"/>
              <a:t>по физике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890" y="762228"/>
            <a:ext cx="826752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 </a:t>
            </a:r>
            <a:r>
              <a:rPr lang="ru-RU" sz="8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идет</a:t>
            </a:r>
            <a:r>
              <a:rPr lang="ru-RU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речь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22002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Documents and Settings\Людмила\Рабочий стол\1241799571_1540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292600"/>
            <a:ext cx="38608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2195513" y="19161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6" name="Прямоугольник 11"/>
          <p:cNvSpPr>
            <a:spLocks noChangeArrowheads="1"/>
          </p:cNvSpPr>
          <p:nvPr/>
        </p:nvSpPr>
        <p:spPr bwMode="auto">
          <a:xfrm>
            <a:off x="1403350" y="333375"/>
            <a:ext cx="56165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4294967295"/>
          </p:nvPr>
        </p:nvSpPr>
        <p:spPr>
          <a:xfrm>
            <a:off x="755576" y="1340768"/>
            <a:ext cx="7775575" cy="4103688"/>
          </a:xfrm>
        </p:spPr>
        <p:txBody>
          <a:bodyPr/>
          <a:lstStyle/>
          <a:p>
            <a:pPr marL="0" indent="449263" algn="just" eaLnBrk="1" hangingPunct="1">
              <a:buFontTx/>
              <a:buNone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каком русском учёном наш великий русский поэт А.С. Пушкин сказал, что он создал первый в России университет, что он, лучше сказать, сам был первым университетом.</a:t>
            </a:r>
          </a:p>
          <a:p>
            <a:pPr marL="0" indent="449263" eaLnBrk="1" hangingPunct="1">
              <a:buFontTx/>
              <a:buNone/>
            </a:pPr>
            <a:endParaRPr lang="ru-RU" alt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  <a:p>
            <a:pPr marL="0" indent="449263" algn="ctr" eaLnBrk="1" hangingPunct="1">
              <a:buFontTx/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hlinkClick r:id="rId2" action="ppaction://hlinksldjump"/>
              </a:rPr>
              <a:t>О ком идёт речь?</a:t>
            </a:r>
            <a:endParaRPr lang="ru-RU" altLang="ru-RU" sz="3200" b="1" dirty="0" smtClean="0">
              <a:solidFill>
                <a:srgbClr val="002060"/>
              </a:solidFill>
            </a:endParaRP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20818" y="186906"/>
            <a:ext cx="7129462" cy="1462088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 Ломоносов</a:t>
            </a:r>
          </a:p>
        </p:txBody>
      </p:sp>
      <p:pic>
        <p:nvPicPr>
          <p:cNvPr id="14339" name="Содержимое 3" descr="Ломоносов2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1989758"/>
            <a:ext cx="3200400" cy="4040187"/>
          </a:xfrm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642938" y="5857875"/>
            <a:ext cx="981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pres?slideindex=3&amp;slidetitle=Слайд 3"/>
              </a:rPr>
              <a:t>Дальше</a:t>
            </a:r>
            <a:endParaRPr lang="ru-RU" alt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792163" y="1484313"/>
            <a:ext cx="8351837" cy="4905375"/>
          </a:xfrm>
        </p:spPr>
        <p:txBody>
          <a:bodyPr/>
          <a:lstStyle/>
          <a:p>
            <a:pPr marL="0" indent="449263" algn="just" eaLnBrk="1" hangingPunct="1">
              <a:buFontTx/>
              <a:buNone/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Учёный, который под угрозой жизни вынужден был отречься от своего учения, но по преданию, уже выходя из зала суда, произнёс историческую фразу: "А всё-таки она вертится!"</a:t>
            </a:r>
          </a:p>
          <a:p>
            <a:pPr indent="5221288" eaLnBrk="1" hangingPunct="1">
              <a:buFontTx/>
              <a:buNone/>
            </a:pPr>
            <a:r>
              <a:rPr lang="ru-RU" altLang="ru-RU" sz="4400" dirty="0" smtClean="0">
                <a:hlinkClick r:id="rId2" action="ppaction://hlinksldjump"/>
              </a:rPr>
              <a:t>Кто он?</a:t>
            </a:r>
            <a:endParaRPr lang="ru-RU" altLang="ru-RU" sz="4400" dirty="0" smtClean="0"/>
          </a:p>
          <a:p>
            <a:pPr eaLnBrk="1" hangingPunct="1"/>
            <a:endParaRPr lang="ru-RU" alt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6017" y="184944"/>
            <a:ext cx="7772400" cy="1462088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Галилео Галилей</a:t>
            </a:r>
          </a:p>
        </p:txBody>
      </p:sp>
      <p:pic>
        <p:nvPicPr>
          <p:cNvPr id="16387" name="Содержимое 3" descr="galiley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1916832"/>
            <a:ext cx="4000500" cy="4714875"/>
          </a:xfrm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710099" y="5910568"/>
            <a:ext cx="981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pres?slideindex=4&amp;slidetitle=Слайд 4"/>
              </a:rPr>
              <a:t>Дальше</a:t>
            </a:r>
            <a:endParaRPr lang="ru-RU" alt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107504" y="476672"/>
            <a:ext cx="9576098" cy="6371323"/>
          </a:xfrm>
        </p:spPr>
        <p:txBody>
          <a:bodyPr>
            <a:normAutofit/>
          </a:bodyPr>
          <a:lstStyle/>
          <a:p>
            <a:pPr marL="0" indent="449263" eaLnBrk="1" hangingPunct="1">
              <a:buFontTx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если бы сам учёный расценивал историю с яблоком как счастливую случайность, нежданно-негаданно натолкнувшую его на выдающееся открытие. Если бы он так к этому относился, разве стал бы он ждать 20 лет, чтобы сообщить миру об этой находке.</a:t>
            </a:r>
          </a:p>
          <a:p>
            <a:pPr marL="0" indent="449263" eaLnBrk="1" hangingPunct="1">
              <a:buFontTx/>
              <a:buNone/>
            </a:pPr>
            <a:endParaRPr lang="ru-RU" alt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  <a:p>
            <a:pPr marL="0" indent="449263" algn="ctr" eaLnBrk="1" hangingPunct="1">
              <a:buFontTx/>
              <a:buNone/>
            </a:pPr>
            <a:r>
              <a:rPr lang="ru-RU" alt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Кто этот учёный? </a:t>
            </a:r>
            <a:endParaRPr lang="ru-RU" alt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1789" y="188640"/>
            <a:ext cx="7772400" cy="1462088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Исаак Ньютон</a:t>
            </a:r>
          </a:p>
        </p:txBody>
      </p:sp>
      <p:pic>
        <p:nvPicPr>
          <p:cNvPr id="18435" name="Содержимое 3" descr="Ньютон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354357"/>
            <a:ext cx="4000500" cy="4916488"/>
          </a:xfrm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 rot="10800000" flipV="1">
            <a:off x="467544" y="6093296"/>
            <a:ext cx="2071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pres?slideindex=5&amp;slidetitle=Слайд 5"/>
              </a:rPr>
              <a:t>Дальше </a:t>
            </a:r>
            <a:endParaRPr lang="ru-RU" alt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>
          <a:xfrm>
            <a:off x="503238" y="981075"/>
            <a:ext cx="8640762" cy="5408613"/>
          </a:xfrm>
          <a:noFill/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>
            <a:normAutofit lnSpcReduction="10000"/>
          </a:bodyPr>
          <a:lstStyle/>
          <a:p>
            <a:pPr marL="0" indent="449263" algn="just" eaLnBrk="1" hangingPunct="1">
              <a:buFontTx/>
              <a:buNone/>
            </a:pPr>
            <a:r>
              <a:rPr lang="ru-RU" alt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жил в Сиракузах. Был окружен почетом и вниманием. Впрочем, он мало думал о своем бытие, увлеченный вычислениями. Он забывал о пище и готов был чертить везде. В ванне его вдруг осенила мысль о выталкивающей силе, действующей на погруженное в жидкость тело, и, забыв обо всём, голый, бежал он по улицам Сиракуз с победным кличем «Эврика!»</a:t>
            </a:r>
          </a:p>
          <a:p>
            <a:pPr algn="ctr" eaLnBrk="1" hangingPunct="1">
              <a:buFontTx/>
              <a:buNone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Кто э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то?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01625"/>
            <a:ext cx="7772400" cy="1462088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Архимед</a:t>
            </a:r>
          </a:p>
        </p:txBody>
      </p:sp>
      <p:pic>
        <p:nvPicPr>
          <p:cNvPr id="20483" name="Содержимое 3" descr="Архимед2.gi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916832"/>
            <a:ext cx="3573462" cy="3859213"/>
          </a:xfrm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708194" y="6165304"/>
            <a:ext cx="981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pres?slideindex=6&amp;slidetitle=Слайд 6"/>
              </a:rPr>
              <a:t>Дальше</a:t>
            </a:r>
            <a:endParaRPr lang="ru-RU" alt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1" y="620688"/>
            <a:ext cx="8892480" cy="6048400"/>
          </a:xfrm>
        </p:spPr>
        <p:txBody>
          <a:bodyPr>
            <a:normAutofit/>
          </a:bodyPr>
          <a:lstStyle/>
          <a:p>
            <a:pPr marL="0" indent="449263" eaLnBrk="1" hangingPunct="1">
              <a:buFontTx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1901 году он стал первым нобелевским лауреатом в области физики. Из-за своей застенчивости отказался от доклада, обязательного при вручении премии.</a:t>
            </a:r>
          </a:p>
          <a:p>
            <a:pPr marL="0" indent="449263" eaLnBrk="1" hangingPunct="1">
              <a:buFontTx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1896 году не было газеты, которая бы не напечатала снимок кисти его жены с обручальным кольцом на пальце.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9263" eaLnBrk="1" hangingPunct="1">
              <a:buFontTx/>
              <a:buNone/>
              <a:defRPr/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  <a:p>
            <a:pPr marL="0" indent="449263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Кто это?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ворон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3863" y="1600200"/>
            <a:ext cx="389627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3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01625"/>
            <a:ext cx="7772400" cy="1462088"/>
          </a:xfrm>
        </p:spPr>
        <p:txBody>
          <a:bodyPr/>
          <a:lstStyle/>
          <a:p>
            <a:pPr eaLnBrk="1" hangingPunct="1"/>
            <a:r>
              <a:rPr lang="ru-RU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Вильгельм Рентген</a:t>
            </a:r>
          </a:p>
        </p:txBody>
      </p:sp>
      <p:pic>
        <p:nvPicPr>
          <p:cNvPr id="24579" name="Содержимое 3" descr="180_news_192558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2425159"/>
            <a:ext cx="4248150" cy="3571875"/>
          </a:xfrm>
        </p:spPr>
      </p:pic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685800" y="5627702"/>
            <a:ext cx="981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/>
              </a:rPr>
              <a:t>Дальше</a:t>
            </a:r>
            <a:endParaRPr lang="ru-RU" alt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Прямоугольник 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3"/>
          <a:stretch/>
        </p:blipFill>
        <p:spPr bwMode="auto">
          <a:xfrm>
            <a:off x="1521802" y="1325156"/>
            <a:ext cx="6224587" cy="289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E:\Картинки\Картинки3\Animated\лица\j02827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37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E:\Картинки\Картинки3\Animated\лица\j02827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13" y="2492375"/>
            <a:ext cx="17033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51719" y="692150"/>
            <a:ext cx="518569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400" dirty="0">
              <a:solidFill>
                <a:srgbClr val="00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400" b="1" dirty="0">
                <a:solidFill>
                  <a:srgbClr val="FFFFFF"/>
                </a:solidFill>
                <a:latin typeface="Calibri" panose="020F0502020204030204" pitchFamily="34" charset="0"/>
              </a:rPr>
              <a:t>Физика</a:t>
            </a:r>
            <a:r>
              <a:rPr lang="ru-RU" altLang="ru-RU" sz="4400" b="1" dirty="0">
                <a:latin typeface="Calibri" panose="020F0502020204030204" pitchFamily="34" charset="0"/>
              </a:rPr>
              <a:t> </a:t>
            </a:r>
            <a:r>
              <a:rPr lang="ru-RU" altLang="ru-RU" sz="4400" dirty="0">
                <a:latin typeface="Calibri" panose="020F0502020204030204" pitchFamily="34" charset="0"/>
              </a:rPr>
              <a:t>– слово:</a:t>
            </a:r>
            <a:endParaRPr lang="ru-RU" altLang="ru-RU" sz="4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4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>
                <a:solidFill>
                  <a:srgbClr val="00FFFF"/>
                </a:solidFill>
                <a:latin typeface="Arial" panose="020B0604020202020204" pitchFamily="34" charset="0"/>
              </a:rPr>
              <a:t> Р</a:t>
            </a:r>
            <a:r>
              <a:rPr lang="ru-RU" altLang="ru-RU" sz="44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усское.</a:t>
            </a:r>
            <a:endParaRPr lang="ru-RU" altLang="ru-RU" sz="440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44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Немецкое.</a:t>
            </a:r>
            <a:endParaRPr lang="ru-RU" altLang="ru-RU" sz="440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44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Греческое.</a:t>
            </a:r>
            <a:endParaRPr lang="ru-RU" altLang="ru-RU" sz="440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>
                <a:solidFill>
                  <a:srgbClr val="00FFFF"/>
                </a:solidFill>
                <a:latin typeface="Arial" panose="020B0604020202020204" pitchFamily="34" charset="0"/>
              </a:rPr>
              <a:t> </a:t>
            </a:r>
            <a:r>
              <a:rPr lang="ru-RU" altLang="ru-RU" sz="4400" dirty="0" smtClean="0">
                <a:solidFill>
                  <a:srgbClr val="00FFFF"/>
                </a:solidFill>
                <a:latin typeface="Arial" panose="020B0604020202020204" pitchFamily="34" charset="0"/>
              </a:rPr>
              <a:t>Л</a:t>
            </a:r>
            <a:r>
              <a:rPr lang="ru-RU" altLang="ru-RU" sz="44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атинское</a:t>
            </a:r>
            <a:r>
              <a:rPr lang="ru-RU" altLang="ru-RU" sz="4400" dirty="0">
                <a:solidFill>
                  <a:srgbClr val="00FFFF"/>
                </a:solidFill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51720" y="571500"/>
            <a:ext cx="547303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400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400" dirty="0">
                <a:solidFill>
                  <a:srgbClr val="FF9966"/>
                </a:solidFill>
                <a:latin typeface="Calibri" panose="020F0502020204030204" pitchFamily="34" charset="0"/>
              </a:rPr>
              <a:t>Инерция</a:t>
            </a:r>
            <a:r>
              <a:rPr lang="ru-RU" altLang="ru-RU" sz="4400" dirty="0">
                <a:latin typeface="Calibri" panose="020F0502020204030204" pitchFamily="34" charset="0"/>
              </a:rPr>
              <a:t> – слово:</a:t>
            </a:r>
            <a:endParaRPr lang="ru-RU" altLang="ru-RU" sz="4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 Русское.</a:t>
            </a:r>
            <a:endParaRPr lang="ru-RU" altLang="ru-RU" sz="440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44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Французское.</a:t>
            </a:r>
            <a:endParaRPr lang="ru-RU" altLang="ru-RU" sz="440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44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Греческое.</a:t>
            </a:r>
            <a:endParaRPr lang="ru-RU" altLang="ru-RU" sz="440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44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Латинское</a:t>
            </a:r>
            <a:r>
              <a:rPr lang="ru-RU" altLang="ru-RU" sz="4400" dirty="0">
                <a:solidFill>
                  <a:srgbClr val="00FFFF"/>
                </a:solidFill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68538" y="692150"/>
            <a:ext cx="532923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400" dirty="0">
              <a:solidFill>
                <a:srgbClr val="00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400" b="1" dirty="0">
                <a:solidFill>
                  <a:srgbClr val="00FF00"/>
                </a:solidFill>
                <a:latin typeface="Calibri" panose="020F0502020204030204" pitchFamily="34" charset="0"/>
              </a:rPr>
              <a:t>Пробирка</a:t>
            </a:r>
            <a:r>
              <a:rPr lang="ru-RU" altLang="ru-RU" sz="4400" dirty="0">
                <a:latin typeface="Calibri" panose="020F0502020204030204" pitchFamily="34" charset="0"/>
              </a:rPr>
              <a:t> – слово:</a:t>
            </a:r>
            <a:endParaRPr lang="ru-RU" altLang="ru-RU" sz="4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Французское.</a:t>
            </a:r>
            <a:endParaRPr lang="ru-RU" altLang="ru-RU" sz="4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Русское.</a:t>
            </a:r>
            <a:endParaRPr lang="ru-RU" altLang="ru-RU" sz="4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Латинское.</a:t>
            </a:r>
            <a:endParaRPr lang="ru-RU" altLang="ru-RU" sz="4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Итальянское</a:t>
            </a:r>
            <a:r>
              <a:rPr lang="ru-RU" altLang="ru-RU" sz="4400" dirty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1720" y="620688"/>
            <a:ext cx="561657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400" b="1" dirty="0">
                <a:solidFill>
                  <a:srgbClr val="00FF00"/>
                </a:solidFill>
                <a:latin typeface="Calibri" panose="020F0502020204030204" pitchFamily="34" charset="0"/>
              </a:rPr>
              <a:t>Молекула</a:t>
            </a:r>
            <a:r>
              <a:rPr lang="ru-RU" altLang="ru-RU" sz="4400" dirty="0">
                <a:solidFill>
                  <a:srgbClr val="00FF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4400" dirty="0">
                <a:latin typeface="Calibri" panose="020F0502020204030204" pitchFamily="34" charset="0"/>
              </a:rPr>
              <a:t>– слово:</a:t>
            </a:r>
            <a:endParaRPr lang="ru-RU" altLang="ru-RU" sz="4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 Русское.</a:t>
            </a:r>
            <a:endParaRPr lang="ru-RU" altLang="ru-RU" sz="440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 Немецкое.</a:t>
            </a:r>
            <a:endParaRPr lang="ru-RU" altLang="ru-RU" sz="440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 Французское.</a:t>
            </a:r>
            <a:endParaRPr lang="ru-RU" altLang="ru-RU" sz="440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 Латинское</a:t>
            </a:r>
            <a:r>
              <a:rPr lang="ru-RU" altLang="ru-RU" sz="4400" dirty="0">
                <a:solidFill>
                  <a:srgbClr val="00FFFF"/>
                </a:solidFill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95736" y="620688"/>
            <a:ext cx="432048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400" dirty="0">
              <a:solidFill>
                <a:srgbClr val="FF99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5400" b="1" dirty="0">
                <a:solidFill>
                  <a:srgbClr val="FFFFFF"/>
                </a:solidFill>
                <a:latin typeface="Calibri" panose="020F0502020204030204" pitchFamily="34" charset="0"/>
              </a:rPr>
              <a:t>Литр</a:t>
            </a:r>
            <a:r>
              <a:rPr lang="ru-RU" altLang="ru-RU" sz="5400" dirty="0">
                <a:latin typeface="Calibri" panose="020F0502020204030204" pitchFamily="34" charset="0"/>
              </a:rPr>
              <a:t> – слово:</a:t>
            </a:r>
            <a:endParaRPr lang="ru-RU" altLang="ru-RU" sz="5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 smtClean="0">
                <a:solidFill>
                  <a:srgbClr val="00FF00"/>
                </a:solidFill>
                <a:latin typeface="Calibri" panose="020F0502020204030204" pitchFamily="34" charset="0"/>
              </a:rPr>
              <a:t> Литовское.</a:t>
            </a:r>
            <a:endParaRPr lang="ru-RU" altLang="ru-RU" sz="4400" dirty="0">
              <a:solidFill>
                <a:srgbClr val="00FF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 smtClean="0">
                <a:solidFill>
                  <a:srgbClr val="00FF00"/>
                </a:solidFill>
                <a:latin typeface="Calibri" panose="020F0502020204030204" pitchFamily="34" charset="0"/>
              </a:rPr>
              <a:t> Русское.</a:t>
            </a:r>
            <a:endParaRPr lang="ru-RU" altLang="ru-RU" sz="4400" dirty="0">
              <a:solidFill>
                <a:srgbClr val="00FF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 smtClean="0">
                <a:solidFill>
                  <a:srgbClr val="00FF00"/>
                </a:solidFill>
                <a:latin typeface="Calibri" panose="020F0502020204030204" pitchFamily="34" charset="0"/>
              </a:rPr>
              <a:t> Греческое.</a:t>
            </a:r>
            <a:endParaRPr lang="ru-RU" altLang="ru-RU" sz="4400" dirty="0">
              <a:solidFill>
                <a:srgbClr val="00FF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 smtClean="0">
                <a:solidFill>
                  <a:srgbClr val="00FF00"/>
                </a:solidFill>
                <a:latin typeface="Calibri" panose="020F0502020204030204" pitchFamily="34" charset="0"/>
              </a:rPr>
              <a:t> Французское</a:t>
            </a:r>
            <a:r>
              <a:rPr lang="ru-RU" altLang="ru-RU" sz="4400" dirty="0">
                <a:solidFill>
                  <a:srgbClr val="00FF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620688"/>
            <a:ext cx="5112568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400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5400" b="1" dirty="0">
                <a:solidFill>
                  <a:srgbClr val="00FFFF"/>
                </a:solidFill>
                <a:latin typeface="Calibri" panose="020F0502020204030204" pitchFamily="34" charset="0"/>
              </a:rPr>
              <a:t>Лямбда</a:t>
            </a:r>
            <a:r>
              <a:rPr lang="ru-RU" altLang="ru-RU" sz="5400" dirty="0">
                <a:latin typeface="Calibri" panose="020F0502020204030204" pitchFamily="34" charset="0"/>
              </a:rPr>
              <a:t> – буква:</a:t>
            </a:r>
            <a:endParaRPr lang="ru-RU" altLang="ru-RU" sz="5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Русская.</a:t>
            </a:r>
            <a:endParaRPr lang="ru-RU" altLang="ru-RU" sz="4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Французская.</a:t>
            </a:r>
            <a:endParaRPr lang="ru-RU" altLang="ru-RU" sz="4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Латинская.</a:t>
            </a:r>
            <a:endParaRPr lang="ru-RU" altLang="ru-RU" sz="4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arenR"/>
            </a:pPr>
            <a:r>
              <a:rPr lang="ru-RU" altLang="ru-RU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Греческая</a:t>
            </a:r>
            <a:r>
              <a:rPr lang="ru-RU" altLang="ru-RU" sz="4400" dirty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2.22222E-6 L 3.88889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ll Users\Документы\Мои рисунки\Образцы рисунков\Задачник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4" y="1268760"/>
            <a:ext cx="451008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062" y="260648"/>
            <a:ext cx="8469312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Задачи для мудрецов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7" y="260649"/>
            <a:ext cx="8748464" cy="6084590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 ловил девчонок, окунал их в лужу и старательно измерял глубину погружения каждой девчонки, а Толя только стоял рядышком и смотрел, как девчонки барахтаются. Чем отличаются Колины действия от Толиных, и как такие действия называют физики? </a:t>
            </a:r>
          </a:p>
        </p:txBody>
      </p:sp>
      <p:pic>
        <p:nvPicPr>
          <p:cNvPr id="35844" name="Picture 5" descr="6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789363"/>
            <a:ext cx="12985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4800" cy="1143000"/>
          </a:xfrm>
        </p:spPr>
        <p:txBody>
          <a:bodyPr/>
          <a:lstStyle/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Физика! Какая ёмкость слова! Физика – для нас не просто звук! Физика - опора и основа, всех без исключения наук!»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3200" dirty="0"/>
              <a:t>«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сколько нам открытий чудных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просвещенья дух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опыт, сын ошибок трудных,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гений, парадоксов друг,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случай, бог изобретатель.»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Ir-66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429000"/>
            <a:ext cx="2252663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6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11560" y="1556792"/>
            <a:ext cx="8001000" cy="3675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Толя наблюдал,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Коля ставил опыты.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04664"/>
            <a:ext cx="7859713" cy="4535487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defRPr/>
            </a:pPr>
            <a:r>
              <a:rPr lang="ru-RU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мешает семикласснику Васе, пойманному директором школы на месте курения, распасться на отдельные молекулы и врассыпную исчезнуть из вида? </a:t>
            </a:r>
            <a:r>
              <a:rPr 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1" name="Picture 6" descr="An-bnet[1]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10550" y="2349500"/>
            <a:ext cx="933450" cy="2808288"/>
          </a:xfrm>
        </p:spPr>
      </p:pic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2319338" y="5748338"/>
            <a:ext cx="484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99592" y="2276872"/>
            <a:ext cx="7772400" cy="3963144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Взаимное притяжение молекул</a:t>
            </a:r>
            <a:r>
              <a:rPr lang="ru-RU" altLang="ru-RU" sz="4000" b="1" dirty="0" smtClean="0">
                <a:solidFill>
                  <a:srgbClr val="00CC00"/>
                </a:solidFill>
              </a:rPr>
              <a:t>.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836712"/>
            <a:ext cx="8583613" cy="23114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Четырехлетняя Маша подкралась у мамы за спиной к зеркалу и, действуя совершенно бесшумно, вылила себе на голову три флакона французских духов. Как мама, сидя к Маше спиной, догадалась о случившемся? 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261369" y="4310856"/>
            <a:ext cx="3096319" cy="1392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Думаем!</a:t>
            </a:r>
          </a:p>
        </p:txBody>
      </p:sp>
      <p:pic>
        <p:nvPicPr>
          <p:cNvPr id="7173" name="Picture 5" descr="29116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786188"/>
            <a:ext cx="326231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536" y="1268760"/>
            <a:ext cx="8446969" cy="375476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4000" b="1" dirty="0">
                <a:solidFill>
                  <a:srgbClr val="00CC00"/>
                </a:solidFill>
                <a:effectLst>
                  <a:outerShdw blurRad="50800" dist="50800" dir="5400000" sx="101000" sy="101000" algn="ctr" rotWithShape="0">
                    <a:schemeClr val="tx2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запаху. Случилась диффузия. Молекулы французских духов молча расползлись по комнате и заплыли маме в ноздри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60350"/>
            <a:ext cx="7850188" cy="4733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ru-RU" sz="3200" b="1" dirty="0" smtClean="0">
                <a:solidFill>
                  <a:schemeClr val="accent1"/>
                </a:solidFill>
                <a:effectLst>
                  <a:outerShdw blurRad="63500" sx="101000" sy="101000" algn="ctr" rotWithShape="0">
                    <a:schemeClr val="tx2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Ученый с мировым именем Иннокентий открыл кастрюлю, обнаружил там 400 граммов гречневой каши, выразил массу обнаруженной каши в тоннах и быстро съел. Сколько тонн каши съел ученый с мировым именем? 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6" name="Picture 6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60800"/>
            <a:ext cx="2376487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800" y="2636912"/>
            <a:ext cx="7772400" cy="34590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 smtClean="0">
                <a:solidFill>
                  <a:srgbClr val="56F020"/>
                </a:solidFill>
              </a:rPr>
              <a:t>0,0004 т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397364"/>
            <a:ext cx="7000875" cy="1655763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20000"/>
              </a:lnSpc>
              <a:buFontTx/>
              <a:buNone/>
              <a:defRPr/>
            </a:pPr>
            <a:r>
              <a:rPr lang="ru-RU" sz="2400" dirty="0"/>
              <a:t>Печальный дядя Боря хотел сам сварить себе суп, и у него </a:t>
            </a:r>
            <a:r>
              <a:rPr lang="ru-RU" sz="2400" dirty="0" smtClean="0"/>
              <a:t>получилось полкастрюли зеленой </a:t>
            </a:r>
            <a:r>
              <a:rPr lang="ru-RU" sz="2400" dirty="0"/>
              <a:t>гадости. </a:t>
            </a:r>
          </a:p>
        </p:txBody>
      </p:sp>
      <p:pic>
        <p:nvPicPr>
          <p:cNvPr id="46083" name="Picture 4" descr="ZTRANSP[1]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0750" y="3016250"/>
            <a:ext cx="1873250" cy="1060450"/>
          </a:xfrm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900444" y="4076700"/>
            <a:ext cx="568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1295376" y="5106828"/>
            <a:ext cx="4753023" cy="9311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Размышляем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...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4345" name="Picture 9" descr="124193599246039df08b17f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22116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470858"/>
            <a:ext cx="886732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этой гадости, которую дядя Боря не отважился попробовать, 0,001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Масса этого кубического дециметра гадости 1 кг 300 г. вычисли плотность дяди Бориной гадости.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25401" y="2204864"/>
            <a:ext cx="7858298" cy="3819128"/>
          </a:xfrm>
        </p:spPr>
        <p:txBody>
          <a:bodyPr>
            <a:normAutofit/>
          </a:bodyPr>
          <a:lstStyle/>
          <a:p>
            <a:pPr marL="0" indent="449263"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зеленой гадости, </a:t>
            </a:r>
          </a:p>
          <a:p>
            <a:pPr marL="0" indent="449263"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печальный дядя Боря так никогда и не смог оторвать от кастрюли, 1,3 кг/м3</a:t>
            </a:r>
          </a:p>
          <a:p>
            <a:pPr algn="ctr" eaLnBrk="1" hangingPunct="1"/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сердечки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8625" y="3324225"/>
            <a:ext cx="666750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сердеч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12576" y="-243408"/>
            <a:ext cx="9394825" cy="696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 descr="сердеч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12576" y="-107950"/>
            <a:ext cx="9394825" cy="696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 descr="сердеч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0176" y="44450"/>
            <a:ext cx="9394825" cy="696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 descr="сердеч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7776" y="196850"/>
            <a:ext cx="9394825" cy="696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 descr="сердеч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5376" y="349250"/>
            <a:ext cx="9394825" cy="696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03636" y="135908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latin typeface="Times New Roman" pitchFamily="18" charset="0"/>
              </a:rPr>
              <a:t>Итак, друзья, мы заседанье закрываем,</a:t>
            </a:r>
            <a:br>
              <a:rPr lang="ru-RU" altLang="ru-RU" sz="3200" dirty="0">
                <a:latin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</a:rPr>
              <a:t>Вершины знаний покорять желаем!</a:t>
            </a:r>
            <a:br>
              <a:rPr lang="ru-RU" altLang="ru-RU" sz="3200" dirty="0">
                <a:latin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</a:rPr>
              <a:t>Желаем к физике вам прилагать старанье.</a:t>
            </a:r>
            <a:br>
              <a:rPr lang="ru-RU" altLang="ru-RU" sz="3200" dirty="0">
                <a:latin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</a:rPr>
              <a:t>Всего вам доброго, друзья, и до свиданья</a:t>
            </a:r>
            <a:r>
              <a:rPr lang="ru-RU" altLang="ru-RU" dirty="0">
                <a:latin typeface="Times New Roman" pitchFamily="18" charset="0"/>
              </a:rPr>
              <a:t>!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alt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8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6465" y="384174"/>
            <a:ext cx="8226425" cy="957263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FF0066"/>
                </a:solidFill>
              </a:rPr>
              <a:t>Разминка команд.</a:t>
            </a:r>
            <a:r>
              <a:rPr lang="ru-RU" altLang="ru-RU" dirty="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536" y="1901031"/>
            <a:ext cx="8226425" cy="44973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altLang="ru-RU" sz="2800" dirty="0" smtClean="0"/>
              <a:t>В чем теплее: в трех рубашках или в рубашке тройной толщины?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800" dirty="0" smtClean="0"/>
              <a:t>Что тяжелее 1 кг пуха или железная гиря 1 кг?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800" dirty="0" smtClean="0"/>
              <a:t>Ускорится ли таяние льда в теплой комнате, если его накрыть шубой?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800" dirty="0" smtClean="0"/>
              <a:t>Будет ли кипеть вода в кастрюле, плавающей в кастрюле большего размера, в которой кипит вода?</a:t>
            </a:r>
          </a:p>
        </p:txBody>
      </p:sp>
      <p:pic>
        <p:nvPicPr>
          <p:cNvPr id="6148" name="Picture 4" descr="e2fa05b7c7702d70497d3e9527ad0d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149725"/>
            <a:ext cx="1166813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946150"/>
            <a:ext cx="7993063" cy="54737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FF0066"/>
                </a:solidFill>
              </a:rPr>
              <a:t/>
            </a:r>
            <a:br>
              <a:rPr lang="ru-RU" altLang="ru-RU" dirty="0" smtClean="0">
                <a:solidFill>
                  <a:srgbClr val="FF0066"/>
                </a:solidFill>
              </a:rPr>
            </a:br>
            <a:r>
              <a:rPr lang="ru-RU" altLang="ru-RU" sz="3200" dirty="0" smtClean="0">
                <a:solidFill>
                  <a:srgbClr val="FFFF00"/>
                </a:solidFill>
              </a:rPr>
              <a:t>Как наша прожила б планета,</a:t>
            </a:r>
            <a:br>
              <a:rPr lang="ru-RU" altLang="ru-RU" sz="3200" dirty="0" smtClean="0">
                <a:solidFill>
                  <a:srgbClr val="FFFF00"/>
                </a:solidFill>
              </a:rPr>
            </a:br>
            <a:r>
              <a:rPr lang="ru-RU" altLang="ru-RU" sz="3200" dirty="0" smtClean="0">
                <a:solidFill>
                  <a:srgbClr val="FFFF00"/>
                </a:solidFill>
              </a:rPr>
              <a:t>Как люди жили бы на ней</a:t>
            </a:r>
            <a:br>
              <a:rPr lang="ru-RU" altLang="ru-RU" sz="3200" dirty="0" smtClean="0">
                <a:solidFill>
                  <a:srgbClr val="FFFF00"/>
                </a:solidFill>
              </a:rPr>
            </a:br>
            <a:r>
              <a:rPr lang="ru-RU" altLang="ru-RU" sz="3200" dirty="0" smtClean="0">
                <a:solidFill>
                  <a:srgbClr val="FFFF00"/>
                </a:solidFill>
              </a:rPr>
              <a:t>Без теплоты, магнита, света</a:t>
            </a:r>
            <a:br>
              <a:rPr lang="ru-RU" altLang="ru-RU" sz="3200" dirty="0" smtClean="0">
                <a:solidFill>
                  <a:srgbClr val="FFFF00"/>
                </a:solidFill>
              </a:rPr>
            </a:br>
            <a:r>
              <a:rPr lang="ru-RU" altLang="ru-RU" sz="3200" dirty="0" smtClean="0">
                <a:solidFill>
                  <a:srgbClr val="FFFF00"/>
                </a:solidFill>
              </a:rPr>
              <a:t>И электрических лучей?</a:t>
            </a:r>
            <a:br>
              <a:rPr lang="ru-RU" altLang="ru-RU" sz="3200" dirty="0" smtClean="0">
                <a:solidFill>
                  <a:srgbClr val="FFFF00"/>
                </a:solidFill>
              </a:rPr>
            </a:br>
            <a:r>
              <a:rPr lang="ru-RU" altLang="ru-RU" sz="3200" dirty="0" smtClean="0">
                <a:solidFill>
                  <a:srgbClr val="FFFF00"/>
                </a:solidFill>
              </a:rPr>
              <a:t>                                             </a:t>
            </a:r>
            <a:br>
              <a:rPr lang="ru-RU" altLang="ru-RU" sz="3200" dirty="0" smtClean="0">
                <a:solidFill>
                  <a:srgbClr val="FFFF00"/>
                </a:solidFill>
              </a:rPr>
            </a:br>
            <a:r>
              <a:rPr lang="ru-RU" altLang="ru-RU" sz="3200" dirty="0" smtClean="0">
                <a:solidFill>
                  <a:srgbClr val="FFFF00"/>
                </a:solidFill>
              </a:rPr>
              <a:t>                                  А. Мицкевич</a:t>
            </a:r>
            <a:br>
              <a:rPr lang="ru-RU" altLang="ru-RU" sz="3200" dirty="0" smtClean="0">
                <a:solidFill>
                  <a:srgbClr val="FFFF00"/>
                </a:solidFill>
              </a:rPr>
            </a:br>
            <a:endParaRPr lang="ru-RU" altLang="ru-RU" sz="3200" dirty="0" smtClean="0">
              <a:solidFill>
                <a:srgbClr val="FFFF00"/>
              </a:solidFill>
            </a:endParaRPr>
          </a:p>
        </p:txBody>
      </p:sp>
      <p:pic>
        <p:nvPicPr>
          <p:cNvPr id="50180" name="Picture 4" descr="an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981075"/>
            <a:ext cx="10080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ligh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81563"/>
            <a:ext cx="208915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71" y="620688"/>
            <a:ext cx="8586788" cy="7202538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 весах уравновешен сосуд, наполовину заполненный водой. Нарушится ли равновесие весов, если осторожно опустить в воду палец, причем так, чтобы он не касался дна и стенок сосуда?</a:t>
            </a:r>
          </a:p>
          <a:p>
            <a:pPr eaLnBrk="1" hangingPunct="1"/>
            <a:r>
              <a:rPr lang="ru-RU" altLang="ru-RU" sz="2800" dirty="0" smtClean="0"/>
              <a:t>Почему на воздухе при температуре 25°С человеку жарко,  а в  воде, имеющей такую же температуру, ему прохладно?</a:t>
            </a:r>
          </a:p>
          <a:p>
            <a:pPr eaLnBrk="1" hangingPunct="1"/>
            <a:r>
              <a:rPr lang="ru-RU" alt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Почему подвал - самое холодное место в доме?</a:t>
            </a:r>
            <a:endParaRPr lang="ru-RU" altLang="ru-RU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2" name="Picture 4" descr="album_0308172145_5623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437063"/>
            <a:ext cx="1362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2060848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44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Тайны черного ящика</a:t>
            </a:r>
            <a:endParaRPr lang="ru-RU" altLang="ru-RU" sz="44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6916688" cy="1143000"/>
          </a:xfrm>
        </p:spPr>
        <p:txBody>
          <a:bodyPr/>
          <a:lstStyle/>
          <a:p>
            <a:r>
              <a:rPr lang="ru-RU" altLang="ru-RU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изобретение было сделано в 1872 году русским физиком А. Н. Лодыгиным. Однако срок службы был всего 30-40 минут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1877 году о работах Лодыгина узнал американский изобретатель Т. А. Эдисон и решил усовершенствовать это. Несколько месяцев у него ушло на поиски нового материала. Он пробовал всё, что попадалось ему на глаза. Более шести тысяч веществ было проверено Эдисоном и выяснилось, что в качестве такового можно использовать бамбук. Агенты Эдисона стали искать нужное растение в Японии, на Кубе, Ямайке, в Китае, Бразилии, Индии и Эквадоре. Некоторые из них погибли от укусов ядовитых змей, другие – от жёлтой лихорадки, но материал был найден. Обуглив и обработав волокна бамбука специальным  хим. раствором, Эдисон сумел продлить работу этого до 800 часов .                                                         Что в чёрном ящике?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0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0406" y="1858169"/>
            <a:ext cx="7924800" cy="4114800"/>
          </a:xfrm>
        </p:spPr>
        <p:txBody>
          <a:bodyPr/>
          <a:lstStyle/>
          <a:p>
            <a:pPr marL="0" indent="0">
              <a:buNone/>
              <a:defRPr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3200" dirty="0"/>
              <a:t>Бонусный вопрос. Какое вещество и почему применяют для спиралей в  современных лампах накаливания? </a:t>
            </a:r>
          </a:p>
          <a:p>
            <a:pPr marL="0" indent="0">
              <a:buNone/>
              <a:defRPr/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4" name="Picture 4" descr="images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404813"/>
            <a:ext cx="2055813" cy="2160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2" descr="вы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373688"/>
            <a:ext cx="1798638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ages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4900" y="557213"/>
            <a:ext cx="2055813" cy="2160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images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7300" y="709613"/>
            <a:ext cx="2055813" cy="2160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2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416" y="476672"/>
            <a:ext cx="8281168" cy="1368896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solidFill>
                  <a:srgbClr val="FFFFFF"/>
                </a:solidFill>
              </a:rPr>
              <a:t>Объясните физическое явление, описанное в пословице: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endParaRPr lang="ru-RU" altLang="ru-RU" sz="36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8515" y="1845568"/>
            <a:ext cx="8134350" cy="402113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dirty="0" smtClean="0"/>
          </a:p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снега-много хлеба,</a:t>
            </a:r>
          </a:p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коси коса, пока роса, роса долой и мы домой,</a:t>
            </a:r>
          </a:p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алмаз алмазом режется, куй железо, пока горячо,</a:t>
            </a:r>
          </a:p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аукнется, так и откликнется.</a:t>
            </a:r>
          </a:p>
        </p:txBody>
      </p:sp>
      <p:pic>
        <p:nvPicPr>
          <p:cNvPr id="11268" name="Picture 4" descr="_522-0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56792"/>
            <a:ext cx="16557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472</TotalTime>
  <Words>996</Words>
  <Application>Microsoft Office PowerPoint</Application>
  <PresentationFormat>Экран (4:3)</PresentationFormat>
  <Paragraphs>117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Arial</vt:lpstr>
      <vt:lpstr>Arial Black</vt:lpstr>
      <vt:lpstr>Arial Narrow</vt:lpstr>
      <vt:lpstr>Calibri</vt:lpstr>
      <vt:lpstr>Comic Sans MS</vt:lpstr>
      <vt:lpstr>Impact</vt:lpstr>
      <vt:lpstr>Times New Roman</vt:lpstr>
      <vt:lpstr>Verdana</vt:lpstr>
      <vt:lpstr>Wingdings</vt:lpstr>
      <vt:lpstr>Горизонт</vt:lpstr>
      <vt:lpstr>Внеклассное мероприятие  по физике</vt:lpstr>
      <vt:lpstr>Презентация PowerPoint</vt:lpstr>
      <vt:lpstr>«Физика! Какая ёмкость слова! Физика – для нас не просто звук! Физика - опора и основа, всех без исключения наук!» </vt:lpstr>
      <vt:lpstr>Разминка команд. </vt:lpstr>
      <vt:lpstr>Презентация PowerPoint</vt:lpstr>
      <vt:lpstr>Презентация PowerPoint</vt:lpstr>
      <vt:lpstr>ВНИМАНИЕ ! </vt:lpstr>
      <vt:lpstr>Презентация PowerPoint</vt:lpstr>
      <vt:lpstr>Объясните физическое явление, описанное в пословице: </vt:lpstr>
      <vt:lpstr>Презентация PowerPoint</vt:lpstr>
      <vt:lpstr>Презентация PowerPoint</vt:lpstr>
      <vt:lpstr>Михайло Ломоносов</vt:lpstr>
      <vt:lpstr>Презентация PowerPoint</vt:lpstr>
      <vt:lpstr>Галилео Галилей</vt:lpstr>
      <vt:lpstr>Презентация PowerPoint</vt:lpstr>
      <vt:lpstr>Исаак Ньютон</vt:lpstr>
      <vt:lpstr>Презентация PowerPoint</vt:lpstr>
      <vt:lpstr>Архимед</vt:lpstr>
      <vt:lpstr>Презентация PowerPoint</vt:lpstr>
      <vt:lpstr>Вильгельм Рентген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наша прожила б планета, Как люди жили бы на ней Без теплоты, магнита, света И электрических лучей?                                                                                 А. Мицкевич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Olga</cp:lastModifiedBy>
  <cp:revision>39</cp:revision>
  <dcterms:created xsi:type="dcterms:W3CDTF">2013-02-24T20:01:27Z</dcterms:created>
  <dcterms:modified xsi:type="dcterms:W3CDTF">2018-04-24T12:05:30Z</dcterms:modified>
</cp:coreProperties>
</file>