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24"/>
  </p:notesMasterIdLst>
  <p:sldIdLst>
    <p:sldId id="256" r:id="rId2"/>
    <p:sldId id="257" r:id="rId3"/>
    <p:sldId id="262" r:id="rId4"/>
    <p:sldId id="265" r:id="rId5"/>
    <p:sldId id="258" r:id="rId6"/>
    <p:sldId id="293" r:id="rId7"/>
    <p:sldId id="285" r:id="rId8"/>
    <p:sldId id="294" r:id="rId9"/>
    <p:sldId id="263" r:id="rId10"/>
    <p:sldId id="283" r:id="rId11"/>
    <p:sldId id="284" r:id="rId12"/>
    <p:sldId id="268" r:id="rId13"/>
    <p:sldId id="271" r:id="rId14"/>
    <p:sldId id="286" r:id="rId15"/>
    <p:sldId id="269" r:id="rId16"/>
    <p:sldId id="287" r:id="rId17"/>
    <p:sldId id="288" r:id="rId18"/>
    <p:sldId id="289" r:id="rId19"/>
    <p:sldId id="290" r:id="rId20"/>
    <p:sldId id="291" r:id="rId21"/>
    <p:sldId id="292" r:id="rId22"/>
    <p:sldId id="281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83170" autoAdjust="0"/>
  </p:normalViewPr>
  <p:slideViewPr>
    <p:cSldViewPr>
      <p:cViewPr>
        <p:scale>
          <a:sx n="64" d="100"/>
          <a:sy n="64" d="100"/>
        </p:scale>
        <p:origin x="-1344" y="-10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-2046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270330-FF01-403C-979F-CE5FA54A2FE9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BE756D-0135-4B92-B557-6F5CBB530D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6321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BE756D-0135-4B92-B557-6F5CBB530DEE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27.03.2019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\Desktop\s1200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0"/>
            <a:ext cx="8143900" cy="685800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142976" y="2500306"/>
            <a:ext cx="7786710" cy="830997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« Витражная роспись» </a:t>
            </a:r>
            <a:endParaRPr lang="ru-RU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14810" y="4714884"/>
            <a:ext cx="4572000" cy="132343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ru-RU" sz="2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Презентацию выполнила </a:t>
            </a:r>
          </a:p>
          <a:p>
            <a:pPr algn="ctr"/>
            <a:r>
              <a:rPr lang="ru-RU" sz="2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Учитель изобразительного искусства</a:t>
            </a:r>
          </a:p>
          <a:p>
            <a:pPr algn="ctr"/>
            <a:r>
              <a:rPr lang="ru-RU" sz="2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МБОУ В-Вознесенской СОШ</a:t>
            </a:r>
          </a:p>
          <a:p>
            <a:pPr algn="ctr"/>
            <a:r>
              <a:rPr lang="ru-RU" sz="20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Демьяненко</a:t>
            </a:r>
            <a:r>
              <a:rPr lang="ru-RU" sz="2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Евгения Николаевна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 animBg="1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14290"/>
            <a:ext cx="7498080" cy="78581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Витражная роспись</a:t>
            </a:r>
            <a:b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в посуде</a:t>
            </a:r>
            <a:endParaRPr lang="ru-RU" dirty="0"/>
          </a:p>
        </p:txBody>
      </p:sp>
      <p:pic>
        <p:nvPicPr>
          <p:cNvPr id="6148" name="Picture 4" descr="https://avatars.mds.yandex.net/get-pdb/215709/7bf35965-ee27-4c59-b607-ba030e0619c0/s1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0100" y="3857628"/>
            <a:ext cx="4000528" cy="2719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avatars.mds.yandex.net/get-pdb/33827/a1c767af-ea9b-4484-9d65-ea8dcbeae334/s1200?webp=fals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71934" y="1285860"/>
            <a:ext cx="2143140" cy="2145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s://avatars.mds.yandex.net/get-pdb/1515151/6a60c6be-0377-4d68-8f06-7c52357c3e73/s1200?webp=fals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2976" y="1285860"/>
            <a:ext cx="2638183" cy="2071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s://cs6.livemaster.ru/storage/72/54/68fc4add288d99b4ae2c5854f37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7950" y="1571612"/>
            <a:ext cx="2571768" cy="2571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5572132" y="4572008"/>
            <a:ext cx="3357586" cy="16430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Витражная роспись может украсить все виды посуды: тарелки, чашки, вазы, бокалы. </a:t>
            </a:r>
          </a:p>
        </p:txBody>
      </p:sp>
    </p:spTree>
    <p:extLst>
      <p:ext uri="{BB962C8B-B14F-4D97-AF65-F5344CB8AC3E}">
        <p14:creationId xmlns:p14="http://schemas.microsoft.com/office/powerpoint/2010/main" xmlns="" val="28395536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100010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Витражная роспись </a:t>
            </a:r>
            <a:b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  картинах</a:t>
            </a:r>
            <a:endParaRPr lang="ru-RU" dirty="0"/>
          </a:p>
        </p:txBody>
      </p:sp>
      <p:pic>
        <p:nvPicPr>
          <p:cNvPr id="7172" name="Picture 4" descr="https://pp.vk.me/c10317/u12868267/126253898/x_41774df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24347" y="1123654"/>
            <a:ext cx="2085785" cy="253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 ÑÑÑÐ½Ð¾Ð¹ ÑÐ°Ð±Ð¾ÑÑ. Ð¯ÑÐ¼Ð°ÑÐºÐ° ÐÐ°ÑÑÐµÑÐ¾Ð² - ÑÑÑÐ½Ð°Ñ ÑÐ°Ð±Ð¾ÑÐ°. ÐÑÐ¿Ð¸ÑÑ ÐÐ¸ÑÑÐ°Ð¶Ð½Ð°Ñ ÐºÐ°ÑÑÐ¸Ð½Ð° ÑÑÑÐ½Ð¾Ð¹ ÑÐ°Ð±Ð¾ÑÑ &quot;ÐÐ¾ÑÐ¾ÑÑ&quot;. Handmade. Ð¦Ð²ÐµÑÑ, Ð¿Ð¾Ð´Ð°ÑÐ¾Ðº Ð´ÐµÐ²ÑÑÐºÐµ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320" t="4762" r="3902" b="4762"/>
          <a:stretch/>
        </p:blipFill>
        <p:spPr bwMode="auto">
          <a:xfrm>
            <a:off x="4836753" y="4017034"/>
            <a:ext cx="3528392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s://avatars.mds.yandex.net/get-pdb/805781/482845ad-98d7-4bbd-838e-e05959df1421/s12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5412" y="1909585"/>
            <a:ext cx="2952328" cy="398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s://avatars.mds.yandex.net/get-pdb/25978/d607bfd0-f528-4dfe-b7bc-4c63bff9384a/s1200?webp=fals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00949" y="880130"/>
            <a:ext cx="2317567" cy="3021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288263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 descr="http://doktori.mk/files/upload/1237/POMOGNI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9454" y="0"/>
            <a:ext cx="2095491" cy="297655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Проверь себя!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1.Что такое витраж? 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(это сюжетная  композиция из цветных стекол или другого материала, пропускающего свет, которая заполняет оконный переплет.)</a:t>
            </a:r>
          </a:p>
          <a:p>
            <a:pPr>
              <a:buNone/>
            </a:pPr>
            <a:r>
              <a:rPr lang="ru-RU" dirty="0" smtClean="0"/>
              <a:t>2.От какого слова  произошло слово витраж  ?</a:t>
            </a:r>
          </a:p>
          <a:p>
            <a:pPr algn="ctr">
              <a:lnSpc>
                <a:spcPct val="110000"/>
              </a:lnSpc>
              <a:buNone/>
            </a:pPr>
            <a:r>
              <a:rPr lang="ru-RU" dirty="0" smtClean="0">
                <a:solidFill>
                  <a:srgbClr val="FF0000"/>
                </a:solidFill>
              </a:rPr>
              <a:t>(от латинского «</a:t>
            </a:r>
            <a:r>
              <a:rPr lang="ru-RU" dirty="0" err="1" smtClean="0">
                <a:solidFill>
                  <a:srgbClr val="FF0000"/>
                </a:solidFill>
              </a:rPr>
              <a:t>vitrum</a:t>
            </a:r>
            <a:r>
              <a:rPr lang="ru-RU" dirty="0" smtClean="0">
                <a:solidFill>
                  <a:srgbClr val="FF0000"/>
                </a:solidFill>
              </a:rPr>
              <a:t>» — стекло. )</a:t>
            </a:r>
            <a:endParaRPr lang="ru-RU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dirty="0" smtClean="0"/>
              <a:t>3.Благодаря кому витраж попал в Россию?</a:t>
            </a:r>
          </a:p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(Петру </a:t>
            </a:r>
            <a:r>
              <a:rPr lang="en-US" dirty="0" smtClean="0">
                <a:solidFill>
                  <a:srgbClr val="FF0000"/>
                </a:solidFill>
              </a:rPr>
              <a:t>I</a:t>
            </a:r>
            <a:r>
              <a:rPr lang="ru-RU" dirty="0" smtClean="0">
                <a:solidFill>
                  <a:srgbClr val="FF0000"/>
                </a:solidFill>
              </a:rPr>
              <a:t> )</a:t>
            </a:r>
          </a:p>
          <a:p>
            <a:pPr>
              <a:buNone/>
            </a:pPr>
            <a:r>
              <a:rPr lang="ru-RU" dirty="0" smtClean="0"/>
              <a:t>4.Где в жизни используется    витраж?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(архитектура, интерьер, станковая живопись)</a:t>
            </a:r>
          </a:p>
          <a:p>
            <a:pPr algn="ctr"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39938" name="Picture 2" descr="http://www.stefandrew.com/.a/6a011570391c4a970c01bb078952ff970d-320wi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142852"/>
            <a:ext cx="1428760" cy="1428736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e8T-VYGGB1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3750470"/>
            <a:ext cx="1928802" cy="2893203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142977" y="1000108"/>
            <a:ext cx="7429551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ВИТражная</a:t>
            </a:r>
            <a:r>
              <a:rPr lang="ru-RU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Роспись</a:t>
            </a:r>
            <a:endParaRPr lang="ru-RU" sz="7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0070C0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«Практическая часть»</a:t>
            </a:r>
            <a:endParaRPr lang="ru-RU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70C0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028" name="Picture 4" descr="C:\Users\admin\Desktop\DE9y5DU59u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3714752"/>
            <a:ext cx="2185977" cy="2914636"/>
          </a:xfrm>
          <a:prstGeom prst="rect">
            <a:avLst/>
          </a:prstGeom>
          <a:noFill/>
        </p:spPr>
      </p:pic>
      <p:pic>
        <p:nvPicPr>
          <p:cNvPr id="1029" name="Picture 5" descr="C:\Users\admin\Desktop\gTIDsNymeE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3738556" y="3619502"/>
            <a:ext cx="2286017" cy="304802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3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Материалы для мастер класса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1. DVD или CD диск. Используйте те диски, которые Вам уже не нужны</a:t>
            </a:r>
            <a:b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2. Фломастер тёмного цвета </a:t>
            </a:r>
            <a:b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3. Карандаш</a:t>
            </a:r>
            <a:b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4. Бумага</a:t>
            </a:r>
            <a:b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5. Ножницы</a:t>
            </a:r>
            <a:b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6. Прозрачный клей "Момент"</a:t>
            </a:r>
            <a:b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7. Стеклянный камушек полукруглой формы (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</a:rPr>
              <a:t>марблс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).</a:t>
            </a:r>
            <a:b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8. Небольшой магнит </a:t>
            </a:r>
            <a:r>
              <a:rPr lang="ru-RU" b="1" smtClean="0">
                <a:solidFill>
                  <a:schemeClr val="bg2">
                    <a:lumMod val="50000"/>
                  </a:schemeClr>
                </a:solidFill>
              </a:rPr>
              <a:t>или ленточку.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9. Контур по стеклу</a:t>
            </a:r>
            <a:b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10. Витражные краски</a:t>
            </a:r>
            <a:b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11. Кисточка для рисования</a:t>
            </a:r>
            <a:b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12. Средство для мытья окон (для обезжиривания диска)</a:t>
            </a:r>
            <a:b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</a:b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Picture 8" descr="http://accelerated-learning.co.za/wp-content/uploads/2014/02/student_with_giant_pencil_anim_500_clr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214686"/>
            <a:ext cx="2161000" cy="28813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428604"/>
            <a:ext cx="7498080" cy="10001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Витражная  роспись на диске</a:t>
            </a:r>
            <a:r>
              <a:rPr lang="ru-RU" sz="3200" b="1" i="1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3200" b="1" i="1" dirty="0" smtClean="0">
                <a:solidFill>
                  <a:schemeClr val="accent4">
                    <a:lumMod val="75000"/>
                  </a:schemeClr>
                </a:solidFill>
              </a:rPr>
            </a:br>
            <a:endParaRPr lang="ru-RU" sz="3200" dirty="0"/>
          </a:p>
        </p:txBody>
      </p:sp>
      <p:sp>
        <p:nvSpPr>
          <p:cNvPr id="29702" name="AutoShape 6" descr="https://i.arts.in.ua/i/14235/f_buket-s-cvetami_yana_vanova_135703584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571604" y="5715016"/>
            <a:ext cx="6858048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На бумаге рисуем тот рисунок, который хотите видеть непосредственно на магните. 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admin\Desktop\h3r1sk0J4d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3087871" y="698289"/>
            <a:ext cx="3954068" cy="527209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85728"/>
            <a:ext cx="7498080" cy="10001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Витражная  роспись на диске</a:t>
            </a:r>
            <a:r>
              <a:rPr lang="ru-RU" sz="3200" b="1" i="1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3200" b="1" i="1" dirty="0" smtClean="0">
                <a:solidFill>
                  <a:schemeClr val="accent4">
                    <a:lumMod val="75000"/>
                  </a:schemeClr>
                </a:solidFill>
              </a:rPr>
            </a:br>
            <a:endParaRPr lang="ru-RU" sz="3200" dirty="0"/>
          </a:p>
        </p:txBody>
      </p:sp>
      <p:sp>
        <p:nvSpPr>
          <p:cNvPr id="29702" name="AutoShape 6" descr="https://i.arts.in.ua/i/14235/f_buket-s-cvetami_yana_vanova_135703584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142976" y="5214950"/>
            <a:ext cx="7643866" cy="14287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Теперь вырезаем шаблон и прикладываем его к блестящей стороне диска. Диск предварительно надо обезжирить, для этого можно использовать средство для мытья окон. Аккуратно обводим шаблон  рисунка  фломастером. Линия должна быть чуть заметной.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3074" name="Picture 2" descr="C:\Users\admin\Desktop\Pu9fXaB60w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1571604" y="1214422"/>
            <a:ext cx="2726551" cy="3635401"/>
          </a:xfrm>
          <a:prstGeom prst="rect">
            <a:avLst/>
          </a:prstGeom>
          <a:noFill/>
        </p:spPr>
      </p:pic>
      <p:pic>
        <p:nvPicPr>
          <p:cNvPr id="3075" name="Picture 3" descr="C:\Users\admin\Desktop\w5WkJ9vgrH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357298"/>
            <a:ext cx="3733808" cy="3541627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428604"/>
            <a:ext cx="7498080" cy="10001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Витражная  роспись на диске</a:t>
            </a:r>
            <a:r>
              <a:rPr lang="ru-RU" sz="3200" b="1" i="1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3200" b="1" i="1" dirty="0" smtClean="0">
                <a:solidFill>
                  <a:schemeClr val="accent4">
                    <a:lumMod val="75000"/>
                  </a:schemeClr>
                </a:solidFill>
              </a:rPr>
            </a:br>
            <a:endParaRPr lang="ru-RU" sz="3200" dirty="0"/>
          </a:p>
        </p:txBody>
      </p:sp>
      <p:sp>
        <p:nvSpPr>
          <p:cNvPr id="29702" name="AutoShape 6" descr="https://i.arts.in.ua/i/14235/f_buket-s-cvetami_yana_vanova_135703584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643042" y="5715016"/>
            <a:ext cx="6858048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Контуром по стеклу обводим изображение рисунка на диске.</a:t>
            </a:r>
          </a:p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098" name="Picture 2" descr="C:\Users\admin\Desktop\pNK3XqfoHe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31358" y="1357298"/>
            <a:ext cx="3950596" cy="4071966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428604"/>
            <a:ext cx="7498080" cy="10001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Витражная  роспись на диске</a:t>
            </a:r>
            <a:r>
              <a:rPr lang="ru-RU" sz="3200" b="1" i="1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3200" b="1" i="1" dirty="0" smtClean="0">
                <a:solidFill>
                  <a:schemeClr val="accent4">
                    <a:lumMod val="75000"/>
                  </a:schemeClr>
                </a:solidFill>
              </a:rPr>
            </a:br>
            <a:endParaRPr lang="ru-RU" sz="3200" dirty="0"/>
          </a:p>
        </p:txBody>
      </p:sp>
      <p:sp>
        <p:nvSpPr>
          <p:cNvPr id="29702" name="AutoShape 6" descr="https://i.arts.in.ua/i/14235/f_buket-s-cvetami_yana_vanova_135703584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214414" y="5000636"/>
            <a:ext cx="7500990" cy="16430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Обвести  контуром все узоры, изображенные на  рисунке. Дать контуру просохнуть. Через 30  минут  раскрасить витражными красками. 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Замаскируйте отверстие в диске с помощью стеклянного камушка. Его надо приклеить прозрачным клеем на лицевую сторону  работы.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5123" name="Picture 3" descr="C:\Users\admin\Desktop\lvdr-8ZHBX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1214422"/>
            <a:ext cx="3705003" cy="3643339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428604"/>
            <a:ext cx="7498080" cy="50006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Витражная  роспись на диске</a:t>
            </a:r>
            <a:r>
              <a:rPr lang="ru-RU" sz="3200" b="1" i="1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3200" b="1" i="1" dirty="0" smtClean="0">
                <a:solidFill>
                  <a:schemeClr val="accent4">
                    <a:lumMod val="75000"/>
                  </a:schemeClr>
                </a:solidFill>
              </a:rPr>
            </a:br>
            <a:endParaRPr lang="ru-RU" sz="3200" dirty="0"/>
          </a:p>
        </p:txBody>
      </p:sp>
      <p:sp>
        <p:nvSpPr>
          <p:cNvPr id="29702" name="AutoShape 6" descr="https://i.arts.in.ua/i/14235/f_buket-s-cvetami_yana_vanova_135703584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57290" y="5214950"/>
            <a:ext cx="7500990" cy="1428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Для росписи мелких элементов использовать  кисточку, более крупные участки можно красить прямо их тюбика, через носик. Обязательно просушить будущий магнит в течение 8-10 часов. По истечению этого времени краски приобретут прозрачность. </a:t>
            </a:r>
          </a:p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7" name="Picture 4" descr="C:\Users\admin\Desktop\5dAYBT0_Zw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2571736" y="1068222"/>
            <a:ext cx="4714908" cy="3968741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6500826" y="3143249"/>
            <a:ext cx="1928826" cy="2616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11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4346" name="Picture 10" descr="http://www.playcast.ru/uploads/2015/02/06/1198192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3643314"/>
            <a:ext cx="2600322" cy="3000372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2928926" y="428604"/>
            <a:ext cx="47863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Витраж</a:t>
            </a:r>
            <a:endParaRPr lang="ru-RU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" name="Содержимое 14"/>
          <p:cNvSpPr>
            <a:spLocks noGrp="1"/>
          </p:cNvSpPr>
          <p:nvPr>
            <p:ph idx="1"/>
          </p:nvPr>
        </p:nvSpPr>
        <p:spPr>
          <a:xfrm>
            <a:off x="1979712" y="980728"/>
            <a:ext cx="6950006" cy="2233957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endParaRPr lang="ru-RU" sz="2800" b="1" i="1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 algn="ctr">
              <a:buNone/>
            </a:pPr>
            <a:r>
              <a:rPr lang="ru-RU" sz="2800" b="1" i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Витраж </a:t>
            </a:r>
            <a:r>
              <a:rPr lang="ru-RU" sz="2800" b="1" i="1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(от </a:t>
            </a:r>
            <a:r>
              <a:rPr lang="ru-RU" sz="2800" b="1" i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лат. </a:t>
            </a:r>
            <a:r>
              <a:rPr lang="ru-RU" sz="2800" b="1" i="1" dirty="0" err="1">
                <a:solidFill>
                  <a:schemeClr val="bg2">
                    <a:lumMod val="50000"/>
                  </a:schemeClr>
                </a:solidFill>
                <a:latin typeface="+mj-lt"/>
              </a:rPr>
              <a:t>vitrum</a:t>
            </a:r>
            <a:r>
              <a:rPr lang="ru-RU" sz="2800" b="1" i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 - </a:t>
            </a:r>
            <a:r>
              <a:rPr lang="ru-RU" sz="2800" b="1" i="1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стекло) </a:t>
            </a:r>
            <a:r>
              <a:rPr lang="ru-RU" sz="2800" i="1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сюжетная </a:t>
            </a:r>
            <a:r>
              <a:rPr lang="ru-RU" sz="2800" i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декоративная композиция </a:t>
            </a:r>
            <a:r>
              <a:rPr lang="ru-RU" sz="2800" i="1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из </a:t>
            </a:r>
            <a:r>
              <a:rPr lang="ru-RU" sz="2800" i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стекла или другого материала, пропускающего свет.</a:t>
            </a:r>
          </a:p>
        </p:txBody>
      </p:sp>
      <p:pic>
        <p:nvPicPr>
          <p:cNvPr id="2" name="Picture 2" descr="https://fotohosting.su/images/2017/07/08/BABOCKI-KARTINA-VITRAZ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55444" y="3214685"/>
            <a:ext cx="2910657" cy="2917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arttherapy-i.ru/wp-content/uploads/2015/08/46095988544e01c055e8eeb48079e9cb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01" t="1055" r="4452" b="7085"/>
          <a:stretch/>
        </p:blipFill>
        <p:spPr bwMode="auto">
          <a:xfrm>
            <a:off x="5641833" y="3214685"/>
            <a:ext cx="2985032" cy="2917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428604"/>
            <a:ext cx="7498080" cy="10001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Витражная  роспись на диске</a:t>
            </a:r>
            <a:r>
              <a:rPr lang="ru-RU" sz="3200" b="1" i="1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3200" b="1" i="1" dirty="0" smtClean="0">
                <a:solidFill>
                  <a:schemeClr val="accent4">
                    <a:lumMod val="75000"/>
                  </a:schemeClr>
                </a:solidFill>
              </a:rPr>
            </a:br>
            <a:endParaRPr lang="ru-RU" sz="3200" dirty="0"/>
          </a:p>
        </p:txBody>
      </p:sp>
      <p:sp>
        <p:nvSpPr>
          <p:cNvPr id="29702" name="AutoShape 6" descr="https://i.arts.in.ua/i/14235/f_buket-s-cvetami_yana_vanova_135703584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571604" y="5715016"/>
            <a:ext cx="6858048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После окончания росписи витражными красками на обратную (белую) сторону  диска приклеиваем виниловый магнит или  дыроколом делаем отверстие для ленточки.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7" name="Рисунок 6" descr="Витражный магнит на CD-диске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1500174"/>
            <a:ext cx="4419610" cy="3833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428604"/>
            <a:ext cx="7498080" cy="10001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Витражная  роспись на диске</a:t>
            </a:r>
            <a:r>
              <a:rPr lang="ru-RU" sz="3200" b="1" i="1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3200" b="1" i="1" dirty="0" smtClean="0">
                <a:solidFill>
                  <a:schemeClr val="accent4">
                    <a:lumMod val="75000"/>
                  </a:schemeClr>
                </a:solidFill>
              </a:rPr>
            </a:br>
            <a:endParaRPr lang="ru-RU" sz="3200" dirty="0"/>
          </a:p>
        </p:txBody>
      </p:sp>
      <p:sp>
        <p:nvSpPr>
          <p:cNvPr id="29702" name="AutoShape 6" descr="https://i.arts.in.ua/i/14235/f_buket-s-cvetami_yana_vanova_135703584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000232" y="4929198"/>
            <a:ext cx="6429420" cy="15716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На дисках таким образом можно изобразить всё, что подскажет Ваша фантазия. Главное заранее продумать как Вы замаскируете отверстие в середине диска. А Ваши родные и  друзья будут очень довольны, если вы сделаете им в подарок такой необычный витражный магнит.</a:t>
            </a:r>
          </a:p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6146" name="Picture 2" descr="C:\Users\admin\Desktop\DE9y5DU59u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1571612"/>
            <a:ext cx="2302601" cy="2228132"/>
          </a:xfrm>
          <a:prstGeom prst="rect">
            <a:avLst/>
          </a:prstGeom>
          <a:noFill/>
        </p:spPr>
      </p:pic>
      <p:pic>
        <p:nvPicPr>
          <p:cNvPr id="6147" name="Picture 3" descr="C:\Users\admin\Desktop\cQtT5khW3-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786322"/>
            <a:ext cx="1527019" cy="1714512"/>
          </a:xfrm>
          <a:prstGeom prst="rect">
            <a:avLst/>
          </a:prstGeom>
          <a:noFill/>
        </p:spPr>
      </p:pic>
      <p:pic>
        <p:nvPicPr>
          <p:cNvPr id="6148" name="Picture 4" descr="C:\Users\admin\Desktop\e0MYamCc1y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57166"/>
            <a:ext cx="1705947" cy="1733537"/>
          </a:xfrm>
          <a:prstGeom prst="rect">
            <a:avLst/>
          </a:prstGeom>
          <a:noFill/>
        </p:spPr>
      </p:pic>
      <p:pic>
        <p:nvPicPr>
          <p:cNvPr id="6149" name="Picture 5" descr="C:\Users\admin\Desktop\N5h4no8rRB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2500306"/>
            <a:ext cx="1920753" cy="1943088"/>
          </a:xfrm>
          <a:prstGeom prst="rect">
            <a:avLst/>
          </a:prstGeom>
          <a:noFill/>
        </p:spPr>
      </p:pic>
      <p:pic>
        <p:nvPicPr>
          <p:cNvPr id="6150" name="Picture 6" descr="C:\Users\admin\Desktop\4crNsu7oMgA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00298" y="1428736"/>
            <a:ext cx="3857652" cy="3271322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 descr="http://doktori.mk/files/upload/1237/POMOGNI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9454" y="0"/>
            <a:ext cx="2095491" cy="297655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5726130"/>
          </a:xfrm>
        </p:spPr>
        <p:txBody>
          <a:bodyPr>
            <a:normAutofit/>
          </a:bodyPr>
          <a:lstStyle/>
          <a:p>
            <a:pPr algn="ctr"/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СПАСИБО</a:t>
            </a:r>
            <a:b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 ВНИМАНИЕ!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642918"/>
            <a:ext cx="7498080" cy="5605482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6" name="Picture 10" descr="http://www.playcast.ru/uploads/2015/02/06/1198192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14346" y="3643314"/>
            <a:ext cx="2600322" cy="3000372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85728"/>
            <a:ext cx="7498080" cy="1143000"/>
          </a:xfrm>
        </p:spPr>
        <p:txBody>
          <a:bodyPr>
            <a:noAutofit/>
          </a:bodyPr>
          <a:lstStyle/>
          <a:p>
            <a:pPr algn="ctr"/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Витраж</a:t>
            </a:r>
            <a:r>
              <a:rPr lang="ru-RU" sz="2800" b="1" i="1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2800" b="1" i="1" dirty="0" smtClean="0">
                <a:solidFill>
                  <a:schemeClr val="bg2">
                    <a:lumMod val="50000"/>
                  </a:schemeClr>
                </a:solidFill>
              </a:rPr>
            </a:br>
            <a:endParaRPr lang="ru-RU" sz="28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142976" y="3857628"/>
            <a:ext cx="7358114" cy="278608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i="1" dirty="0" err="1">
                <a:solidFill>
                  <a:schemeClr val="bg2">
                    <a:lumMod val="50000"/>
                  </a:schemeClr>
                </a:solidFill>
              </a:rPr>
              <a:t>Витра́ж</a:t>
            </a:r>
            <a:r>
              <a:rPr lang="ru-RU" sz="2400" b="1" i="1" dirty="0">
                <a:solidFill>
                  <a:schemeClr val="bg2">
                    <a:lumMod val="50000"/>
                  </a:schemeClr>
                </a:solidFill>
              </a:rPr>
              <a:t> — вид монументального искусства, произведение изобразительного декоративного искусства </a:t>
            </a:r>
            <a:r>
              <a:rPr lang="ru-RU" sz="2400" b="1" i="1" dirty="0" smtClean="0">
                <a:solidFill>
                  <a:schemeClr val="bg2">
                    <a:lumMod val="50000"/>
                  </a:schemeClr>
                </a:solidFill>
              </a:rPr>
              <a:t> из </a:t>
            </a:r>
            <a:r>
              <a:rPr lang="ru-RU" sz="2400" b="1" i="1" dirty="0">
                <a:solidFill>
                  <a:schemeClr val="bg2">
                    <a:lumMod val="50000"/>
                  </a:schemeClr>
                </a:solidFill>
              </a:rPr>
              <a:t>цветного стекла, рассчитанное на сквозное освещение и предназначенное для заполнения проёма, чаще всего оконного, в каком-либо архитектурном сооружении.</a:t>
            </a:r>
          </a:p>
        </p:txBody>
      </p:sp>
      <p:pic>
        <p:nvPicPr>
          <p:cNvPr id="9" name="Picture 4" descr="0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928670"/>
            <a:ext cx="4425982" cy="2928958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4380" y="-115462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история  Витража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H="1">
            <a:off x="2714612" y="4429132"/>
            <a:ext cx="4857784" cy="42862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800" b="1" i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  <a:p>
            <a:pPr>
              <a:buNone/>
            </a:pPr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115616" y="397259"/>
            <a:ext cx="750099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200" dirty="0" smtClean="0"/>
              <a:t> </a:t>
            </a:r>
            <a:r>
              <a:rPr lang="ru-RU" sz="2800" b="1" i="1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 </a:t>
            </a:r>
          </a:p>
          <a:p>
            <a:pPr algn="ctr">
              <a:buFont typeface="Wingdings" pitchFamily="2" charset="2"/>
              <a:buChar char="Ø"/>
            </a:pPr>
            <a:r>
              <a:rPr lang="ru-RU" sz="2400" b="1" i="1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Витражи </a:t>
            </a:r>
            <a:r>
              <a:rPr lang="ru-RU" sz="2400" b="1" i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возникли во время строительства храмов. </a:t>
            </a:r>
            <a:endParaRPr lang="ru-RU" sz="2400" b="1" i="1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 algn="ctr">
              <a:buFont typeface="Wingdings" pitchFamily="2" charset="2"/>
              <a:buChar char="Ø"/>
            </a:pPr>
            <a:r>
              <a:rPr lang="ru-RU" sz="2400" b="1" i="1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Первые </a:t>
            </a:r>
            <a:r>
              <a:rPr lang="ru-RU" sz="2400" b="1" i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упоминания о витражах датируются IV - III веком до </a:t>
            </a:r>
            <a:r>
              <a:rPr lang="ru-RU" sz="2400" b="1" i="1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н.э. в Египте.</a:t>
            </a:r>
          </a:p>
          <a:p>
            <a:pPr algn="ctr">
              <a:buFont typeface="Wingdings" pitchFamily="2" charset="2"/>
              <a:buChar char="Ø"/>
            </a:pPr>
            <a:r>
              <a:rPr lang="ru-RU" sz="2400" b="1" i="1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В </a:t>
            </a:r>
            <a:r>
              <a:rPr lang="en-US" sz="2400" b="1" i="1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XIII </a:t>
            </a:r>
            <a:r>
              <a:rPr lang="ru-RU" sz="2400" b="1" i="1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веке витражи стали популярны в Европе</a:t>
            </a:r>
          </a:p>
          <a:p>
            <a:pPr algn="ctr">
              <a:buFont typeface="Wingdings" pitchFamily="2" charset="2"/>
              <a:buChar char="Ø"/>
            </a:pPr>
            <a:r>
              <a:rPr lang="ru-RU" sz="2400" b="1" i="1" dirty="0">
                <a:solidFill>
                  <a:schemeClr val="bg2">
                    <a:lumMod val="50000"/>
                  </a:schemeClr>
                </a:solidFill>
                <a:latin typeface="+mj-lt"/>
              </a:rPr>
              <a:t>Пришествие витражей в Россию </a:t>
            </a:r>
            <a:r>
              <a:rPr lang="ru-RU" sz="2400" b="1" i="1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приходится на правление Петра </a:t>
            </a:r>
            <a:r>
              <a:rPr lang="en-US" sz="2400" b="1" i="1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I</a:t>
            </a:r>
            <a:r>
              <a:rPr lang="ru-RU" sz="2400" b="1" i="1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.</a:t>
            </a:r>
          </a:p>
          <a:p>
            <a:pPr algn="ctr">
              <a:buFont typeface="Wingdings" pitchFamily="2" charset="2"/>
              <a:buChar char="Ø"/>
            </a:pPr>
            <a:endParaRPr lang="ru-RU" sz="2800" b="1" i="1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 algn="ctr">
              <a:buFont typeface="Wingdings" pitchFamily="2" charset="2"/>
              <a:buChar char="Ø"/>
            </a:pPr>
            <a:endParaRPr lang="ru-RU" sz="2800" b="1" i="1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3078" name="Picture 6" descr="https://i.pinimg.com/736x/af/46/c2/af46c26d605bc58e325f6087abfe0bed--glass-flowers-stained-glass-window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9058" y="3605723"/>
            <a:ext cx="4885052" cy="3252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http://valenik.ru/vsesvit/vidvs/n/ne/ne08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357562"/>
            <a:ext cx="3048776" cy="3300434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142852"/>
            <a:ext cx="7498080" cy="714380"/>
          </a:xfrm>
        </p:spPr>
        <p:txBody>
          <a:bodyPr>
            <a:noAutofit/>
          </a:bodyPr>
          <a:lstStyle/>
          <a:p>
            <a:pPr algn="ctr" fontAlgn="t"/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композиция и цвет</a:t>
            </a:r>
            <a:endParaRPr lang="ru-RU" sz="4400" b="1" dirty="0">
              <a:solidFill>
                <a:schemeClr val="bg2">
                  <a:lumMod val="50000"/>
                </a:schemeClr>
              </a:soli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59646" y="1158947"/>
            <a:ext cx="2928958" cy="163121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Витражами</a:t>
            </a:r>
            <a:r>
              <a:rPr lang="ru-RU" sz="2000" dirty="0" smtClean="0">
                <a:solidFill>
                  <a:srgbClr val="C00000"/>
                </a:solidFill>
              </a:rPr>
              <a:t> называются прозрачные картины, рисунки, узоры, выполняемые из стекла или на стекле.</a:t>
            </a:r>
            <a:endParaRPr lang="ru-RU" sz="2000" b="1" i="1" dirty="0">
              <a:solidFill>
                <a:srgbClr val="C00000"/>
              </a:solidFill>
            </a:endParaRPr>
          </a:p>
        </p:txBody>
      </p:sp>
      <p:pic>
        <p:nvPicPr>
          <p:cNvPr id="4098" name="Picture 2" descr="https://arxip.com/resize/object_detail/0866/vit/vitraj-tiffani_dizayn-int_8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74763"/>
            <a:ext cx="2220138" cy="5079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avatars.mds.yandex.net/get-pdb/234183/d4bc8867-1c65-4715-b304-7599ee4ee0f0/s1200?webp=fals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484714"/>
            <a:ext cx="2304256" cy="3153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foto-interiors.com/uploads/photo/1/269_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77777" y="3471539"/>
            <a:ext cx="2214287" cy="3163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fb.ru/misc/i/gallery/29368/234673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7168481" y="1095969"/>
            <a:ext cx="1623583" cy="2249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1000108"/>
          </a:xfrm>
        </p:spPr>
        <p:txBody>
          <a:bodyPr>
            <a:normAutofit/>
          </a:bodyPr>
          <a:lstStyle/>
          <a:p>
            <a:pPr algn="ctr"/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Витраж в  архитектуре</a:t>
            </a:r>
            <a:endParaRPr lang="ru-RU" dirty="0"/>
          </a:p>
        </p:txBody>
      </p:sp>
      <p:pic>
        <p:nvPicPr>
          <p:cNvPr id="7" name="Содержимое 20" descr="135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60" y="857232"/>
            <a:ext cx="5500726" cy="4125544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2500298" y="5214950"/>
            <a:ext cx="5786478" cy="10715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Собор Парижской Богоматери-</a:t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католический собор в Париже.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61650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1000108"/>
          </a:xfrm>
        </p:spPr>
        <p:txBody>
          <a:bodyPr>
            <a:normAutofit/>
          </a:bodyPr>
          <a:lstStyle/>
          <a:p>
            <a:pPr algn="ctr"/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Витраж в  архитектуре</a:t>
            </a:r>
            <a:endParaRPr lang="ru-RU" dirty="0"/>
          </a:p>
        </p:txBody>
      </p:sp>
      <p:pic>
        <p:nvPicPr>
          <p:cNvPr id="8194" name="Picture 2" descr="https://cdn1.img.sputnik-news.ee/images/507/65/50765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85852" y="928670"/>
            <a:ext cx="3814026" cy="2551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junieve.org/wp-content/uploads/2018/07/stained-glass-windows-gothic-architecture-awesome-march-16-charlie-is-really-ting-into-geocaching-1066-a-of-stained-glass-windows-gothic-architecture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7950" y="2099724"/>
            <a:ext cx="2377932" cy="4620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s://img.tourister.ru/files/8/5/0/7/7/0/9/clones/580_870_fixedwidth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57290" y="3571876"/>
            <a:ext cx="1883519" cy="2825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s://www.flatproject.ru/wp-content/uploads/2014/02/sagrada_2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18421" y="3749476"/>
            <a:ext cx="2299818" cy="2757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5429256" y="857232"/>
            <a:ext cx="3429024" cy="10715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Каждое окно уникально, так как выполнено в технике витража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61650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6500826" y="3143249"/>
            <a:ext cx="1928826" cy="2616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11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4346" name="Picture 10" descr="http://www.playcast.ru/uploads/2015/02/06/1198192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600322" cy="3000372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2928926" y="428604"/>
            <a:ext cx="478634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Витражная роспись</a:t>
            </a:r>
            <a:endParaRPr lang="ru-RU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" name="Содержимое 14"/>
          <p:cNvSpPr>
            <a:spLocks noGrp="1"/>
          </p:cNvSpPr>
          <p:nvPr>
            <p:ph idx="1"/>
          </p:nvPr>
        </p:nvSpPr>
        <p:spPr>
          <a:xfrm>
            <a:off x="1979712" y="980728"/>
            <a:ext cx="6950006" cy="2233957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endParaRPr lang="ru-RU" sz="2800" b="1" i="1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 algn="ctr">
              <a:buNone/>
            </a:pPr>
            <a:endParaRPr lang="ru-RU" sz="2800" b="1" i="1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 algn="ctr"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Витражная роспись - это имитация классического витража с помощью специальных красок. Также этот вид творчества иногда называют заливным витражом.</a:t>
            </a:r>
            <a:endParaRPr lang="ru-RU" sz="2800" b="1" i="1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10" name="Picture 2" descr="https://cs4.pikabu.ru/post_img/big/2016/05/08/10/14627291371426699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071810"/>
            <a:ext cx="3132968" cy="2784425"/>
          </a:xfrm>
          <a:prstGeom prst="rect">
            <a:avLst/>
          </a:prstGeom>
          <a:noFill/>
        </p:spPr>
      </p:pic>
      <p:sp>
        <p:nvSpPr>
          <p:cNvPr id="11" name="Скругленный прямоугольник 10"/>
          <p:cNvSpPr/>
          <p:nvPr/>
        </p:nvSpPr>
        <p:spPr>
          <a:xfrm>
            <a:off x="500034" y="6072206"/>
            <a:ext cx="3429024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Контуры по стеклу 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143504" y="6000768"/>
            <a:ext cx="3143272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Витражные краски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028" name="Picture 4" descr="http://www.o-krohe.ru/images/article/orig/2018/02/vitrazhnye-kraski-sostav-i-pravila-ispolzovaniya-1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1934" y="2857496"/>
            <a:ext cx="4852570" cy="314327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0"/>
            <a:ext cx="7498080" cy="1000108"/>
          </a:xfrm>
        </p:spPr>
        <p:txBody>
          <a:bodyPr>
            <a:normAutofit/>
          </a:bodyPr>
          <a:lstStyle/>
          <a:p>
            <a:pPr algn="ctr"/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Витраж в интерьере</a:t>
            </a:r>
            <a:endParaRPr lang="ru-RU" dirty="0"/>
          </a:p>
        </p:txBody>
      </p:sp>
      <p:pic>
        <p:nvPicPr>
          <p:cNvPr id="5126" name="Picture 6" descr="http://landshaftportal.ru/wp-content/uploads/2017/08/Vitrazhi-v-interere-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99113" y="3822022"/>
            <a:ext cx="2471533" cy="3035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i.pinimg.com/736x/94/74/78/947478193a62015fb68881bf11f5eace--beveled-glass-glass-flower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71516" y="3123058"/>
            <a:ext cx="2368166" cy="3567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s://www.archrevue.ru/images/tb/1936/1297353600521_w1500h15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44538" y="3861048"/>
            <a:ext cx="2556263" cy="2829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s://cs2.livemaster.ru/storage/95/d9/590b54f4b10cb3b04b4259f430mj--dlya-doma-i-interera-fonar-podsvechnik-hohloma-vitrazhnaya-r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98456" y="1088170"/>
            <a:ext cx="3917983" cy="2606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http://piko.com.ua/assets/galleries/72/l_025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71516" y="1104686"/>
            <a:ext cx="2636114" cy="182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817</TotalTime>
  <Words>473</Words>
  <Application>Microsoft Office PowerPoint</Application>
  <PresentationFormat>Экран (4:3)</PresentationFormat>
  <Paragraphs>63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Солнцестояние</vt:lpstr>
      <vt:lpstr>Слайд 1</vt:lpstr>
      <vt:lpstr>Слайд 2</vt:lpstr>
      <vt:lpstr>Витраж </vt:lpstr>
      <vt:lpstr>история  Витража</vt:lpstr>
      <vt:lpstr> композиция и цвет</vt:lpstr>
      <vt:lpstr>Витраж в  архитектуре</vt:lpstr>
      <vt:lpstr>Витраж в  архитектуре</vt:lpstr>
      <vt:lpstr>Слайд 8</vt:lpstr>
      <vt:lpstr>Витраж в интерьере</vt:lpstr>
      <vt:lpstr>Витражная роспись  в посуде</vt:lpstr>
      <vt:lpstr>Витражная роспись  в  картинах</vt:lpstr>
      <vt:lpstr>Проверь себя!</vt:lpstr>
      <vt:lpstr>Слайд 13</vt:lpstr>
      <vt:lpstr>Материалы для мастер класса</vt:lpstr>
      <vt:lpstr> Витражная  роспись на диске </vt:lpstr>
      <vt:lpstr> Витражная  роспись на диске </vt:lpstr>
      <vt:lpstr> Витражная  роспись на диске </vt:lpstr>
      <vt:lpstr> Витражная  роспись на диске </vt:lpstr>
      <vt:lpstr> Витражная  роспись на диске </vt:lpstr>
      <vt:lpstr> Витражная  роспись на диске </vt:lpstr>
      <vt:lpstr> Витражная  роспись на диске 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131</cp:revision>
  <dcterms:created xsi:type="dcterms:W3CDTF">2017-03-19T08:17:27Z</dcterms:created>
  <dcterms:modified xsi:type="dcterms:W3CDTF">2019-03-27T15:59:02Z</dcterms:modified>
</cp:coreProperties>
</file>