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3"/>
  </p:notesMasterIdLst>
  <p:sldIdLst>
    <p:sldId id="257" r:id="rId2"/>
    <p:sldId id="259" r:id="rId3"/>
    <p:sldId id="260" r:id="rId4"/>
    <p:sldId id="261" r:id="rId5"/>
    <p:sldId id="305" r:id="rId6"/>
    <p:sldId id="262" r:id="rId7"/>
    <p:sldId id="263" r:id="rId8"/>
    <p:sldId id="264" r:id="rId9"/>
    <p:sldId id="265" r:id="rId10"/>
    <p:sldId id="266" r:id="rId11"/>
    <p:sldId id="267" r:id="rId12"/>
    <p:sldId id="268" r:id="rId13"/>
    <p:sldId id="269" r:id="rId14"/>
    <p:sldId id="271" r:id="rId15"/>
    <p:sldId id="272" r:id="rId16"/>
    <p:sldId id="270" r:id="rId17"/>
    <p:sldId id="273" r:id="rId18"/>
    <p:sldId id="274" r:id="rId19"/>
    <p:sldId id="276" r:id="rId20"/>
    <p:sldId id="284" r:id="rId21"/>
    <p:sldId id="278" r:id="rId22"/>
    <p:sldId id="275" r:id="rId23"/>
    <p:sldId id="282" r:id="rId24"/>
    <p:sldId id="283" r:id="rId25"/>
    <p:sldId id="286" r:id="rId26"/>
    <p:sldId id="279" r:id="rId27"/>
    <p:sldId id="281" r:id="rId28"/>
    <p:sldId id="280" r:id="rId29"/>
    <p:sldId id="289" r:id="rId30"/>
    <p:sldId id="290" r:id="rId31"/>
    <p:sldId id="277" r:id="rId32"/>
    <p:sldId id="291" r:id="rId33"/>
    <p:sldId id="288" r:id="rId34"/>
    <p:sldId id="294" r:id="rId35"/>
    <p:sldId id="287" r:id="rId36"/>
    <p:sldId id="295" r:id="rId37"/>
    <p:sldId id="306" r:id="rId38"/>
    <p:sldId id="307" r:id="rId39"/>
    <p:sldId id="292" r:id="rId40"/>
    <p:sldId id="296" r:id="rId41"/>
    <p:sldId id="297" r:id="rId42"/>
    <p:sldId id="298" r:id="rId43"/>
    <p:sldId id="299" r:id="rId44"/>
    <p:sldId id="300" r:id="rId45"/>
    <p:sldId id="301" r:id="rId46"/>
    <p:sldId id="302" r:id="rId47"/>
    <p:sldId id="303" r:id="rId48"/>
    <p:sldId id="304" r:id="rId49"/>
    <p:sldId id="293" r:id="rId50"/>
    <p:sldId id="308" r:id="rId51"/>
    <p:sldId id="309" r:id="rId5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48" d="100"/>
          <a:sy n="48" d="100"/>
        </p:scale>
        <p:origin x="-10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C5D717-C8C6-4B96-8B6D-99976BD30B49}" type="datetimeFigureOut">
              <a:rPr lang="ru-RU" smtClean="0"/>
              <a:t>02.10.2017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3F0EA4-7859-4FF8-9692-F6994F296385}" type="slidenum">
              <a:rPr lang="ru-RU" smtClean="0"/>
              <a:t>‹#›</a:t>
            </a:fld>
            <a:endParaRPr lang="ru-RU"/>
          </a:p>
        </p:txBody>
      </p:sp>
    </p:spTree>
    <p:extLst>
      <p:ext uri="{BB962C8B-B14F-4D97-AF65-F5344CB8AC3E}">
        <p14:creationId xmlns:p14="http://schemas.microsoft.com/office/powerpoint/2010/main" val="2241496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i="1" dirty="0" smtClean="0"/>
              <a:t>Бактериофаги</a:t>
            </a:r>
            <a:r>
              <a:rPr lang="ru-RU" dirty="0" smtClean="0"/>
              <a:t> – это вирусы, поражающие клетки бактерий (пожиратели бактерий). Бактериофаг состоит из белковой головки, в центре которой находится вирусная ДНК, и хвоста. На конце хвоста располагаются хвостовые нити (отростки), которые контактируют с рецепторными</a:t>
            </a:r>
            <a:r>
              <a:rPr lang="ru-RU" baseline="0" dirty="0" smtClean="0"/>
              <a:t> участками на поверхности бактериальной клетки и закрепляют бактериофаг. Базальная пластинка хвоста содержит фермент, разрушающий стенку бактерии, что обеспечивает проникновение ДНК вируса.</a:t>
            </a:r>
            <a:endParaRPr lang="ru-RU" dirty="0"/>
          </a:p>
        </p:txBody>
      </p:sp>
      <p:sp>
        <p:nvSpPr>
          <p:cNvPr id="4" name="Номер слайда 3"/>
          <p:cNvSpPr>
            <a:spLocks noGrp="1"/>
          </p:cNvSpPr>
          <p:nvPr>
            <p:ph type="sldNum" sz="quarter" idx="10"/>
          </p:nvPr>
        </p:nvSpPr>
        <p:spPr/>
        <p:txBody>
          <a:bodyPr/>
          <a:lstStyle/>
          <a:p>
            <a:fld id="{1750C57E-0C89-4183-A165-9D300F7E494C}" type="slidenum">
              <a:rPr lang="ru-RU" smtClean="0"/>
              <a:t>19</a:t>
            </a:fld>
            <a:endParaRPr lang="ru-RU"/>
          </a:p>
        </p:txBody>
      </p:sp>
    </p:spTree>
    <p:extLst>
      <p:ext uri="{BB962C8B-B14F-4D97-AF65-F5344CB8AC3E}">
        <p14:creationId xmlns:p14="http://schemas.microsoft.com/office/powerpoint/2010/main" val="217708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Проникая в клетку, вирус начинает синтез своих белков </a:t>
            </a:r>
            <a:r>
              <a:rPr lang="ru-RU" baseline="0" dirty="0" smtClean="0"/>
              <a:t> и репликацию вирусной ДНК, используя рибосомы, </a:t>
            </a:r>
            <a:r>
              <a:rPr lang="ru-RU" baseline="0" dirty="0" err="1" smtClean="0"/>
              <a:t>тРНК</a:t>
            </a:r>
            <a:r>
              <a:rPr lang="ru-RU" baseline="0" dirty="0" smtClean="0"/>
              <a:t> и ферменты клетки-хозяина. Вирусные частицы размножаются, клетка хозяин погибает. Вирус поражает новые клетки. В случае если генетическим аппаратом вируса является РНК, вначале идет процесс обратной транскрипции (синтез ДНК на матрице РНК), а далее – как у ДНК-содержащих вирусов.</a:t>
            </a:r>
            <a:endParaRPr lang="ru-RU" dirty="0"/>
          </a:p>
        </p:txBody>
      </p:sp>
      <p:sp>
        <p:nvSpPr>
          <p:cNvPr id="4" name="Номер слайда 3"/>
          <p:cNvSpPr>
            <a:spLocks noGrp="1"/>
          </p:cNvSpPr>
          <p:nvPr>
            <p:ph type="sldNum" sz="quarter" idx="10"/>
          </p:nvPr>
        </p:nvSpPr>
        <p:spPr/>
        <p:txBody>
          <a:bodyPr/>
          <a:lstStyle/>
          <a:p>
            <a:fld id="{1750C57E-0C89-4183-A165-9D300F7E494C}" type="slidenum">
              <a:rPr lang="ru-RU" smtClean="0"/>
              <a:t>20</a:t>
            </a:fld>
            <a:endParaRPr lang="ru-RU"/>
          </a:p>
        </p:txBody>
      </p:sp>
    </p:spTree>
    <p:extLst>
      <p:ext uri="{BB962C8B-B14F-4D97-AF65-F5344CB8AC3E}">
        <p14:creationId xmlns:p14="http://schemas.microsoft.com/office/powerpoint/2010/main" val="3235585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fld id="{01E9C59C-9626-486C-AEF2-6B876130C877}" type="slidenum">
              <a:rPr lang="ru-RU" altLang="ru-RU" b="0"/>
              <a:pPr eaLnBrk="1" hangingPunct="1"/>
              <a:t>27</a:t>
            </a:fld>
            <a:endParaRPr lang="ru-RU" altLang="ru-RU" b="0"/>
          </a:p>
        </p:txBody>
      </p:sp>
      <p:sp>
        <p:nvSpPr>
          <p:cNvPr id="33795" name="Образ слайда 1"/>
          <p:cNvSpPr>
            <a:spLocks noGrp="1" noRot="1" noChangeAspect="1" noTextEdit="1"/>
          </p:cNvSpPr>
          <p:nvPr>
            <p:ph type="sldImg"/>
          </p:nvPr>
        </p:nvSpPr>
        <p:spPr>
          <a:ln/>
        </p:spPr>
      </p:sp>
      <p:sp>
        <p:nvSpPr>
          <p:cNvPr id="33796" name="Заметки 2"/>
          <p:cNvSpPr>
            <a:spLocks noGrp="1"/>
          </p:cNvSpPr>
          <p:nvPr>
            <p:ph type="body" idx="1"/>
          </p:nvPr>
        </p:nvSpPr>
        <p:spPr>
          <a:noFill/>
        </p:spPr>
        <p:txBody>
          <a:bodyPr/>
          <a:lstStyle/>
          <a:p>
            <a:pPr eaLnBrk="1" hangingPunct="1">
              <a:spcBef>
                <a:spcPct val="0"/>
              </a:spcBef>
            </a:pPr>
            <a:r>
              <a:rPr lang="ru-RU" altLang="ru-RU" smtClean="0"/>
              <a:t>Воробей больной бешенством нападает на чека. Ящур – язвы. Полиомиелит - паралич</a:t>
            </a:r>
          </a:p>
        </p:txBody>
      </p:sp>
      <p:sp>
        <p:nvSpPr>
          <p:cNvPr id="33797"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fld id="{9D8E65D3-661C-4FDC-997B-E6E2D6170235}" type="slidenum">
              <a:rPr lang="ru-RU" altLang="ru-RU" b="0">
                <a:latin typeface="Calibri" charset="-52"/>
              </a:rPr>
              <a:pPr algn="r"/>
              <a:t>27</a:t>
            </a:fld>
            <a:endParaRPr lang="ru-RU" altLang="ru-RU" b="0">
              <a:latin typeface="Calibri" charset="-5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СПИД является единственным видом иммунодефицита,</a:t>
            </a:r>
            <a:r>
              <a:rPr lang="ru-RU" baseline="0" dirty="0" smtClean="0"/>
              <a:t> имеющим конкретного возбудителя – ВИЧ. Клетками-мишенями для ВИЧ являются клетки крови и мозга человека: В-лимфоциты, Т-лимфоциты, моноциты, нейроны, нейроглия, а также клетки слизистой кишечника, плацента и др. В первую очередь вирус поражает Т-лимфоциты, ответственные за выработку иммунитета. ВИЧ характеризуется крайне быстрой формой изменчивости. Она в 30 – 100 раз выше, чем у вируса гриппа. После внедрения вируса в лимфоциты через несколько недель в крови человека появляются антитела, но вирус может долго не проявлять себя, так как имеет длительный инкубационный период (от нескольких месяцев до нескольких лет). В определенный период деятельность вируса может активизироваться, и он начинает поражать новые клетки, что приводит к развитию болезни. Пораженные лимфоциты, ответственные за иммунную реакцию человека, перестают узнавать чужеродные бактерии, аномальные клетки и вырабатывать антитела. При этом вторичные инфекции (пневмония, гепатит, диарея) поражают организм, могут возникнуть опухоли (саркомы). Последняя стадия заболевания характеризуется резким уменьшением массы тела, слабоумием за счет поражения клеток мозга, снижением всех иммунологических показателей и, наконец, гибелью организма. </a:t>
            </a:r>
            <a:endParaRPr lang="ru-RU" dirty="0"/>
          </a:p>
        </p:txBody>
      </p:sp>
      <p:sp>
        <p:nvSpPr>
          <p:cNvPr id="4" name="Номер слайда 3"/>
          <p:cNvSpPr>
            <a:spLocks noGrp="1"/>
          </p:cNvSpPr>
          <p:nvPr>
            <p:ph type="sldNum" sz="quarter" idx="10"/>
          </p:nvPr>
        </p:nvSpPr>
        <p:spPr/>
        <p:txBody>
          <a:bodyPr/>
          <a:lstStyle/>
          <a:p>
            <a:fld id="{1750C57E-0C89-4183-A165-9D300F7E494C}" type="slidenum">
              <a:rPr lang="ru-RU" smtClean="0"/>
              <a:t>39</a:t>
            </a:fld>
            <a:endParaRPr lang="ru-RU"/>
          </a:p>
        </p:txBody>
      </p:sp>
    </p:spTree>
    <p:extLst>
      <p:ext uri="{BB962C8B-B14F-4D97-AF65-F5344CB8AC3E}">
        <p14:creationId xmlns:p14="http://schemas.microsoft.com/office/powerpoint/2010/main" val="1257569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8DD2A5-7A42-4EB5-A150-EA7EAF9A3AF3}"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2054120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65EA57-6FEB-478D-867B-4C71D7621761}"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15185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70EA47-7A24-40F9-BBC8-7CD78BDC154B}"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2832295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04EC153-C039-420E-BE76-E70E0B5C86D8}"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2536599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3F5170-4B54-4F85-830B-41A1815EAFDB}"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41887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B7EFB5-90FB-4481-B27A-234BEC9A76F1}"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33387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213068-90BD-47EF-A0F2-38E198227D55}"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26144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4801A9-5023-4439-910F-135FCE0EE2D2}"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34847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A493F85-A347-454E-BA4C-355737F4CDD6}"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94801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B66757E-B75B-4F28-8AB6-5EFDDAAFFC8D}"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2261128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CFC2F8-EF73-4837-9087-AC0BF19BB8A6}"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51849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85B658-11CC-4077-A1E5-D74CDB7F0813}"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651072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75EDA0-07C1-456A-B055-938B89819135}"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58806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smtClean="0"/>
            </a:lvl1pPr>
          </a:lstStyle>
          <a:p>
            <a:pPr fontAlgn="base">
              <a:spcBef>
                <a:spcPct val="0"/>
              </a:spcBef>
              <a:spcAft>
                <a:spcPct val="0"/>
              </a:spcAft>
              <a:defRPr/>
            </a:pPr>
            <a:endParaRPr lang="ru-RU" alt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lvl1pPr>
          </a:lstStyle>
          <a:p>
            <a:pPr algn="ctr" fontAlgn="base">
              <a:spcBef>
                <a:spcPct val="0"/>
              </a:spcBef>
              <a:spcAft>
                <a:spcPct val="0"/>
              </a:spcAft>
              <a:defRPr/>
            </a:pPr>
            <a:endParaRPr lang="ru-RU" alt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lvl1pPr>
          </a:lstStyle>
          <a:p>
            <a:pPr fontAlgn="base">
              <a:spcBef>
                <a:spcPct val="0"/>
              </a:spcBef>
              <a:spcAft>
                <a:spcPct val="0"/>
              </a:spcAft>
              <a:defRPr/>
            </a:pPr>
            <a:fld id="{3CA14FF6-1F01-46A6-8F12-51D64AFE27A2}" type="slidenum">
              <a:rPr lang="ru-RU" altLang="ru-RU">
                <a:solidFill>
                  <a:srgbClr val="000000"/>
                </a:solidFill>
              </a:rPr>
              <a:pPr fontAlgn="base">
                <a:spcBef>
                  <a:spcPct val="0"/>
                </a:spcBef>
                <a:spcAft>
                  <a:spcPct val="0"/>
                </a:spcAft>
                <a:defRPr/>
              </a:pPr>
              <a:t>‹#›</a:t>
            </a:fld>
            <a:endParaRPr lang="ru-RU" altLang="ru-RU">
              <a:solidFill>
                <a:srgbClr val="000000"/>
              </a:solidFill>
            </a:endParaRPr>
          </a:p>
        </p:txBody>
      </p:sp>
    </p:spTree>
    <p:extLst>
      <p:ext uri="{BB962C8B-B14F-4D97-AF65-F5344CB8AC3E}">
        <p14:creationId xmlns:p14="http://schemas.microsoft.com/office/powerpoint/2010/main" val="36764727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4.e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image" Target="../media/image49.gif"/><Relationship Id="rId10" Type="http://schemas.openxmlformats.org/officeDocument/2006/relationships/image" Target="../media/image46.emf"/><Relationship Id="rId4" Type="http://schemas.openxmlformats.org/officeDocument/2006/relationships/image" Target="../media/image43.emf"/><Relationship Id="rId9" Type="http://schemas.openxmlformats.org/officeDocument/2006/relationships/oleObject" Target="../embeddings/oleObject4.bin"/><Relationship Id="rId14" Type="http://schemas.openxmlformats.org/officeDocument/2006/relationships/image" Target="../media/image48.emf"/></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1057;&#1086;&#1094;&#1080;&#1072;&#1083;&#1100;&#1085;&#1099;&#1081;%20&#1088;&#1086;&#1083;&#1080;&#1082;%20&#1087;&#1088;&#1086;&#1090;&#1080;&#1074;%20&#1042;&#1048;&#1063;.mp4" TargetMode="Externa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37.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69.png"/><Relationship Id="rId1" Type="http://schemas.openxmlformats.org/officeDocument/2006/relationships/slideLayout" Target="../slideLayouts/slideLayout5.xml"/><Relationship Id="rId6" Type="http://schemas.openxmlformats.org/officeDocument/2006/relationships/image" Target="../media/image71.png"/><Relationship Id="rId5" Type="http://schemas.microsoft.com/office/2007/relationships/hdphoto" Target="../media/hdphoto5.wdp"/><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8" Type="http://schemas.openxmlformats.org/officeDocument/2006/relationships/image" Target="../media/image75.png"/><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72.png"/><Relationship Id="rId1" Type="http://schemas.openxmlformats.org/officeDocument/2006/relationships/slideLayout" Target="../slideLayouts/slideLayout5.xml"/><Relationship Id="rId6" Type="http://schemas.openxmlformats.org/officeDocument/2006/relationships/image" Target="../media/image74.png"/><Relationship Id="rId5" Type="http://schemas.microsoft.com/office/2007/relationships/hdphoto" Target="../media/hdphoto8.wdp"/><Relationship Id="rId4" Type="http://schemas.openxmlformats.org/officeDocument/2006/relationships/image" Target="../media/image73.png"/><Relationship Id="rId9" Type="http://schemas.microsoft.com/office/2007/relationships/hdphoto" Target="../media/hdphoto10.wdp"/></Relationships>
</file>

<file path=ppt/slides/_rels/slide3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627784" y="20931"/>
            <a:ext cx="6522965" cy="3480078"/>
          </a:xfrm>
        </p:spPr>
        <p:txBody>
          <a:bodyPr/>
          <a:lstStyle/>
          <a:p>
            <a:pPr eaLnBrk="1" hangingPunct="1"/>
            <a:r>
              <a:rPr lang="ru-RU" altLang="ru-RU" b="1" dirty="0" smtClean="0">
                <a:solidFill>
                  <a:srgbClr val="003366"/>
                </a:solidFill>
              </a:rPr>
              <a:t>Вирусы. </a:t>
            </a:r>
            <a:br>
              <a:rPr lang="ru-RU" altLang="ru-RU" b="1" dirty="0" smtClean="0">
                <a:solidFill>
                  <a:srgbClr val="003366"/>
                </a:solidFill>
              </a:rPr>
            </a:br>
            <a:r>
              <a:rPr lang="ru-RU" altLang="ru-RU" b="1" dirty="0" smtClean="0">
                <a:solidFill>
                  <a:srgbClr val="003366"/>
                </a:solidFill>
              </a:rPr>
              <a:t>Заболевания, вызываемые вирусами и их профилактика.</a:t>
            </a:r>
            <a:endParaRPr lang="ru-RU" altLang="ru-RU" sz="7200" b="1" dirty="0" smtClean="0">
              <a:solidFill>
                <a:srgbClr val="003366"/>
              </a:solidFill>
            </a:endParaRPr>
          </a:p>
        </p:txBody>
      </p:sp>
      <p:pic>
        <p:nvPicPr>
          <p:cNvPr id="1026" name="Picture 2" descr="http://s019.radikal.ru/i611/1603/cb/94d417406d1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402" b="89549" l="8197" r="90984">
                        <a14:foregroundMark x1="28689" y1="50820" x2="28689" y2="50820"/>
                        <a14:foregroundMark x1="28142" y1="38320" x2="28142" y2="38320"/>
                        <a14:foregroundMark x1="50546" y1="29098" x2="50546" y2="29098"/>
                        <a14:foregroundMark x1="61202" y1="34426" x2="61202" y2="34426"/>
                        <a14:foregroundMark x1="60109" y1="40779" x2="60109" y2="40779"/>
                        <a14:foregroundMark x1="49727" y1="40779" x2="49727" y2="40779"/>
                        <a14:foregroundMark x1="74863" y1="37295" x2="74863" y2="37295"/>
                        <a14:foregroundMark x1="82514" y1="35861" x2="82514" y2="35861"/>
                        <a14:foregroundMark x1="67760" y1="32582" x2="67760" y2="32582"/>
                        <a14:foregroundMark x1="63115" y1="26230" x2="63115" y2="26230"/>
                        <a14:foregroundMark x1="36339" y1="54713" x2="36339" y2="54713"/>
                        <a14:foregroundMark x1="39617" y1="69877" x2="39617" y2="69877"/>
                        <a14:foregroundMark x1="20492" y1="65574" x2="20492" y2="65574"/>
                        <a14:foregroundMark x1="19126" y1="77254" x2="19126" y2="77254"/>
                        <a14:foregroundMark x1="18579" y1="70492" x2="18579" y2="70492"/>
                        <a14:foregroundMark x1="21038" y1="72336" x2="21038" y2="72336"/>
                        <a14:foregroundMark x1="42077" y1="67623" x2="42077" y2="67623"/>
                        <a14:foregroundMark x1="39617" y1="74385" x2="39617" y2="74385"/>
                        <a14:foregroundMark x1="41530" y1="78689" x2="41530" y2="78689"/>
                        <a14:foregroundMark x1="21038" y1="87295" x2="21038" y2="87295"/>
                        <a14:foregroundMark x1="19672" y1="54098" x2="19672" y2="54098"/>
                        <a14:foregroundMark x1="56831" y1="26844" x2="56831" y2="26844"/>
                        <a14:foregroundMark x1="56831" y1="37910" x2="56831" y2="37910"/>
                        <a14:foregroundMark x1="61202" y1="38320" x2="61202" y2="38320"/>
                        <a14:foregroundMark x1="68306" y1="38320" x2="68306" y2="38320"/>
                        <a14:foregroundMark x1="62568" y1="40574" x2="62568" y2="40574"/>
                        <a14:foregroundMark x1="68033" y1="37090" x2="68033" y2="37090"/>
                        <a14:foregroundMark x1="71038" y1="38115" x2="71038" y2="38115"/>
                        <a14:foregroundMark x1="74863" y1="40369" x2="74863" y2="40369"/>
                        <a14:foregroundMark x1="71585" y1="34016" x2="71585" y2="34016"/>
                        <a14:foregroundMark x1="84426" y1="35246" x2="84426" y2="35246"/>
                        <a14:foregroundMark x1="90984" y1="36270" x2="90984" y2="36270"/>
                        <a14:foregroundMark x1="80601" y1="36680" x2="80601" y2="36680"/>
                        <a14:foregroundMark x1="43989" y1="43648" x2="43989" y2="43648"/>
                        <a14:foregroundMark x1="39891" y1="43648" x2="39891" y2="43648"/>
                        <a14:foregroundMark x1="8197" y1="50820" x2="8197" y2="50820"/>
                        <a14:foregroundMark x1="51093" y1="31352" x2="51093" y2="31352"/>
                        <a14:foregroundMark x1="53552" y1="8402" x2="53552" y2="8402"/>
                        <a14:foregroundMark x1="57104" y1="23361" x2="57104" y2="23361"/>
                        <a14:foregroundMark x1="60383" y1="21311" x2="60383" y2="21311"/>
                        <a14:foregroundMark x1="51366" y1="36680" x2="51366" y2="36680"/>
                        <a14:foregroundMark x1="50273" y1="32582" x2="50273" y2="32582"/>
                      </a14:backgroundRemoval>
                    </a14:imgEffect>
                  </a14:imgLayer>
                </a14:imgProps>
              </a:ext>
              <a:ext uri="{28A0092B-C50C-407E-A947-70E740481C1C}">
                <a14:useLocalDpi xmlns:a14="http://schemas.microsoft.com/office/drawing/2010/main" val="0"/>
              </a:ext>
            </a:extLst>
          </a:blip>
          <a:srcRect/>
          <a:stretch>
            <a:fillRect/>
          </a:stretch>
        </p:blipFill>
        <p:spPr bwMode="auto">
          <a:xfrm>
            <a:off x="-15343" y="1374126"/>
            <a:ext cx="3983460" cy="53112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vitadamamma.com/wp-content/uploads/2013/09/germi.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509" b="89941" l="10000" r="90000">
                        <a14:foregroundMark x1="45250" y1="88166" x2="45250" y2="88166"/>
                        <a14:foregroundMark x1="49500" y1="38314" x2="49500" y2="38314"/>
                        <a14:foregroundMark x1="55750" y1="37426" x2="55750" y2="37426"/>
                        <a14:foregroundMark x1="59375" y1="36095" x2="59375" y2="36095"/>
                        <a14:foregroundMark x1="45500" y1="25740" x2="45500" y2="25740"/>
                        <a14:foregroundMark x1="46250" y1="37870" x2="46250" y2="37870"/>
                        <a14:foregroundMark x1="48125" y1="6509" x2="48125" y2="650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157118" y="3717032"/>
            <a:ext cx="3717123"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560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Проблемные вопросы</a:t>
            </a:r>
            <a:endParaRPr lang="ru-RU" b="1" i="1" dirty="0"/>
          </a:p>
        </p:txBody>
      </p:sp>
      <p:sp>
        <p:nvSpPr>
          <p:cNvPr id="3" name="Объект 2"/>
          <p:cNvSpPr>
            <a:spLocks noGrp="1"/>
          </p:cNvSpPr>
          <p:nvPr>
            <p:ph idx="1"/>
          </p:nvPr>
        </p:nvSpPr>
        <p:spPr>
          <a:xfrm>
            <a:off x="467544" y="1340768"/>
            <a:ext cx="8229600" cy="3124944"/>
          </a:xfrm>
        </p:spPr>
        <p:txBody>
          <a:bodyPr/>
          <a:lstStyle/>
          <a:p>
            <a:pPr lvl="0" algn="just"/>
            <a:r>
              <a:rPr lang="ru-RU" b="1" dirty="0"/>
              <a:t>Вирусы – это вещества или существа</a:t>
            </a:r>
            <a:r>
              <a:rPr lang="ru-RU" b="1" dirty="0" smtClean="0"/>
              <a:t>?</a:t>
            </a:r>
          </a:p>
          <a:p>
            <a:pPr lvl="0" algn="just"/>
            <a:endParaRPr lang="ru-RU" sz="1600" dirty="0"/>
          </a:p>
          <a:p>
            <a:pPr lvl="0" algn="just"/>
            <a:r>
              <a:rPr lang="ru-RU" b="1" dirty="0"/>
              <a:t>Почему вирусы практически невозможно уничтожить?</a:t>
            </a:r>
            <a:r>
              <a:rPr lang="ru-RU" dirty="0"/>
              <a:t> </a:t>
            </a:r>
          </a:p>
          <a:p>
            <a:endParaRPr lang="ru-RU" dirty="0"/>
          </a:p>
        </p:txBody>
      </p:sp>
      <p:pic>
        <p:nvPicPr>
          <p:cNvPr id="5126" name="Picture 6" descr="http://real-unreality.ru/kartinki/pod_mikroskopom/virusy-mikrob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3717032"/>
            <a:ext cx="2736304" cy="20162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2" name="Picture 2" descr="https://im0-tub-ua.yandex.net/i?id=682fe7b5154c449110add448e8025adc&amp;n=33&amp;h=215&amp;w=2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437111"/>
            <a:ext cx="2397587" cy="20658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descr="https://im0-tub-ua.yandex.net/i?id=f6aa06a1051852603e6a0c5cc625983a&amp;n=33&amp;h=215&amp;w=3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937" y="3861048"/>
            <a:ext cx="2793911" cy="20478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101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Гипотезы появления вирусов</a:t>
            </a:r>
            <a:endParaRPr lang="ru-RU" b="1" i="1" dirty="0"/>
          </a:p>
        </p:txBody>
      </p:sp>
      <p:sp>
        <p:nvSpPr>
          <p:cNvPr id="3" name="Объект 2"/>
          <p:cNvSpPr>
            <a:spLocks noGrp="1"/>
          </p:cNvSpPr>
          <p:nvPr>
            <p:ph idx="1"/>
          </p:nvPr>
        </p:nvSpPr>
        <p:spPr>
          <a:xfrm>
            <a:off x="457200" y="1600201"/>
            <a:ext cx="8229600" cy="2260848"/>
          </a:xfrm>
        </p:spPr>
        <p:txBody>
          <a:bodyPr/>
          <a:lstStyle/>
          <a:p>
            <a:pPr marL="0" indent="0">
              <a:buNone/>
            </a:pPr>
            <a:r>
              <a:rPr lang="ru-RU" b="1" u="sng" dirty="0">
                <a:solidFill>
                  <a:srgbClr val="00B050"/>
                </a:solidFill>
              </a:rPr>
              <a:t>Гипотеза №1 «Первые на Земле»</a:t>
            </a:r>
          </a:p>
          <a:p>
            <a:pPr marL="0" indent="0" algn="just">
              <a:buNone/>
            </a:pPr>
            <a:r>
              <a:rPr lang="ru-RU" dirty="0"/>
              <a:t>Вирусы – это потомки древних </a:t>
            </a:r>
            <a:r>
              <a:rPr lang="ru-RU" dirty="0" err="1"/>
              <a:t>доклеточных</a:t>
            </a:r>
            <a:r>
              <a:rPr lang="ru-RU" dirty="0"/>
              <a:t> форм жизни. На Земле существуют более 4,5 млрд. лет.</a:t>
            </a:r>
          </a:p>
          <a:p>
            <a:endParaRPr lang="ru-RU" dirty="0"/>
          </a:p>
        </p:txBody>
      </p:sp>
      <p:pic>
        <p:nvPicPr>
          <p:cNvPr id="1026" name="Picture 2" descr="http://static8.depositphotos.com/1000635/964/i/450/depositphotos_9642613-stock-photo-green-virus-isolated-on-wh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861048"/>
            <a:ext cx="2774082" cy="277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398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79512" y="1600200"/>
            <a:ext cx="5040560" cy="4709119"/>
          </a:xfrm>
        </p:spPr>
        <p:txBody>
          <a:bodyPr/>
          <a:lstStyle/>
          <a:p>
            <a:pPr marL="0" indent="0">
              <a:buNone/>
            </a:pPr>
            <a:r>
              <a:rPr lang="ru-RU" b="1" u="sng" dirty="0">
                <a:solidFill>
                  <a:srgbClr val="00B050"/>
                </a:solidFill>
              </a:rPr>
              <a:t>Гипотеза №2</a:t>
            </a:r>
            <a:endParaRPr lang="ru-RU" u="sng" dirty="0">
              <a:solidFill>
                <a:srgbClr val="00B050"/>
              </a:solidFill>
            </a:endParaRPr>
          </a:p>
          <a:p>
            <a:pPr marL="0" indent="0" algn="just">
              <a:buNone/>
            </a:pPr>
            <a:r>
              <a:rPr lang="ru-RU" dirty="0"/>
              <a:t>Вирусы – потомки древнейших бактерий, утративших собственный механизм синтеза белка и перешедший к внутриклеточному паразитизму.</a:t>
            </a:r>
          </a:p>
          <a:p>
            <a:endParaRPr lang="ru-RU" dirty="0"/>
          </a:p>
        </p:txBody>
      </p:sp>
      <p:pic>
        <p:nvPicPr>
          <p:cNvPr id="2050" name="Picture 2" descr="http://www.dagorlenok.ru/upload/iblock/d8f/d8feae1c5a870d02036bccc44ffbdc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844824"/>
            <a:ext cx="3779912" cy="428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715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995936" y="1600201"/>
            <a:ext cx="4690864" cy="2908920"/>
          </a:xfrm>
        </p:spPr>
        <p:txBody>
          <a:bodyPr/>
          <a:lstStyle/>
          <a:p>
            <a:pPr marL="0" indent="0">
              <a:buNone/>
            </a:pPr>
            <a:r>
              <a:rPr lang="ru-RU" b="1" u="sng" dirty="0">
                <a:solidFill>
                  <a:srgbClr val="00B050"/>
                </a:solidFill>
              </a:rPr>
              <a:t>Гипотеза №3</a:t>
            </a:r>
            <a:endParaRPr lang="ru-RU" u="sng" dirty="0">
              <a:solidFill>
                <a:srgbClr val="00B050"/>
              </a:solidFill>
            </a:endParaRPr>
          </a:p>
          <a:p>
            <a:pPr marL="0" indent="0" algn="just">
              <a:buNone/>
            </a:pPr>
            <a:r>
              <a:rPr lang="ru-RU" dirty="0"/>
              <a:t>Вирусы – это составные части клеток всех живых существ, своеобразные «одичавшие гены», постоянно образующиеся в живых клетках.</a:t>
            </a:r>
          </a:p>
          <a:p>
            <a:endParaRPr lang="ru-RU" dirty="0"/>
          </a:p>
        </p:txBody>
      </p:sp>
      <p:sp>
        <p:nvSpPr>
          <p:cNvPr id="4" name="AutoShape 2" descr="https://im0-tub-ua.yandex.net/i?id=728d1084a01cae680ee942efcc5f1587&amp;n=33&amp;h=215&amp;w=21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6" name="Picture 4" descr="https://im0-tub-ua.yandex.net/i?id=728d1084a01cae680ee942efcc5f1587&amp;n=33&amp;h=215&amp;w=2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11964"/>
            <a:ext cx="3744416" cy="374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224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1520" y="274638"/>
            <a:ext cx="8435280" cy="1143000"/>
          </a:xfrm>
        </p:spPr>
        <p:txBody>
          <a:bodyPr/>
          <a:lstStyle/>
          <a:p>
            <a:pPr eaLnBrk="1" hangingPunct="1"/>
            <a:r>
              <a:rPr lang="ru-RU" altLang="ru-RU" sz="4000" b="1" i="1" dirty="0" smtClean="0">
                <a:latin typeface="+mn-lt"/>
              </a:rPr>
              <a:t>Ивановский Дмитрий Иосифович (1864-19</a:t>
            </a:r>
            <a:r>
              <a:rPr lang="en-US" altLang="ru-RU" sz="4000" b="1" i="1" dirty="0" smtClean="0">
                <a:latin typeface="+mn-lt"/>
              </a:rPr>
              <a:t>20</a:t>
            </a:r>
            <a:r>
              <a:rPr lang="ru-RU" altLang="ru-RU" sz="4000" b="1" i="1" dirty="0" smtClean="0">
                <a:latin typeface="+mn-lt"/>
              </a:rPr>
              <a:t>)</a:t>
            </a:r>
          </a:p>
        </p:txBody>
      </p:sp>
      <p:sp>
        <p:nvSpPr>
          <p:cNvPr id="8195" name="Rectangle 3"/>
          <p:cNvSpPr>
            <a:spLocks noGrp="1" noChangeArrowheads="1"/>
          </p:cNvSpPr>
          <p:nvPr>
            <p:ph type="body" idx="1"/>
          </p:nvPr>
        </p:nvSpPr>
        <p:spPr>
          <a:xfrm>
            <a:off x="250824" y="1600200"/>
            <a:ext cx="4537200" cy="4525963"/>
          </a:xfrm>
        </p:spPr>
        <p:txBody>
          <a:bodyPr/>
          <a:lstStyle/>
          <a:p>
            <a:pPr marL="0" indent="0" algn="just" eaLnBrk="1" hangingPunct="1">
              <a:lnSpc>
                <a:spcPct val="90000"/>
              </a:lnSpc>
              <a:buNone/>
            </a:pPr>
            <a:r>
              <a:rPr lang="ru-RU" altLang="ru-RU" dirty="0" smtClean="0"/>
              <a:t>Изучая болезни табака (1892г.) открыл новые организмы, которые проходили через бактериальные фильтры. Они  меньше бактерий в</a:t>
            </a:r>
          </a:p>
          <a:p>
            <a:pPr algn="just" eaLnBrk="1" hangingPunct="1">
              <a:lnSpc>
                <a:spcPct val="90000"/>
              </a:lnSpc>
              <a:buFontTx/>
              <a:buNone/>
            </a:pPr>
            <a:r>
              <a:rPr lang="ru-RU" altLang="ru-RU" dirty="0" smtClean="0"/>
              <a:t>100 раз.  </a:t>
            </a:r>
          </a:p>
          <a:p>
            <a:pPr algn="just" eaLnBrk="1" hangingPunct="1">
              <a:lnSpc>
                <a:spcPct val="90000"/>
              </a:lnSpc>
            </a:pPr>
            <a:endParaRPr lang="ru-RU" altLang="ru-RU" dirty="0" smtClean="0"/>
          </a:p>
        </p:txBody>
      </p:sp>
      <p:pic>
        <p:nvPicPr>
          <p:cNvPr id="8196" name="Picture 5" descr="d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700808"/>
            <a:ext cx="3836645" cy="47847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40278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507413" cy="1143000"/>
          </a:xfrm>
        </p:spPr>
        <p:txBody>
          <a:bodyPr/>
          <a:lstStyle/>
          <a:p>
            <a:pPr eaLnBrk="1" hangingPunct="1"/>
            <a:r>
              <a:rPr lang="ru-RU" altLang="ru-RU" b="1" i="1" dirty="0" smtClean="0"/>
              <a:t>Вирус табачной мозаики ВТМ</a:t>
            </a:r>
          </a:p>
        </p:txBody>
      </p:sp>
      <p:sp>
        <p:nvSpPr>
          <p:cNvPr id="9219" name="Rectangle 3"/>
          <p:cNvSpPr>
            <a:spLocks noGrp="1" noChangeArrowheads="1"/>
          </p:cNvSpPr>
          <p:nvPr>
            <p:ph type="body" idx="1"/>
          </p:nvPr>
        </p:nvSpPr>
        <p:spPr>
          <a:xfrm>
            <a:off x="179388" y="1600200"/>
            <a:ext cx="8507412" cy="4525963"/>
          </a:xfrm>
        </p:spPr>
        <p:txBody>
          <a:bodyPr/>
          <a:lstStyle/>
          <a:p>
            <a:pPr algn="just" eaLnBrk="1" hangingPunct="1"/>
            <a:r>
              <a:rPr lang="ru-RU" altLang="ru-RU" dirty="0" smtClean="0"/>
              <a:t>«Бактерии,</a:t>
            </a:r>
            <a:r>
              <a:rPr lang="en-US" altLang="ru-RU" dirty="0" smtClean="0"/>
              <a:t> </a:t>
            </a:r>
            <a:r>
              <a:rPr lang="ru-RU" altLang="ru-RU" dirty="0" smtClean="0"/>
              <a:t>проходящие через фильтр </a:t>
            </a:r>
            <a:r>
              <a:rPr lang="ru-RU" altLang="ru-RU" dirty="0" err="1" smtClean="0"/>
              <a:t>Шамберлана</a:t>
            </a:r>
            <a:r>
              <a:rPr lang="ru-RU" altLang="ru-RU" dirty="0" smtClean="0"/>
              <a:t>, которые, однако, не способны расти на искусственных субстратах»</a:t>
            </a:r>
          </a:p>
        </p:txBody>
      </p:sp>
      <p:pic>
        <p:nvPicPr>
          <p:cNvPr id="49156" name="Picture 4" descr="Вирус табачной мозаики Мартинус Бейерин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5" y="3291956"/>
            <a:ext cx="2687149" cy="34126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9221" name="Рисунок 3" descr="табак.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688298"/>
            <a:ext cx="3888358" cy="27807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125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additive="base">
                                        <p:cTn id="7" dur="500" fill="hold"/>
                                        <p:tgtEl>
                                          <p:spTgt spid="49156"/>
                                        </p:tgtEl>
                                        <p:attrNameLst>
                                          <p:attrName>ppt_x</p:attrName>
                                        </p:attrNameLst>
                                      </p:cBhvr>
                                      <p:tavLst>
                                        <p:tav tm="0">
                                          <p:val>
                                            <p:strVal val="#ppt_x"/>
                                          </p:val>
                                        </p:tav>
                                        <p:tav tm="100000">
                                          <p:val>
                                            <p:strVal val="#ppt_x"/>
                                          </p:val>
                                        </p:tav>
                                      </p:tavLst>
                                    </p:anim>
                                    <p:anim calcmode="lin" valueType="num">
                                      <p:cBhvr additive="base">
                                        <p:cTn id="8" dur="500" fill="hold"/>
                                        <p:tgtEl>
                                          <p:spTgt spid="49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err="1"/>
              <a:t>Вендел</a:t>
            </a:r>
            <a:r>
              <a:rPr lang="ru-RU" b="1" i="1" dirty="0"/>
              <a:t> Стенли </a:t>
            </a:r>
            <a:r>
              <a:rPr lang="ru-RU" b="1" i="1" dirty="0" smtClean="0"/>
              <a:t>(</a:t>
            </a:r>
            <a:r>
              <a:rPr lang="en-US" b="1" i="1" dirty="0" smtClean="0"/>
              <a:t>1904-1971</a:t>
            </a:r>
            <a:r>
              <a:rPr lang="ru-RU" b="1" i="1" dirty="0" smtClean="0"/>
              <a:t>)</a:t>
            </a:r>
            <a:endParaRPr lang="ru-RU" b="1" i="1" dirty="0"/>
          </a:p>
        </p:txBody>
      </p:sp>
      <p:sp>
        <p:nvSpPr>
          <p:cNvPr id="3" name="Объект 2"/>
          <p:cNvSpPr>
            <a:spLocks noGrp="1"/>
          </p:cNvSpPr>
          <p:nvPr>
            <p:ph idx="1"/>
          </p:nvPr>
        </p:nvSpPr>
        <p:spPr>
          <a:xfrm>
            <a:off x="3995936" y="1340768"/>
            <a:ext cx="4968552" cy="5142093"/>
          </a:xfrm>
        </p:spPr>
        <p:txBody>
          <a:bodyPr/>
          <a:lstStyle/>
          <a:p>
            <a:pPr algn="just"/>
            <a:r>
              <a:rPr lang="ru-RU" dirty="0"/>
              <a:t>О</a:t>
            </a:r>
            <a:r>
              <a:rPr lang="ru-RU" dirty="0" smtClean="0"/>
              <a:t>тказался </a:t>
            </a:r>
            <a:r>
              <a:rPr lang="ru-RU" dirty="0"/>
              <a:t>от мысли, что вирус - это существо. </a:t>
            </a:r>
            <a:endParaRPr lang="ru-RU" dirty="0" smtClean="0"/>
          </a:p>
          <a:p>
            <a:pPr algn="just"/>
            <a:r>
              <a:rPr lang="ru-RU" dirty="0" smtClean="0"/>
              <a:t>Стенли </a:t>
            </a:r>
            <a:r>
              <a:rPr lang="ru-RU" dirty="0"/>
              <a:t>заключил, что вирусы – чистые белки, скорее ферменты</a:t>
            </a:r>
            <a:r>
              <a:rPr lang="ru-RU" dirty="0" smtClean="0"/>
              <a:t>.</a:t>
            </a:r>
          </a:p>
          <a:p>
            <a:pPr algn="just"/>
            <a:r>
              <a:rPr lang="ru-RU" dirty="0" smtClean="0"/>
              <a:t>В </a:t>
            </a:r>
            <a:r>
              <a:rPr lang="ru-RU" dirty="0"/>
              <a:t>1946 году был удостоен Нобелевской премии.</a:t>
            </a:r>
          </a:p>
        </p:txBody>
      </p:sp>
      <p:pic>
        <p:nvPicPr>
          <p:cNvPr id="4098" name="Picture 2" descr="Wendell Meredith Stanl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44824"/>
            <a:ext cx="3528392" cy="463803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32420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t>Альфред </a:t>
            </a:r>
            <a:r>
              <a:rPr lang="ru-RU" b="1" i="1" dirty="0" err="1" smtClean="0"/>
              <a:t>Херши</a:t>
            </a:r>
            <a:r>
              <a:rPr lang="ru-RU" b="1" i="1" dirty="0" smtClean="0"/>
              <a:t> (1908-1997)</a:t>
            </a:r>
            <a:br>
              <a:rPr lang="ru-RU" b="1" i="1" dirty="0" smtClean="0"/>
            </a:br>
            <a:r>
              <a:rPr lang="ru-RU" b="1" i="1" dirty="0" smtClean="0"/>
              <a:t>Марта </a:t>
            </a:r>
            <a:r>
              <a:rPr lang="ru-RU" b="1" i="1" dirty="0"/>
              <a:t>Чейз </a:t>
            </a:r>
            <a:r>
              <a:rPr lang="ru-RU" b="1" i="1" dirty="0" smtClean="0"/>
              <a:t>(1927-2003)</a:t>
            </a:r>
            <a:endParaRPr lang="ru-RU" b="1" i="1" dirty="0"/>
          </a:p>
        </p:txBody>
      </p:sp>
      <p:sp>
        <p:nvSpPr>
          <p:cNvPr id="3" name="Объект 2"/>
          <p:cNvSpPr>
            <a:spLocks noGrp="1"/>
          </p:cNvSpPr>
          <p:nvPr>
            <p:ph idx="1"/>
          </p:nvPr>
        </p:nvSpPr>
        <p:spPr>
          <a:xfrm>
            <a:off x="2345579" y="2204864"/>
            <a:ext cx="4546848" cy="1384517"/>
          </a:xfrm>
        </p:spPr>
        <p:txBody>
          <a:bodyPr/>
          <a:lstStyle/>
          <a:p>
            <a:r>
              <a:rPr lang="ru-RU" dirty="0" smtClean="0"/>
              <a:t>Доказали </a:t>
            </a:r>
            <a:r>
              <a:rPr lang="ru-RU" dirty="0"/>
              <a:t>роль ДНК в наследственности.</a:t>
            </a:r>
          </a:p>
        </p:txBody>
      </p:sp>
      <p:pic>
        <p:nvPicPr>
          <p:cNvPr id="7170" name="Picture 2" descr="Alfred Hersh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12775"/>
            <a:ext cx="1999536" cy="291236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7172" name="Picture 4" descr="https://im0-tub-ua.yandex.net/i?id=8ac862fdbb23c60bdbbc46308b20ffa2&amp;n=33&amp;h=215&amp;w=1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196" y="1812776"/>
            <a:ext cx="2088232" cy="28252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7178" name="Picture 10" descr="http://cdn.thinglink.me/api/image/853905434661093377/1240/10/scaletowid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640" y="4365104"/>
            <a:ext cx="10284192" cy="2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714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b="1" i="1" dirty="0" smtClean="0"/>
              <a:t>Строение вирусов</a:t>
            </a:r>
            <a:endParaRPr lang="ru-RU" b="1" i="1" dirty="0"/>
          </a:p>
        </p:txBody>
      </p:sp>
      <p:pic>
        <p:nvPicPr>
          <p:cNvPr id="5" name="Picture 7" descr="pic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60846"/>
            <a:ext cx="4611693" cy="391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988124" y="904216"/>
            <a:ext cx="4155876" cy="5970865"/>
          </a:xfrm>
          <a:prstGeom prst="rect">
            <a:avLst/>
          </a:prstGeom>
          <a:noFill/>
        </p:spPr>
        <p:txBody>
          <a:bodyPr wrap="square" rtlCol="0">
            <a:spAutoFit/>
          </a:bodyPr>
          <a:lstStyle/>
          <a:p>
            <a:r>
              <a:rPr lang="ru-RU" sz="2800" dirty="0" smtClean="0"/>
              <a:t>1- </a:t>
            </a:r>
            <a:r>
              <a:rPr lang="ru-RU" sz="2800" dirty="0"/>
              <a:t>сердцевина </a:t>
            </a:r>
            <a:r>
              <a:rPr lang="ru-RU" sz="2800" dirty="0" smtClean="0"/>
              <a:t>(ДНК      </a:t>
            </a:r>
          </a:p>
          <a:p>
            <a:r>
              <a:rPr lang="ru-RU" sz="2800" dirty="0"/>
              <a:t> </a:t>
            </a:r>
            <a:r>
              <a:rPr lang="ru-RU" sz="2800" dirty="0" smtClean="0"/>
              <a:t>   или РНК);</a:t>
            </a:r>
          </a:p>
          <a:p>
            <a:r>
              <a:rPr lang="ru-RU" sz="2800" dirty="0" smtClean="0"/>
              <a:t> </a:t>
            </a:r>
          </a:p>
          <a:p>
            <a:r>
              <a:rPr lang="ru-RU" sz="2800" dirty="0" smtClean="0"/>
              <a:t>2 </a:t>
            </a:r>
            <a:r>
              <a:rPr lang="ru-RU" sz="2800" dirty="0"/>
              <a:t>- белковая оболочка </a:t>
            </a:r>
            <a:endParaRPr lang="ru-RU" sz="2800" dirty="0" smtClean="0"/>
          </a:p>
          <a:p>
            <a:r>
              <a:rPr lang="ru-RU" sz="2800" dirty="0"/>
              <a:t> </a:t>
            </a:r>
            <a:r>
              <a:rPr lang="ru-RU" sz="2800" dirty="0" smtClean="0"/>
              <a:t>     (</a:t>
            </a:r>
            <a:r>
              <a:rPr lang="ru-RU" sz="2800" dirty="0" err="1"/>
              <a:t>капсид</a:t>
            </a:r>
            <a:r>
              <a:rPr lang="ru-RU" sz="2800" dirty="0"/>
              <a:t>); </a:t>
            </a:r>
            <a:endParaRPr lang="ru-RU" sz="2800" dirty="0" smtClean="0"/>
          </a:p>
          <a:p>
            <a:endParaRPr lang="ru-RU" sz="2800" dirty="0" smtClean="0"/>
          </a:p>
          <a:p>
            <a:r>
              <a:rPr lang="ru-RU" sz="2800" dirty="0" smtClean="0"/>
              <a:t>3 </a:t>
            </a:r>
            <a:r>
              <a:rPr lang="ru-RU" sz="2800" dirty="0"/>
              <a:t>- дополнительная </a:t>
            </a:r>
            <a:endParaRPr lang="ru-RU" sz="2800" dirty="0" smtClean="0"/>
          </a:p>
          <a:p>
            <a:r>
              <a:rPr lang="ru-RU" sz="2800" dirty="0"/>
              <a:t> </a:t>
            </a:r>
            <a:r>
              <a:rPr lang="ru-RU" sz="2800" dirty="0" smtClean="0"/>
              <a:t>    липопротеидная   </a:t>
            </a:r>
          </a:p>
          <a:p>
            <a:r>
              <a:rPr lang="ru-RU" sz="2800" dirty="0"/>
              <a:t> </a:t>
            </a:r>
            <a:r>
              <a:rPr lang="ru-RU" sz="2800" dirty="0" smtClean="0"/>
              <a:t>    оболочка</a:t>
            </a:r>
            <a:r>
              <a:rPr lang="ru-RU" sz="2800" dirty="0"/>
              <a:t>; </a:t>
            </a:r>
            <a:endParaRPr lang="ru-RU" sz="2800" dirty="0" smtClean="0"/>
          </a:p>
          <a:p>
            <a:endParaRPr lang="ru-RU" sz="2800" dirty="0" smtClean="0"/>
          </a:p>
          <a:p>
            <a:r>
              <a:rPr lang="ru-RU" sz="2800" dirty="0" smtClean="0"/>
              <a:t>4 </a:t>
            </a:r>
            <a:r>
              <a:rPr lang="ru-RU" sz="2800" dirty="0"/>
              <a:t>- </a:t>
            </a:r>
            <a:r>
              <a:rPr lang="ru-RU" sz="2800" dirty="0" err="1"/>
              <a:t>капсомеры</a:t>
            </a:r>
            <a:r>
              <a:rPr lang="ru-RU" sz="2800" dirty="0"/>
              <a:t> </a:t>
            </a:r>
            <a:endParaRPr lang="ru-RU" sz="2800" dirty="0" smtClean="0"/>
          </a:p>
          <a:p>
            <a:r>
              <a:rPr lang="ru-RU" sz="2800" dirty="0"/>
              <a:t> </a:t>
            </a:r>
            <a:r>
              <a:rPr lang="ru-RU" sz="2800" dirty="0" smtClean="0"/>
              <a:t>    (</a:t>
            </a:r>
            <a:r>
              <a:rPr lang="ru-RU" sz="2800" dirty="0"/>
              <a:t>структурные части </a:t>
            </a:r>
            <a:endParaRPr lang="ru-RU" sz="2800" dirty="0" smtClean="0"/>
          </a:p>
          <a:p>
            <a:r>
              <a:rPr lang="ru-RU" sz="2800" dirty="0"/>
              <a:t> </a:t>
            </a:r>
            <a:r>
              <a:rPr lang="ru-RU" sz="2800" dirty="0" smtClean="0"/>
              <a:t>     </a:t>
            </a:r>
            <a:r>
              <a:rPr lang="ru-RU" sz="2800" dirty="0" err="1" smtClean="0"/>
              <a:t>капсида</a:t>
            </a:r>
            <a:r>
              <a:rPr lang="ru-RU" sz="2800" dirty="0"/>
              <a:t>). </a:t>
            </a:r>
          </a:p>
          <a:p>
            <a:endParaRPr lang="ru-RU" dirty="0"/>
          </a:p>
        </p:txBody>
      </p:sp>
      <p:sp>
        <p:nvSpPr>
          <p:cNvPr id="6" name="TextBox 5"/>
          <p:cNvSpPr txBox="1"/>
          <p:nvPr/>
        </p:nvSpPr>
        <p:spPr>
          <a:xfrm>
            <a:off x="1009194" y="5938041"/>
            <a:ext cx="2952328" cy="769441"/>
          </a:xfrm>
          <a:prstGeom prst="rect">
            <a:avLst/>
          </a:prstGeom>
          <a:noFill/>
        </p:spPr>
        <p:txBody>
          <a:bodyPr wrap="square" rtlCol="0">
            <a:spAutoFit/>
          </a:bodyPr>
          <a:lstStyle/>
          <a:p>
            <a:pPr algn="ctr"/>
            <a:r>
              <a:rPr lang="ru-RU" sz="4400" b="1" i="1" dirty="0" smtClean="0">
                <a:solidFill>
                  <a:srgbClr val="7030A0"/>
                </a:solidFill>
              </a:rPr>
              <a:t>вирион</a:t>
            </a:r>
            <a:endParaRPr lang="ru-RU" sz="4400" b="1" i="1" dirty="0">
              <a:solidFill>
                <a:srgbClr val="7030A0"/>
              </a:solidFill>
            </a:endParaRPr>
          </a:p>
        </p:txBody>
      </p:sp>
    </p:spTree>
    <p:extLst>
      <p:ext uri="{BB962C8B-B14F-4D97-AF65-F5344CB8AC3E}">
        <p14:creationId xmlns:p14="http://schemas.microsoft.com/office/powerpoint/2010/main" val="3701285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lstStyle/>
          <a:p>
            <a:r>
              <a:rPr lang="ru-RU" b="1" i="1" dirty="0" smtClean="0"/>
              <a:t>Бактериофаг</a:t>
            </a:r>
            <a:endParaRPr lang="ru-RU" b="1" i="1" dirty="0"/>
          </a:p>
        </p:txBody>
      </p:sp>
      <p:pic>
        <p:nvPicPr>
          <p:cNvPr id="1028" name="Picture 4" descr="http://cronodon.com/images/T4_v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595" y="1556792"/>
            <a:ext cx="5150106" cy="4986439"/>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7" name="Блок-схема: альтернативный процесс 6"/>
          <p:cNvSpPr/>
          <p:nvPr/>
        </p:nvSpPr>
        <p:spPr>
          <a:xfrm>
            <a:off x="6544631" y="2176061"/>
            <a:ext cx="1260140" cy="432048"/>
          </a:xfrm>
          <a:prstGeom prst="flowChartAlternateProcess">
            <a:avLst/>
          </a:prstGeom>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t>Головка </a:t>
            </a:r>
            <a:endParaRPr lang="ru-RU" dirty="0"/>
          </a:p>
        </p:txBody>
      </p:sp>
      <p:sp>
        <p:nvSpPr>
          <p:cNvPr id="10" name="Блок-схема: альтернативный процесс 9"/>
          <p:cNvSpPr/>
          <p:nvPr/>
        </p:nvSpPr>
        <p:spPr>
          <a:xfrm>
            <a:off x="6469095" y="3126566"/>
            <a:ext cx="1604450" cy="432048"/>
          </a:xfrm>
          <a:prstGeom prst="flowChartAlternateProcess">
            <a:avLst/>
          </a:prstGeom>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t>Воротничок </a:t>
            </a:r>
            <a:endParaRPr lang="ru-RU" dirty="0"/>
          </a:p>
        </p:txBody>
      </p:sp>
      <p:sp>
        <p:nvSpPr>
          <p:cNvPr id="13" name="Блок-схема: альтернативный процесс 12"/>
          <p:cNvSpPr/>
          <p:nvPr/>
        </p:nvSpPr>
        <p:spPr>
          <a:xfrm>
            <a:off x="4055915" y="6014657"/>
            <a:ext cx="2088231" cy="650338"/>
          </a:xfrm>
          <a:prstGeom prst="flowChartAlternateProcess">
            <a:avLst/>
          </a:prstGeom>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t>Шип базальной пластинки </a:t>
            </a:r>
            <a:endParaRPr lang="ru-RU" dirty="0"/>
          </a:p>
        </p:txBody>
      </p:sp>
      <p:sp>
        <p:nvSpPr>
          <p:cNvPr id="25" name="Блок-схема: альтернативный процесс 24"/>
          <p:cNvSpPr/>
          <p:nvPr/>
        </p:nvSpPr>
        <p:spPr>
          <a:xfrm>
            <a:off x="755576" y="5798633"/>
            <a:ext cx="1680876" cy="650338"/>
          </a:xfrm>
          <a:prstGeom prst="flowChartAlternateProcess">
            <a:avLst/>
          </a:prstGeom>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t>Базальная пластинка </a:t>
            </a:r>
            <a:endParaRPr lang="ru-RU" dirty="0"/>
          </a:p>
        </p:txBody>
      </p:sp>
      <p:sp>
        <p:nvSpPr>
          <p:cNvPr id="29" name="Блок-схема: альтернативный процесс 28"/>
          <p:cNvSpPr/>
          <p:nvPr/>
        </p:nvSpPr>
        <p:spPr>
          <a:xfrm>
            <a:off x="782756" y="1803790"/>
            <a:ext cx="2133060" cy="744542"/>
          </a:xfrm>
          <a:prstGeom prst="flowChartAlternateProcess">
            <a:avLst/>
          </a:prstGeom>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t>Сократительный чехол </a:t>
            </a:r>
            <a:endParaRPr lang="ru-RU" dirty="0"/>
          </a:p>
        </p:txBody>
      </p:sp>
      <p:cxnSp>
        <p:nvCxnSpPr>
          <p:cNvPr id="12" name="Прямая соединительная линия 11"/>
          <p:cNvCxnSpPr/>
          <p:nvPr/>
        </p:nvCxnSpPr>
        <p:spPr>
          <a:xfrm flipH="1" flipV="1">
            <a:off x="4599649" y="5388469"/>
            <a:ext cx="500382" cy="626189"/>
          </a:xfrm>
          <a:prstGeom prst="line">
            <a:avLst/>
          </a:prstGeom>
          <a:ln w="28575">
            <a:solidFill>
              <a:srgbClr val="C00000"/>
            </a:solidFill>
            <a:headEnd type="oval"/>
            <a:tailEnd type="arrow"/>
          </a:ln>
          <a:effectLst/>
        </p:spPr>
        <p:style>
          <a:lnRef idx="2">
            <a:schemeClr val="accent2"/>
          </a:lnRef>
          <a:fillRef idx="0">
            <a:schemeClr val="accent2"/>
          </a:fillRef>
          <a:effectRef idx="1">
            <a:schemeClr val="accent2"/>
          </a:effectRef>
          <a:fontRef idx="minor">
            <a:schemeClr val="tx1"/>
          </a:fontRef>
        </p:style>
      </p:cxnSp>
      <p:cxnSp>
        <p:nvCxnSpPr>
          <p:cNvPr id="6" name="Прямая соединительная линия 5"/>
          <p:cNvCxnSpPr/>
          <p:nvPr/>
        </p:nvCxnSpPr>
        <p:spPr>
          <a:xfrm flipH="1">
            <a:off x="4860033" y="2381537"/>
            <a:ext cx="1630592" cy="10548"/>
          </a:xfrm>
          <a:prstGeom prst="line">
            <a:avLst/>
          </a:prstGeom>
          <a:ln w="28575">
            <a:solidFill>
              <a:srgbClr val="C00000"/>
            </a:solidFill>
            <a:headEnd type="oval"/>
            <a:tailEnd type="arrow"/>
          </a:ln>
          <a:effectLst/>
        </p:spPr>
        <p:style>
          <a:lnRef idx="2">
            <a:schemeClr val="accent2"/>
          </a:lnRef>
          <a:fillRef idx="0">
            <a:schemeClr val="accent2"/>
          </a:fillRef>
          <a:effectRef idx="1">
            <a:schemeClr val="accent2"/>
          </a:effectRef>
          <a:fontRef idx="minor">
            <a:schemeClr val="tx1"/>
          </a:fontRef>
        </p:style>
      </p:cxnSp>
      <p:cxnSp>
        <p:nvCxnSpPr>
          <p:cNvPr id="9" name="Прямая соединительная линия 8"/>
          <p:cNvCxnSpPr>
            <a:stCxn id="10" idx="1"/>
          </p:cNvCxnSpPr>
          <p:nvPr/>
        </p:nvCxnSpPr>
        <p:spPr>
          <a:xfrm flipH="1">
            <a:off x="4860033" y="3342590"/>
            <a:ext cx="1609063" cy="0"/>
          </a:xfrm>
          <a:prstGeom prst="line">
            <a:avLst/>
          </a:prstGeom>
          <a:ln w="28575">
            <a:solidFill>
              <a:srgbClr val="C00000"/>
            </a:solidFill>
            <a:headEnd type="oval"/>
            <a:tailEnd type="arrow"/>
          </a:ln>
          <a:effectLst/>
        </p:spPr>
        <p:style>
          <a:lnRef idx="2">
            <a:schemeClr val="accent2"/>
          </a:lnRef>
          <a:fillRef idx="0">
            <a:schemeClr val="accent2"/>
          </a:fillRef>
          <a:effectRef idx="1">
            <a:schemeClr val="accent2"/>
          </a:effectRef>
          <a:fontRef idx="minor">
            <a:schemeClr val="tx1"/>
          </a:fontRef>
        </p:style>
      </p:cxnSp>
      <p:cxnSp>
        <p:nvCxnSpPr>
          <p:cNvPr id="24" name="Прямая соединительная линия 23"/>
          <p:cNvCxnSpPr/>
          <p:nvPr/>
        </p:nvCxnSpPr>
        <p:spPr>
          <a:xfrm flipV="1">
            <a:off x="2436451" y="5186846"/>
            <a:ext cx="1919525" cy="901052"/>
          </a:xfrm>
          <a:prstGeom prst="line">
            <a:avLst/>
          </a:prstGeom>
          <a:ln w="28575">
            <a:solidFill>
              <a:srgbClr val="C00000"/>
            </a:solidFill>
            <a:headEnd type="oval"/>
            <a:tailEnd type="arrow"/>
          </a:ln>
          <a:effectLst/>
        </p:spPr>
        <p:style>
          <a:lnRef idx="2">
            <a:schemeClr val="accent2"/>
          </a:lnRef>
          <a:fillRef idx="0">
            <a:schemeClr val="accent2"/>
          </a:fillRef>
          <a:effectRef idx="1">
            <a:schemeClr val="accent2"/>
          </a:effectRef>
          <a:fontRef idx="minor">
            <a:schemeClr val="tx1"/>
          </a:fontRef>
        </p:style>
      </p:cxnSp>
      <p:cxnSp>
        <p:nvCxnSpPr>
          <p:cNvPr id="28" name="Прямая соединительная линия 27"/>
          <p:cNvCxnSpPr/>
          <p:nvPr/>
        </p:nvCxnSpPr>
        <p:spPr>
          <a:xfrm>
            <a:off x="2915816" y="2176061"/>
            <a:ext cx="1486577" cy="1873950"/>
          </a:xfrm>
          <a:prstGeom prst="line">
            <a:avLst/>
          </a:prstGeom>
          <a:ln w="28575">
            <a:solidFill>
              <a:srgbClr val="C00000"/>
            </a:solidFill>
            <a:headEnd type="oval"/>
            <a:tailEnd type="arrow"/>
          </a:ln>
          <a:effectLst/>
        </p:spPr>
        <p:style>
          <a:lnRef idx="2">
            <a:schemeClr val="accent2"/>
          </a:lnRef>
          <a:fillRef idx="0">
            <a:schemeClr val="accent2"/>
          </a:fillRef>
          <a:effectRef idx="1">
            <a:schemeClr val="accent2"/>
          </a:effectRef>
          <a:fontRef idx="minor">
            <a:schemeClr val="tx1"/>
          </a:fontRef>
        </p:style>
      </p:cxnSp>
      <p:sp>
        <p:nvSpPr>
          <p:cNvPr id="23" name="Блок-схема: альтернативный процесс 22"/>
          <p:cNvSpPr/>
          <p:nvPr/>
        </p:nvSpPr>
        <p:spPr>
          <a:xfrm>
            <a:off x="6900442" y="5907778"/>
            <a:ext cx="1604450" cy="432048"/>
          </a:xfrm>
          <a:prstGeom prst="flowChartAlternateProcess">
            <a:avLst/>
          </a:prstGeom>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t>Фибриллы  </a:t>
            </a:r>
            <a:endParaRPr lang="ru-RU" dirty="0"/>
          </a:p>
        </p:txBody>
      </p:sp>
      <p:cxnSp>
        <p:nvCxnSpPr>
          <p:cNvPr id="26" name="Прямая соединительная линия 25"/>
          <p:cNvCxnSpPr>
            <a:stCxn id="23" idx="0"/>
          </p:cNvCxnSpPr>
          <p:nvPr/>
        </p:nvCxnSpPr>
        <p:spPr>
          <a:xfrm flipH="1" flipV="1">
            <a:off x="6544631" y="4869160"/>
            <a:ext cx="1158036" cy="1038618"/>
          </a:xfrm>
          <a:prstGeom prst="line">
            <a:avLst/>
          </a:prstGeom>
          <a:ln w="28575">
            <a:solidFill>
              <a:srgbClr val="C00000"/>
            </a:solidFill>
            <a:headEnd type="oval"/>
            <a:tailEnd type="arrow"/>
          </a:ln>
          <a:effectLst/>
        </p:spPr>
        <p:style>
          <a:lnRef idx="2">
            <a:schemeClr val="accent2"/>
          </a:lnRef>
          <a:fillRef idx="0">
            <a:schemeClr val="accent2"/>
          </a:fillRef>
          <a:effectRef idx="1">
            <a:schemeClr val="accent2"/>
          </a:effectRef>
          <a:fontRef idx="minor">
            <a:schemeClr val="tx1"/>
          </a:fontRef>
        </p:style>
      </p:cxnSp>
      <p:cxnSp>
        <p:nvCxnSpPr>
          <p:cNvPr id="27" name="Прямая соединительная линия 26"/>
          <p:cNvCxnSpPr/>
          <p:nvPr/>
        </p:nvCxnSpPr>
        <p:spPr>
          <a:xfrm flipH="1" flipV="1">
            <a:off x="5499310" y="5283252"/>
            <a:ext cx="1772010" cy="624525"/>
          </a:xfrm>
          <a:prstGeom prst="line">
            <a:avLst/>
          </a:prstGeom>
          <a:ln w="28575">
            <a:solidFill>
              <a:srgbClr val="C00000"/>
            </a:solidFill>
            <a:headEnd type="oval"/>
            <a:tailEnd type="arrow"/>
          </a:ln>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72678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p:txBody>
          <a:bodyPr/>
          <a:lstStyle/>
          <a:p>
            <a:pPr marL="273050" indent="-273050" eaLnBrk="1" hangingPunct="1"/>
            <a:r>
              <a:rPr lang="ru-RU" altLang="ru-RU" sz="3000" dirty="0" smtClean="0">
                <a:solidFill>
                  <a:srgbClr val="3F4247"/>
                </a:solidFill>
              </a:rPr>
              <a:t>Питается</a:t>
            </a:r>
          </a:p>
          <a:p>
            <a:pPr marL="273050" indent="-273050" eaLnBrk="1" hangingPunct="1"/>
            <a:r>
              <a:rPr lang="ru-RU" altLang="ru-RU" sz="3000" dirty="0" smtClean="0">
                <a:solidFill>
                  <a:srgbClr val="336600"/>
                </a:solidFill>
              </a:rPr>
              <a:t>Растет</a:t>
            </a:r>
          </a:p>
          <a:p>
            <a:pPr marL="273050" indent="-273050" eaLnBrk="1" hangingPunct="1"/>
            <a:r>
              <a:rPr lang="ru-RU" altLang="ru-RU" sz="3000" dirty="0" smtClean="0">
                <a:solidFill>
                  <a:srgbClr val="0070C0"/>
                </a:solidFill>
              </a:rPr>
              <a:t>Дышит</a:t>
            </a:r>
          </a:p>
          <a:p>
            <a:pPr marL="273050" indent="-273050" algn="ctr" eaLnBrk="1" hangingPunct="1"/>
            <a:endParaRPr lang="ru-RU" altLang="ru-RU" sz="3000" dirty="0" smtClean="0">
              <a:solidFill>
                <a:srgbClr val="0070C0"/>
              </a:solidFill>
            </a:endParaRPr>
          </a:p>
          <a:p>
            <a:pPr marL="273050" indent="-273050" eaLnBrk="1" hangingPunct="1"/>
            <a:r>
              <a:rPr lang="ru-RU" altLang="ru-RU" sz="3000" dirty="0" smtClean="0">
                <a:solidFill>
                  <a:srgbClr val="993366"/>
                </a:solidFill>
              </a:rPr>
              <a:t>Размножается</a:t>
            </a:r>
          </a:p>
          <a:p>
            <a:pPr marL="273050" indent="-273050" eaLnBrk="1" hangingPunct="1"/>
            <a:endParaRPr lang="ru-RU" altLang="ru-RU" sz="3000" dirty="0" smtClean="0">
              <a:solidFill>
                <a:srgbClr val="7030A0"/>
              </a:solidFill>
            </a:endParaRPr>
          </a:p>
          <a:p>
            <a:pPr marL="273050" indent="-273050" eaLnBrk="1" hangingPunct="1"/>
            <a:r>
              <a:rPr lang="ru-RU" altLang="ru-RU" sz="3000" dirty="0" smtClean="0">
                <a:solidFill>
                  <a:srgbClr val="7030A0"/>
                </a:solidFill>
              </a:rPr>
              <a:t>Обладает изменчивостью</a:t>
            </a:r>
          </a:p>
          <a:p>
            <a:pPr marL="273050" indent="-273050" eaLnBrk="1" hangingPunct="1"/>
            <a:endParaRPr lang="ru-RU" altLang="ru-RU" sz="3000" dirty="0" smtClean="0">
              <a:solidFill>
                <a:srgbClr val="7030A0"/>
              </a:solidFill>
            </a:endParaRPr>
          </a:p>
          <a:p>
            <a:pPr marL="273050" indent="-273050" eaLnBrk="1" hangingPunct="1"/>
            <a:r>
              <a:rPr lang="ru-RU" altLang="ru-RU" sz="3000" dirty="0" smtClean="0">
                <a:solidFill>
                  <a:srgbClr val="7030A0"/>
                </a:solidFill>
              </a:rPr>
              <a:t>Передает наследственную информацию</a:t>
            </a:r>
          </a:p>
          <a:p>
            <a:pPr marL="273050" indent="-273050" eaLnBrk="1" hangingPunct="1"/>
            <a:endParaRPr lang="ru-RU" altLang="ru-RU" sz="3000" dirty="0" smtClean="0">
              <a:solidFill>
                <a:srgbClr val="7030A0"/>
              </a:solidFill>
            </a:endParaRPr>
          </a:p>
          <a:p>
            <a:pPr marL="273050" indent="-273050" algn="ctr" eaLnBrk="1" hangingPunct="1">
              <a:buFontTx/>
              <a:buNone/>
            </a:pPr>
            <a:endParaRPr lang="ru-RU" altLang="ru-RU" sz="3000" dirty="0" smtClean="0">
              <a:solidFill>
                <a:srgbClr val="7030A0"/>
              </a:solidFill>
            </a:endParaRPr>
          </a:p>
        </p:txBody>
      </p:sp>
      <p:pic>
        <p:nvPicPr>
          <p:cNvPr id="6147" name="Рисунок 5" descr="ZZ013_072.jpg"/>
          <p:cNvPicPr>
            <a:picLocks noChangeAspect="1"/>
          </p:cNvPicPr>
          <p:nvPr/>
        </p:nvPicPr>
        <p:blipFill>
          <a:blip r:embed="rId2">
            <a:extLst>
              <a:ext uri="{28A0092B-C50C-407E-A947-70E740481C1C}">
                <a14:useLocalDpi xmlns:a14="http://schemas.microsoft.com/office/drawing/2010/main" val="0"/>
              </a:ext>
            </a:extLst>
          </a:blip>
          <a:srcRect l="34500" r="32500" b="72221"/>
          <a:stretch>
            <a:fillRect/>
          </a:stretch>
        </p:blipFill>
        <p:spPr bwMode="auto">
          <a:xfrm>
            <a:off x="4349304" y="2820452"/>
            <a:ext cx="2723009" cy="222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Заголовок 1"/>
          <p:cNvSpPr>
            <a:spLocks noGrp="1"/>
          </p:cNvSpPr>
          <p:nvPr>
            <p:ph type="title" idx="4294967295"/>
          </p:nvPr>
        </p:nvSpPr>
        <p:spPr>
          <a:xfrm>
            <a:off x="928688" y="357188"/>
            <a:ext cx="7772400" cy="1143000"/>
          </a:xfrm>
        </p:spPr>
        <p:txBody>
          <a:bodyPr bIns="91440" anchor="t"/>
          <a:lstStyle/>
          <a:p>
            <a:pPr eaLnBrk="1" hangingPunct="1"/>
            <a:r>
              <a:rPr lang="ru-RU" altLang="ru-RU" sz="4000" b="1" i="1" dirty="0" smtClean="0"/>
              <a:t>Чем живое отличается от неживого?</a:t>
            </a:r>
          </a:p>
        </p:txBody>
      </p:sp>
      <p:pic>
        <p:nvPicPr>
          <p:cNvPr id="6149" name="Рисунок 6" descr="ZZ013_072.jpg"/>
          <p:cNvPicPr>
            <a:picLocks noChangeAspect="1"/>
          </p:cNvPicPr>
          <p:nvPr/>
        </p:nvPicPr>
        <p:blipFill>
          <a:blip r:embed="rId2">
            <a:extLst>
              <a:ext uri="{28A0092B-C50C-407E-A947-70E740481C1C}">
                <a14:useLocalDpi xmlns:a14="http://schemas.microsoft.com/office/drawing/2010/main" val="0"/>
              </a:ext>
            </a:extLst>
          </a:blip>
          <a:srcRect l="70500" b="70679"/>
          <a:stretch>
            <a:fillRect/>
          </a:stretch>
        </p:blipFill>
        <p:spPr bwMode="auto">
          <a:xfrm>
            <a:off x="6858000" y="3505577"/>
            <a:ext cx="2071688" cy="200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Левая фигурная скобка 7"/>
          <p:cNvSpPr/>
          <p:nvPr/>
        </p:nvSpPr>
        <p:spPr>
          <a:xfrm flipH="1">
            <a:off x="3071813" y="1357313"/>
            <a:ext cx="285750" cy="1643062"/>
          </a:xfrm>
          <a:prstGeom prst="leftBrace">
            <a:avLst>
              <a:gd name="adj1" fmla="val 93658"/>
              <a:gd name="adj2" fmla="val 50000"/>
            </a:avLst>
          </a:prstGeom>
          <a:ln w="19050"/>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ru-RU" b="0"/>
          </a:p>
        </p:txBody>
      </p:sp>
      <p:sp>
        <p:nvSpPr>
          <p:cNvPr id="10" name="Прямоугольник 9"/>
          <p:cNvSpPr/>
          <p:nvPr/>
        </p:nvSpPr>
        <p:spPr>
          <a:xfrm>
            <a:off x="3714750" y="1857375"/>
            <a:ext cx="3357563" cy="714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b="0"/>
          </a:p>
        </p:txBody>
      </p:sp>
      <p:sp>
        <p:nvSpPr>
          <p:cNvPr id="11" name="TextBox 10"/>
          <p:cNvSpPr txBox="1">
            <a:spLocks noChangeArrowheads="1"/>
          </p:cNvSpPr>
          <p:nvPr/>
        </p:nvSpPr>
        <p:spPr bwMode="auto">
          <a:xfrm>
            <a:off x="3429000" y="1785938"/>
            <a:ext cx="3429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ru-RU" altLang="ru-RU" sz="2400" b="0">
                <a:solidFill>
                  <a:srgbClr val="003300"/>
                </a:solidFill>
                <a:latin typeface="Cambria" pitchFamily="18" charset="0"/>
              </a:rPr>
              <a:t>обмен веществами</a:t>
            </a:r>
          </a:p>
          <a:p>
            <a:r>
              <a:rPr lang="ru-RU" altLang="ru-RU" sz="2400" b="0">
                <a:solidFill>
                  <a:srgbClr val="003300"/>
                </a:solidFill>
                <a:latin typeface="Cambria" pitchFamily="18" charset="0"/>
              </a:rPr>
              <a:t> с окружающей средой</a:t>
            </a:r>
          </a:p>
        </p:txBody>
      </p:sp>
    </p:spTree>
    <p:extLst>
      <p:ext uri="{BB962C8B-B14F-4D97-AF65-F5344CB8AC3E}">
        <p14:creationId xmlns:p14="http://schemas.microsoft.com/office/powerpoint/2010/main" val="3465959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8"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Петр\Pictures\1-17029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076" y="1011619"/>
            <a:ext cx="6651324" cy="5614536"/>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457200" y="274638"/>
            <a:ext cx="8229600" cy="850106"/>
          </a:xfrm>
        </p:spPr>
        <p:txBody>
          <a:bodyPr/>
          <a:lstStyle/>
          <a:p>
            <a:r>
              <a:rPr lang="ru-RU" b="1" i="1" dirty="0" smtClean="0"/>
              <a:t>Цикл развития вируса</a:t>
            </a:r>
            <a:endParaRPr lang="ru-RU" b="1" i="1" dirty="0"/>
          </a:p>
        </p:txBody>
      </p:sp>
      <p:grpSp>
        <p:nvGrpSpPr>
          <p:cNvPr id="2063" name="Группа 2062"/>
          <p:cNvGrpSpPr/>
          <p:nvPr/>
        </p:nvGrpSpPr>
        <p:grpSpPr>
          <a:xfrm>
            <a:off x="5148064" y="1481422"/>
            <a:ext cx="3566308" cy="432048"/>
            <a:chOff x="5148064" y="1234518"/>
            <a:chExt cx="3566308" cy="360040"/>
          </a:xfrm>
        </p:grpSpPr>
        <p:sp>
          <p:nvSpPr>
            <p:cNvPr id="13" name="Блок-схема: альтернативный процесс 12"/>
            <p:cNvSpPr/>
            <p:nvPr/>
          </p:nvSpPr>
          <p:spPr>
            <a:xfrm>
              <a:off x="6194092" y="1234518"/>
              <a:ext cx="2520280" cy="360040"/>
            </a:xfrm>
            <a:prstGeom prst="flowChartAlternateProcess">
              <a:avLst/>
            </a:prstGeom>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r>
                <a:rPr lang="ru-RU" dirty="0" smtClean="0"/>
                <a:t>Вирус атакует клетку</a:t>
              </a:r>
              <a:endParaRPr lang="ru-RU" dirty="0"/>
            </a:p>
          </p:txBody>
        </p:sp>
        <p:cxnSp>
          <p:nvCxnSpPr>
            <p:cNvPr id="9" name="Прямая соединительная линия 8"/>
            <p:cNvCxnSpPr>
              <a:stCxn id="13" idx="1"/>
            </p:cNvCxnSpPr>
            <p:nvPr/>
          </p:nvCxnSpPr>
          <p:spPr>
            <a:xfrm flipH="1">
              <a:off x="5148064" y="1414538"/>
              <a:ext cx="1046028" cy="180020"/>
            </a:xfrm>
            <a:prstGeom prst="line">
              <a:avLst/>
            </a:prstGeom>
            <a:ln w="28575">
              <a:solidFill>
                <a:srgbClr val="C00000"/>
              </a:solidFill>
              <a:headEnd type="oval"/>
              <a:tailEnd type="arrow"/>
            </a:ln>
            <a:effectLst/>
          </p:spPr>
          <p:style>
            <a:lnRef idx="2">
              <a:schemeClr val="accent2"/>
            </a:lnRef>
            <a:fillRef idx="0">
              <a:schemeClr val="accent2"/>
            </a:fillRef>
            <a:effectRef idx="1">
              <a:schemeClr val="accent2"/>
            </a:effectRef>
            <a:fontRef idx="minor">
              <a:schemeClr val="tx1"/>
            </a:fontRef>
          </p:style>
        </p:cxnSp>
      </p:grpSp>
      <p:grpSp>
        <p:nvGrpSpPr>
          <p:cNvPr id="2064" name="Группа 2063"/>
          <p:cNvGrpSpPr/>
          <p:nvPr/>
        </p:nvGrpSpPr>
        <p:grpSpPr>
          <a:xfrm>
            <a:off x="6167624" y="4120278"/>
            <a:ext cx="2868873" cy="2455009"/>
            <a:chOff x="6167623" y="3433564"/>
            <a:chExt cx="2868873" cy="2045841"/>
          </a:xfrm>
        </p:grpSpPr>
        <p:sp>
          <p:nvSpPr>
            <p:cNvPr id="18" name="Скругленный прямоугольник 17"/>
            <p:cNvSpPr/>
            <p:nvPr/>
          </p:nvSpPr>
          <p:spPr>
            <a:xfrm>
              <a:off x="6167623" y="4556075"/>
              <a:ext cx="2868873" cy="923330"/>
            </a:xfrm>
            <a:prstGeom prst="roundRect">
              <a:avLst/>
            </a:prstGeom>
            <a:ln w="28575">
              <a:solidFill>
                <a:srgbClr val="C00000"/>
              </a:solidFill>
              <a:headEnd type="oval"/>
              <a:tailEnd type="arrow"/>
            </a:ln>
            <a:effectLst/>
          </p:spPr>
          <p:style>
            <a:lnRef idx="2">
              <a:schemeClr val="accent2"/>
            </a:lnRef>
            <a:fillRef idx="0">
              <a:schemeClr val="accent2"/>
            </a:fillRef>
            <a:effectRef idx="1">
              <a:schemeClr val="accent2"/>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ru-RU" dirty="0"/>
                <a:t>В</a:t>
              </a:r>
              <a:r>
                <a:rPr lang="ru-RU" dirty="0" smtClean="0">
                  <a:solidFill>
                    <a:schemeClr val="dk1"/>
                  </a:solidFill>
                </a:rPr>
                <a:t>ирус </a:t>
              </a:r>
              <a:r>
                <a:rPr lang="ru-RU" dirty="0">
                  <a:solidFill>
                    <a:schemeClr val="dk1"/>
                  </a:solidFill>
                </a:rPr>
                <a:t>поражает клетку и высвобождает генетический материал</a:t>
              </a:r>
            </a:p>
          </p:txBody>
        </p:sp>
        <p:cxnSp>
          <p:nvCxnSpPr>
            <p:cNvPr id="21" name="Прямая соединительная линия 20"/>
            <p:cNvCxnSpPr>
              <a:stCxn id="18" idx="0"/>
            </p:cNvCxnSpPr>
            <p:nvPr/>
          </p:nvCxnSpPr>
          <p:spPr>
            <a:xfrm flipH="1" flipV="1">
              <a:off x="7164288" y="3433564"/>
              <a:ext cx="437772" cy="1122511"/>
            </a:xfrm>
            <a:prstGeom prst="line">
              <a:avLst/>
            </a:prstGeom>
            <a:ln w="28575">
              <a:solidFill>
                <a:srgbClr val="C00000"/>
              </a:solidFill>
              <a:headEnd type="oval"/>
              <a:tailEnd type="arrow"/>
            </a:ln>
            <a:effectLst/>
          </p:spPr>
          <p:style>
            <a:lnRef idx="2">
              <a:schemeClr val="accent2"/>
            </a:lnRef>
            <a:fillRef idx="0">
              <a:schemeClr val="accent2"/>
            </a:fillRef>
            <a:effectRef idx="1">
              <a:schemeClr val="accent2"/>
            </a:effectRef>
            <a:fontRef idx="minor">
              <a:schemeClr val="tx1"/>
            </a:fontRef>
          </p:style>
        </p:cxnSp>
      </p:grpSp>
      <p:grpSp>
        <p:nvGrpSpPr>
          <p:cNvPr id="2065" name="Группа 2064"/>
          <p:cNvGrpSpPr/>
          <p:nvPr/>
        </p:nvGrpSpPr>
        <p:grpSpPr>
          <a:xfrm>
            <a:off x="827584" y="5848470"/>
            <a:ext cx="3528392" cy="775597"/>
            <a:chOff x="827584" y="4873724"/>
            <a:chExt cx="3528392" cy="646331"/>
          </a:xfrm>
        </p:grpSpPr>
        <p:sp>
          <p:nvSpPr>
            <p:cNvPr id="22" name="Скругленный прямоугольник 21"/>
            <p:cNvSpPr/>
            <p:nvPr/>
          </p:nvSpPr>
          <p:spPr>
            <a:xfrm>
              <a:off x="827584" y="4873724"/>
              <a:ext cx="3096344" cy="646331"/>
            </a:xfrm>
            <a:prstGeom prst="roundRect">
              <a:avLst/>
            </a:prstGeom>
            <a:ln w="28575">
              <a:solidFill>
                <a:srgbClr val="C00000"/>
              </a:solidFill>
              <a:headEnd type="oval"/>
              <a:tailEnd type="arrow"/>
            </a:ln>
            <a:effectLst/>
          </p:spPr>
          <p:style>
            <a:lnRef idx="2">
              <a:schemeClr val="accent2"/>
            </a:lnRef>
            <a:fillRef idx="0">
              <a:schemeClr val="accent2"/>
            </a:fillRef>
            <a:effectRef idx="1">
              <a:schemeClr val="accent2"/>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ru-RU" dirty="0">
                  <a:solidFill>
                    <a:schemeClr val="dk1"/>
                  </a:solidFill>
                </a:rPr>
                <a:t>Генетический материал вируса размножается</a:t>
              </a:r>
            </a:p>
          </p:txBody>
        </p:sp>
        <p:cxnSp>
          <p:nvCxnSpPr>
            <p:cNvPr id="25" name="Прямая соединительная линия 24"/>
            <p:cNvCxnSpPr>
              <a:stCxn id="22" idx="3"/>
            </p:cNvCxnSpPr>
            <p:nvPr/>
          </p:nvCxnSpPr>
          <p:spPr>
            <a:xfrm flipV="1">
              <a:off x="3923928" y="5017740"/>
              <a:ext cx="432048" cy="179150"/>
            </a:xfrm>
            <a:prstGeom prst="line">
              <a:avLst/>
            </a:prstGeom>
            <a:ln w="28575">
              <a:solidFill>
                <a:srgbClr val="C00000"/>
              </a:solidFill>
              <a:headEnd type="oval"/>
              <a:tailEnd type="arrow"/>
            </a:ln>
            <a:effectLst/>
          </p:spPr>
          <p:style>
            <a:lnRef idx="2">
              <a:schemeClr val="accent2"/>
            </a:lnRef>
            <a:fillRef idx="0">
              <a:schemeClr val="accent2"/>
            </a:fillRef>
            <a:effectRef idx="1">
              <a:schemeClr val="accent2"/>
            </a:effectRef>
            <a:fontRef idx="minor">
              <a:schemeClr val="tx1"/>
            </a:fontRef>
          </p:style>
        </p:cxnSp>
      </p:grpSp>
      <p:grpSp>
        <p:nvGrpSpPr>
          <p:cNvPr id="2066" name="Группа 2065"/>
          <p:cNvGrpSpPr/>
          <p:nvPr/>
        </p:nvGrpSpPr>
        <p:grpSpPr>
          <a:xfrm>
            <a:off x="395536" y="1481422"/>
            <a:ext cx="2665730" cy="2114947"/>
            <a:chOff x="826150" y="843016"/>
            <a:chExt cx="2665730" cy="1762456"/>
          </a:xfrm>
          <a:noFill/>
        </p:grpSpPr>
        <p:sp>
          <p:nvSpPr>
            <p:cNvPr id="2055" name="Скругленный прямоугольник 2054"/>
            <p:cNvSpPr/>
            <p:nvPr/>
          </p:nvSpPr>
          <p:spPr>
            <a:xfrm>
              <a:off x="826150" y="843016"/>
              <a:ext cx="2665730" cy="862356"/>
            </a:xfrm>
            <a:prstGeom prst="roundRect">
              <a:avLst/>
            </a:prstGeom>
            <a:grpFill/>
            <a:ln w="28575">
              <a:solidFill>
                <a:srgbClr val="C00000"/>
              </a:solidFill>
              <a:headEnd type="oval"/>
              <a:tailEnd type="arrow"/>
            </a:ln>
            <a:effectLst/>
          </p:spPr>
          <p:style>
            <a:lnRef idx="2">
              <a:schemeClr val="accent2"/>
            </a:lnRef>
            <a:fillRef idx="0">
              <a:schemeClr val="accent2"/>
            </a:fillRef>
            <a:effectRef idx="1">
              <a:schemeClr val="accent2"/>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ru-RU" dirty="0"/>
                <a:t>Н</a:t>
              </a:r>
              <a:r>
                <a:rPr lang="ru-RU" dirty="0" smtClean="0">
                  <a:solidFill>
                    <a:schemeClr val="dk1"/>
                  </a:solidFill>
                </a:rPr>
                <a:t>овые </a:t>
              </a:r>
              <a:r>
                <a:rPr lang="ru-RU" dirty="0">
                  <a:solidFill>
                    <a:schemeClr val="dk1"/>
                  </a:solidFill>
                </a:rPr>
                <a:t>вирусы выходят из клетки и заражают другие</a:t>
              </a:r>
            </a:p>
          </p:txBody>
        </p:sp>
        <p:cxnSp>
          <p:nvCxnSpPr>
            <p:cNvPr id="40" name="Прямая соединительная линия 39"/>
            <p:cNvCxnSpPr>
              <a:stCxn id="2055" idx="2"/>
            </p:cNvCxnSpPr>
            <p:nvPr/>
          </p:nvCxnSpPr>
          <p:spPr>
            <a:xfrm>
              <a:off x="2159015" y="1705372"/>
              <a:ext cx="540777" cy="900100"/>
            </a:xfrm>
            <a:prstGeom prst="line">
              <a:avLst/>
            </a:prstGeom>
            <a:grpFill/>
            <a:ln w="28575">
              <a:solidFill>
                <a:srgbClr val="C00000"/>
              </a:solidFill>
              <a:headEnd type="oval"/>
              <a:tailEnd type="arrow"/>
            </a:ln>
            <a:effectLst/>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1861947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63"/>
                                        </p:tgtEl>
                                        <p:attrNameLst>
                                          <p:attrName>style.visibility</p:attrName>
                                        </p:attrNameLst>
                                      </p:cBhvr>
                                      <p:to>
                                        <p:strVal val="visible"/>
                                      </p:to>
                                    </p:set>
                                    <p:animEffect transition="in" filter="wipe(left)">
                                      <p:cBhvr>
                                        <p:cTn id="7" dur="500"/>
                                        <p:tgtEl>
                                          <p:spTgt spid="20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64"/>
                                        </p:tgtEl>
                                        <p:attrNameLst>
                                          <p:attrName>style.visibility</p:attrName>
                                        </p:attrNameLst>
                                      </p:cBhvr>
                                      <p:to>
                                        <p:strVal val="visible"/>
                                      </p:to>
                                    </p:set>
                                    <p:animEffect transition="in" filter="wipe(up)">
                                      <p:cBhvr>
                                        <p:cTn id="12" dur="500"/>
                                        <p:tgtEl>
                                          <p:spTgt spid="20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065"/>
                                        </p:tgtEl>
                                        <p:attrNameLst>
                                          <p:attrName>style.visibility</p:attrName>
                                        </p:attrNameLst>
                                      </p:cBhvr>
                                      <p:to>
                                        <p:strVal val="visible"/>
                                      </p:to>
                                    </p:set>
                                    <p:animEffect transition="in" filter="wipe(right)">
                                      <p:cBhvr>
                                        <p:cTn id="17" dur="500"/>
                                        <p:tgtEl>
                                          <p:spTgt spid="20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66"/>
                                        </p:tgtEl>
                                        <p:attrNameLst>
                                          <p:attrName>style.visibility</p:attrName>
                                        </p:attrNameLst>
                                      </p:cBhvr>
                                      <p:to>
                                        <p:strVal val="visible"/>
                                      </p:to>
                                    </p:set>
                                    <p:animEffect transition="in" filter="wipe(down)">
                                      <p:cBhvr>
                                        <p:cTn id="22" dur="500"/>
                                        <p:tgtEl>
                                          <p:spTgt spid="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ru-RU" altLang="ru-RU" b="1" i="1" dirty="0" smtClean="0"/>
              <a:t>Бактериофаги </a:t>
            </a:r>
          </a:p>
        </p:txBody>
      </p:sp>
      <p:sp>
        <p:nvSpPr>
          <p:cNvPr id="14339" name="Rectangle 3"/>
          <p:cNvSpPr>
            <a:spLocks noGrp="1" noChangeArrowheads="1"/>
          </p:cNvSpPr>
          <p:nvPr>
            <p:ph type="body" idx="1"/>
          </p:nvPr>
        </p:nvSpPr>
        <p:spPr>
          <a:xfrm>
            <a:off x="250825" y="1412875"/>
            <a:ext cx="8713788" cy="5256213"/>
          </a:xfrm>
        </p:spPr>
        <p:txBody>
          <a:bodyPr/>
          <a:lstStyle/>
          <a:p>
            <a:pPr algn="just" eaLnBrk="1" hangingPunct="1"/>
            <a:r>
              <a:rPr lang="ru-RU" altLang="ru-RU" sz="3000" b="1" dirty="0" smtClean="0"/>
              <a:t>или </a:t>
            </a:r>
            <a:r>
              <a:rPr lang="ru-RU" altLang="ru-RU" sz="3000" b="1" i="1" dirty="0" smtClean="0"/>
              <a:t>фаги,</a:t>
            </a:r>
            <a:r>
              <a:rPr lang="ru-RU" altLang="ru-RU" sz="3000" b="1" dirty="0" smtClean="0"/>
              <a:t> способны проникать в бактериальную клетку и разрушать ее</a:t>
            </a:r>
          </a:p>
        </p:txBody>
      </p:sp>
      <p:sp>
        <p:nvSpPr>
          <p:cNvPr id="14340" name="Rectangle 5"/>
          <p:cNvSpPr>
            <a:spLocks noChangeArrowheads="1"/>
          </p:cNvSpPr>
          <p:nvPr/>
        </p:nvSpPr>
        <p:spPr bwMode="auto">
          <a:xfrm>
            <a:off x="0" y="2867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4341" name="Object 4"/>
          <p:cNvGraphicFramePr>
            <a:graphicFrameLocks noChangeAspect="1"/>
          </p:cNvGraphicFramePr>
          <p:nvPr/>
        </p:nvGraphicFramePr>
        <p:xfrm>
          <a:off x="1908175" y="2781300"/>
          <a:ext cx="1485900" cy="1123950"/>
        </p:xfrm>
        <a:graphic>
          <a:graphicData uri="http://schemas.openxmlformats.org/presentationml/2006/ole">
            <mc:AlternateContent xmlns:mc="http://schemas.openxmlformats.org/markup-compatibility/2006">
              <mc:Choice xmlns:v="urn:schemas-microsoft-com:vml" Requires="v">
                <p:oleObj spid="_x0000_s9242" name="Слайд" r:id="rId3" imgW="4571966" imgH="3429131" progId="PowerPoint.Slide.8">
                  <p:embed/>
                </p:oleObj>
              </mc:Choice>
              <mc:Fallback>
                <p:oleObj name="Слайд" r:id="rId3" imgW="4571966" imgH="3429131"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2781300"/>
                        <a:ext cx="14859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2" name="Rectangle 8"/>
          <p:cNvSpPr>
            <a:spLocks noChangeArrowheads="1"/>
          </p:cNvSpPr>
          <p:nvPr/>
        </p:nvSpPr>
        <p:spPr bwMode="auto">
          <a:xfrm>
            <a:off x="0" y="2871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4343" name="Object 7"/>
          <p:cNvGraphicFramePr>
            <a:graphicFrameLocks noChangeAspect="1"/>
          </p:cNvGraphicFramePr>
          <p:nvPr/>
        </p:nvGraphicFramePr>
        <p:xfrm>
          <a:off x="3635375" y="2852738"/>
          <a:ext cx="1439863" cy="1081087"/>
        </p:xfrm>
        <a:graphic>
          <a:graphicData uri="http://schemas.openxmlformats.org/presentationml/2006/ole">
            <mc:AlternateContent xmlns:mc="http://schemas.openxmlformats.org/markup-compatibility/2006">
              <mc:Choice xmlns:v="urn:schemas-microsoft-com:vml" Requires="v">
                <p:oleObj spid="_x0000_s9243" name="Слайд" r:id="rId5" imgW="4571966" imgH="3429131" progId="PowerPoint.Slide.8">
                  <p:embed/>
                </p:oleObj>
              </mc:Choice>
              <mc:Fallback>
                <p:oleObj name="Слайд" r:id="rId5" imgW="4571966" imgH="3429131" progId="PowerPoint.Slid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2852738"/>
                        <a:ext cx="14398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4" name="Line 9"/>
          <p:cNvSpPr>
            <a:spLocks noChangeShapeType="1"/>
          </p:cNvSpPr>
          <p:nvPr/>
        </p:nvSpPr>
        <p:spPr bwMode="auto">
          <a:xfrm>
            <a:off x="5076825" y="3357563"/>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45" name="Rectangle 11"/>
          <p:cNvSpPr>
            <a:spLocks noChangeArrowheads="1"/>
          </p:cNvSpPr>
          <p:nvPr/>
        </p:nvSpPr>
        <p:spPr bwMode="auto">
          <a:xfrm>
            <a:off x="0" y="2843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4346" name="Object 10"/>
          <p:cNvGraphicFramePr>
            <a:graphicFrameLocks noChangeAspect="1"/>
          </p:cNvGraphicFramePr>
          <p:nvPr/>
        </p:nvGraphicFramePr>
        <p:xfrm>
          <a:off x="5364163" y="2708275"/>
          <a:ext cx="1571625" cy="1171575"/>
        </p:xfrm>
        <a:graphic>
          <a:graphicData uri="http://schemas.openxmlformats.org/presentationml/2006/ole">
            <mc:AlternateContent xmlns:mc="http://schemas.openxmlformats.org/markup-compatibility/2006">
              <mc:Choice xmlns:v="urn:schemas-microsoft-com:vml" Requires="v">
                <p:oleObj spid="_x0000_s9244" name="Слайд" r:id="rId7" imgW="4571966" imgH="3429131" progId="PowerPoint.Slide.8">
                  <p:embed/>
                </p:oleObj>
              </mc:Choice>
              <mc:Fallback>
                <p:oleObj name="Слайд" r:id="rId7" imgW="4571966" imgH="3429131" progId="PowerPoint.Slid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2708275"/>
                        <a:ext cx="15716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7" name="Rectangle 14"/>
          <p:cNvSpPr>
            <a:spLocks noChangeArrowheads="1"/>
          </p:cNvSpPr>
          <p:nvPr/>
        </p:nvSpPr>
        <p:spPr bwMode="auto">
          <a:xfrm>
            <a:off x="0" y="2719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4348" name="Object 13"/>
          <p:cNvGraphicFramePr>
            <a:graphicFrameLocks noChangeAspect="1"/>
          </p:cNvGraphicFramePr>
          <p:nvPr/>
        </p:nvGraphicFramePr>
        <p:xfrm>
          <a:off x="6011863" y="4149725"/>
          <a:ext cx="1905000" cy="1419225"/>
        </p:xfrm>
        <a:graphic>
          <a:graphicData uri="http://schemas.openxmlformats.org/presentationml/2006/ole">
            <mc:AlternateContent xmlns:mc="http://schemas.openxmlformats.org/markup-compatibility/2006">
              <mc:Choice xmlns:v="urn:schemas-microsoft-com:vml" Requires="v">
                <p:oleObj spid="_x0000_s9245" name="Слайд" r:id="rId9" imgW="4485546" imgH="3365402" progId="PowerPoint.Slide.8">
                  <p:embed/>
                </p:oleObj>
              </mc:Choice>
              <mc:Fallback>
                <p:oleObj name="Слайд" r:id="rId9" imgW="4485546" imgH="3365402" progId="PowerPoint.Slide.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1863" y="4149725"/>
                        <a:ext cx="19050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9" name="Rectangle 16"/>
          <p:cNvSpPr>
            <a:spLocks noChangeArrowheads="1"/>
          </p:cNvSpPr>
          <p:nvPr/>
        </p:nvSpPr>
        <p:spPr bwMode="auto">
          <a:xfrm>
            <a:off x="0" y="277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4350" name="Object 15"/>
          <p:cNvGraphicFramePr>
            <a:graphicFrameLocks noChangeAspect="1"/>
          </p:cNvGraphicFramePr>
          <p:nvPr/>
        </p:nvGraphicFramePr>
        <p:xfrm>
          <a:off x="3419475" y="4437063"/>
          <a:ext cx="1752600" cy="1314450"/>
        </p:xfrm>
        <a:graphic>
          <a:graphicData uri="http://schemas.openxmlformats.org/presentationml/2006/ole">
            <mc:AlternateContent xmlns:mc="http://schemas.openxmlformats.org/markup-compatibility/2006">
              <mc:Choice xmlns:v="urn:schemas-microsoft-com:vml" Requires="v">
                <p:oleObj spid="_x0000_s9246" name="Слайд" r:id="rId11" imgW="4571966" imgH="3429131" progId="PowerPoint.Slide.8">
                  <p:embed/>
                </p:oleObj>
              </mc:Choice>
              <mc:Fallback>
                <p:oleObj name="Слайд" r:id="rId11" imgW="4571966" imgH="3429131" progId="PowerPoint.Slide.8">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9475" y="4437063"/>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51" name="Line 17"/>
          <p:cNvSpPr>
            <a:spLocks noChangeShapeType="1"/>
          </p:cNvSpPr>
          <p:nvPr/>
        </p:nvSpPr>
        <p:spPr bwMode="auto">
          <a:xfrm flipH="1">
            <a:off x="5148263" y="5084763"/>
            <a:ext cx="936625"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52" name="Rectangle 19"/>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4353" name="Object 18"/>
          <p:cNvGraphicFramePr>
            <a:graphicFrameLocks noChangeAspect="1"/>
          </p:cNvGraphicFramePr>
          <p:nvPr/>
        </p:nvGraphicFramePr>
        <p:xfrm>
          <a:off x="971550" y="4508500"/>
          <a:ext cx="1676400" cy="1263650"/>
        </p:xfrm>
        <a:graphic>
          <a:graphicData uri="http://schemas.openxmlformats.org/presentationml/2006/ole">
            <mc:AlternateContent xmlns:mc="http://schemas.openxmlformats.org/markup-compatibility/2006">
              <mc:Choice xmlns:v="urn:schemas-microsoft-com:vml" Requires="v">
                <p:oleObj spid="_x0000_s9247" name="Слайд" r:id="rId13" imgW="4571966" imgH="3429131" progId="PowerPoint.Slide.8">
                  <p:embed/>
                </p:oleObj>
              </mc:Choice>
              <mc:Fallback>
                <p:oleObj name="Слайд" r:id="rId13" imgW="4571966" imgH="3429131" progId="PowerPoint.Slide.8">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1550" y="4508500"/>
                        <a:ext cx="16764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54" name="Line 20"/>
          <p:cNvSpPr>
            <a:spLocks noChangeShapeType="1"/>
          </p:cNvSpPr>
          <p:nvPr/>
        </p:nvSpPr>
        <p:spPr bwMode="auto">
          <a:xfrm flipH="1">
            <a:off x="2700338" y="5300663"/>
            <a:ext cx="7191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55" name="Line 21"/>
          <p:cNvSpPr>
            <a:spLocks noChangeShapeType="1"/>
          </p:cNvSpPr>
          <p:nvPr/>
        </p:nvSpPr>
        <p:spPr bwMode="auto">
          <a:xfrm flipV="1">
            <a:off x="1331913" y="3716338"/>
            <a:ext cx="504825"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pic>
        <p:nvPicPr>
          <p:cNvPr id="85014" name="Picture 22" descr="bakteriofag3"/>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179388" y="5734050"/>
            <a:ext cx="7064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7" name="Line 25"/>
          <p:cNvSpPr>
            <a:spLocks noChangeShapeType="1"/>
          </p:cNvSpPr>
          <p:nvPr/>
        </p:nvSpPr>
        <p:spPr bwMode="auto">
          <a:xfrm>
            <a:off x="6948488" y="3429000"/>
            <a:ext cx="576262"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358" name="Line 26"/>
          <p:cNvSpPr>
            <a:spLocks noChangeShapeType="1"/>
          </p:cNvSpPr>
          <p:nvPr/>
        </p:nvSpPr>
        <p:spPr bwMode="auto">
          <a:xfrm>
            <a:off x="3348038" y="3500438"/>
            <a:ext cx="2873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val="3390171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5014"/>
                                        </p:tgtEl>
                                        <p:attrNameLst>
                                          <p:attrName>style.visibility</p:attrName>
                                        </p:attrNameLst>
                                      </p:cBhvr>
                                      <p:to>
                                        <p:strVal val="visible"/>
                                      </p:to>
                                    </p:set>
                                    <p:anim calcmode="lin" valueType="num">
                                      <p:cBhvr additive="base">
                                        <p:cTn id="7" dur="500" fill="hold"/>
                                        <p:tgtEl>
                                          <p:spTgt spid="85014"/>
                                        </p:tgtEl>
                                        <p:attrNameLst>
                                          <p:attrName>ppt_x</p:attrName>
                                        </p:attrNameLst>
                                      </p:cBhvr>
                                      <p:tavLst>
                                        <p:tav tm="0">
                                          <p:val>
                                            <p:strVal val="#ppt_x"/>
                                          </p:val>
                                        </p:tav>
                                        <p:tav tm="100000">
                                          <p:val>
                                            <p:strVal val="#ppt_x"/>
                                          </p:val>
                                        </p:tav>
                                      </p:tavLst>
                                    </p:anim>
                                    <p:anim calcmode="lin" valueType="num">
                                      <p:cBhvr additive="base">
                                        <p:cTn id="8" dur="500" fill="hold"/>
                                        <p:tgtEl>
                                          <p:spTgt spid="850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t>Классификация и морфология вирусов</a:t>
            </a:r>
            <a:endParaRPr lang="ru-RU" i="1" dirty="0"/>
          </a:p>
        </p:txBody>
      </p:sp>
      <p:sp>
        <p:nvSpPr>
          <p:cNvPr id="5" name="Объект 4"/>
          <p:cNvSpPr>
            <a:spLocks noGrp="1"/>
          </p:cNvSpPr>
          <p:nvPr>
            <p:ph idx="1"/>
          </p:nvPr>
        </p:nvSpPr>
        <p:spPr/>
        <p:txBody>
          <a:bodyPr/>
          <a:lstStyle/>
          <a:p>
            <a:endParaRPr lang="ru-RU"/>
          </a:p>
        </p:txBody>
      </p:sp>
      <p:pic>
        <p:nvPicPr>
          <p:cNvPr id="6" name="Содержимое 5" descr="0101010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7239167" cy="5112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34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468313" y="0"/>
            <a:ext cx="8243887" cy="968375"/>
          </a:xfrm>
        </p:spPr>
        <p:txBody>
          <a:bodyPr bIns="91440" anchor="b"/>
          <a:lstStyle/>
          <a:p>
            <a:pPr eaLnBrk="1" hangingPunct="1"/>
            <a:r>
              <a:rPr lang="ru-RU" altLang="ru-RU" sz="3600" b="1" i="1" dirty="0" smtClean="0"/>
              <a:t>Живое или неживое?</a:t>
            </a:r>
          </a:p>
        </p:txBody>
      </p:sp>
      <p:graphicFrame>
        <p:nvGraphicFramePr>
          <p:cNvPr id="144401" name="Group 17"/>
          <p:cNvGraphicFramePr>
            <a:graphicFrameLocks noGrp="1"/>
          </p:cNvGraphicFramePr>
          <p:nvPr>
            <p:ph idx="4294967295"/>
          </p:nvPr>
        </p:nvGraphicFramePr>
        <p:xfrm>
          <a:off x="179388" y="1125538"/>
          <a:ext cx="8786812" cy="5429250"/>
        </p:xfrm>
        <a:graphic>
          <a:graphicData uri="http://schemas.openxmlformats.org/drawingml/2006/table">
            <a:tbl>
              <a:tblPr/>
              <a:tblGrid>
                <a:gridCol w="2928937"/>
                <a:gridCol w="2928938"/>
                <a:gridCol w="2928937"/>
              </a:tblGrid>
              <a:tr h="830263">
                <a:tc>
                  <a:txBody>
                    <a:bodyPr/>
                    <a:lstStyle>
                      <a:lvl1pPr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itchFamily="18" charset="0"/>
                        </a:rPr>
                        <a:t>Сходство с живыми организмами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itchFamily="18" charset="0"/>
                        </a:rPr>
                        <a:t>Отличие от живых организмов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itchFamily="18" charset="0"/>
                        </a:rPr>
                        <a:t>Специфические черты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8987">
                <a:tc>
                  <a:txBody>
                    <a:bodyPr/>
                    <a:lstStyle>
                      <a:lvl1pPr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41468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468313" y="0"/>
            <a:ext cx="8243887" cy="968375"/>
          </a:xfrm>
        </p:spPr>
        <p:txBody>
          <a:bodyPr bIns="91440" anchor="b"/>
          <a:lstStyle/>
          <a:p>
            <a:pPr eaLnBrk="1" hangingPunct="1"/>
            <a:r>
              <a:rPr lang="ru-RU" altLang="ru-RU" sz="3600" b="1" i="1" dirty="0" smtClean="0"/>
              <a:t>Живое иди неживое?</a:t>
            </a:r>
          </a:p>
        </p:txBody>
      </p:sp>
      <p:graphicFrame>
        <p:nvGraphicFramePr>
          <p:cNvPr id="107537" name="Group 17"/>
          <p:cNvGraphicFramePr>
            <a:graphicFrameLocks noGrp="1"/>
          </p:cNvGraphicFramePr>
          <p:nvPr>
            <p:ph idx="4294967295"/>
          </p:nvPr>
        </p:nvGraphicFramePr>
        <p:xfrm>
          <a:off x="179388" y="1125538"/>
          <a:ext cx="8786812" cy="5494337"/>
        </p:xfrm>
        <a:graphic>
          <a:graphicData uri="http://schemas.openxmlformats.org/drawingml/2006/table">
            <a:tbl>
              <a:tblPr/>
              <a:tblGrid>
                <a:gridCol w="2928937"/>
                <a:gridCol w="2928938"/>
                <a:gridCol w="2928937"/>
              </a:tblGrid>
              <a:tr h="830359">
                <a:tc>
                  <a:txBody>
                    <a:bodyPr/>
                    <a:lstStyle>
                      <a:lvl1pPr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itchFamily="18" charset="0"/>
                        </a:rPr>
                        <a:t>Сходство с живыми организмами</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itchFamily="18" charset="0"/>
                        </a:rPr>
                        <a:t>Отличие от живых организмов</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itchFamily="18" charset="0"/>
                        </a:rPr>
                        <a:t>Специфические черты</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3978">
                <a:tc>
                  <a:txBody>
                    <a:bodyPr/>
                    <a:lstStyle>
                      <a:lvl1pPr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AutoNum type="arabicPeriod"/>
                        <a:tabLst/>
                      </a:pPr>
                      <a:r>
                        <a:rPr kumimoji="0" lang="ru-RU" altLang="ru-RU" sz="2000" b="1" i="0" u="none" strike="noStrike" cap="none" normalizeH="0" baseline="0" dirty="0" smtClean="0">
                          <a:ln>
                            <a:noFill/>
                          </a:ln>
                          <a:solidFill>
                            <a:schemeClr val="tx1"/>
                          </a:solidFill>
                          <a:effectLst/>
                          <a:latin typeface="Times New Roman" pitchFamily="18" charset="0"/>
                        </a:rPr>
                        <a:t>Способность к размножению.</a:t>
                      </a:r>
                    </a:p>
                    <a:p>
                      <a:pPr marL="0" marR="0" lvl="0" indent="0" algn="l" defTabSz="914400" rtl="0" eaLnBrk="1" fontAlgn="base" latinLnBrk="0" hangingPunct="1">
                        <a:lnSpc>
                          <a:spcPct val="100000"/>
                        </a:lnSpc>
                        <a:spcBef>
                          <a:spcPct val="20000"/>
                        </a:spcBef>
                        <a:spcAft>
                          <a:spcPct val="0"/>
                        </a:spcAft>
                        <a:buClrTx/>
                        <a:buSzTx/>
                        <a:buFontTx/>
                        <a:buAutoNum type="arabicPeriod"/>
                        <a:tabLst/>
                      </a:pPr>
                      <a:endParaRPr kumimoji="0" lang="ru-RU" altLang="ru-RU" sz="20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AutoNum type="arabicPeriod"/>
                        <a:tabLst/>
                      </a:pPr>
                      <a:r>
                        <a:rPr kumimoji="0" lang="ru-RU" altLang="ru-RU" sz="2000" b="1" i="0" u="none" strike="noStrike" cap="none" normalizeH="0" baseline="0" dirty="0" smtClean="0">
                          <a:ln>
                            <a:noFill/>
                          </a:ln>
                          <a:solidFill>
                            <a:schemeClr val="tx1"/>
                          </a:solidFill>
                          <a:effectLst/>
                          <a:latin typeface="Times New Roman" pitchFamily="18" charset="0"/>
                        </a:rPr>
                        <a:t>Наследственность.</a:t>
                      </a:r>
                    </a:p>
                    <a:p>
                      <a:pPr marL="0" marR="0" lvl="0" indent="0" algn="l" defTabSz="914400" rtl="0" eaLnBrk="1" fontAlgn="base" latinLnBrk="0" hangingPunct="1">
                        <a:lnSpc>
                          <a:spcPct val="100000"/>
                        </a:lnSpc>
                        <a:spcBef>
                          <a:spcPct val="20000"/>
                        </a:spcBef>
                        <a:spcAft>
                          <a:spcPct val="0"/>
                        </a:spcAft>
                        <a:buClrTx/>
                        <a:buSzTx/>
                        <a:buFontTx/>
                        <a:buAutoNum type="arabicPeriod"/>
                        <a:tabLst/>
                      </a:pPr>
                      <a:endParaRPr kumimoji="0" lang="ru-RU" altLang="ru-RU" sz="20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AutoNum type="arabicPeriod"/>
                        <a:tabLst/>
                      </a:pPr>
                      <a:r>
                        <a:rPr kumimoji="0" lang="ru-RU" altLang="ru-RU" sz="2000" b="1" i="0" u="none" strike="noStrike" cap="none" normalizeH="0" baseline="0" dirty="0" smtClean="0">
                          <a:ln>
                            <a:noFill/>
                          </a:ln>
                          <a:solidFill>
                            <a:schemeClr val="tx1"/>
                          </a:solidFill>
                          <a:effectLst/>
                          <a:latin typeface="Times New Roman" pitchFamily="18" charset="0"/>
                        </a:rPr>
                        <a:t>Изменчивость.</a:t>
                      </a:r>
                    </a:p>
                    <a:p>
                      <a:pPr marL="0" marR="0" lvl="0" indent="0" algn="l" defTabSz="914400" rtl="0" eaLnBrk="1" fontAlgn="base" latinLnBrk="0" hangingPunct="1">
                        <a:lnSpc>
                          <a:spcPct val="100000"/>
                        </a:lnSpc>
                        <a:spcBef>
                          <a:spcPct val="20000"/>
                        </a:spcBef>
                        <a:spcAft>
                          <a:spcPct val="0"/>
                        </a:spcAft>
                        <a:buClrTx/>
                        <a:buSzTx/>
                        <a:buFontTx/>
                        <a:buAutoNum type="arabicPeriod"/>
                        <a:tabLst/>
                      </a:pPr>
                      <a:endParaRPr kumimoji="0" lang="ru-RU" altLang="ru-RU" sz="20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AutoNum type="arabicPeriod"/>
                        <a:tabLst/>
                      </a:pPr>
                      <a:r>
                        <a:rPr kumimoji="0" lang="ru-RU" altLang="ru-RU" sz="2000" b="1" i="0" u="none" strike="noStrike" cap="none" normalizeH="0" baseline="0" dirty="0" smtClean="0">
                          <a:ln>
                            <a:noFill/>
                          </a:ln>
                          <a:solidFill>
                            <a:schemeClr val="tx1"/>
                          </a:solidFill>
                          <a:effectLst/>
                          <a:latin typeface="Times New Roman" pitchFamily="18" charset="0"/>
                        </a:rPr>
                        <a:t>Приспособляемость к меняющимся условиям окружающей среды.</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AutoNum type="arabicPeriod"/>
                        <a:tabLst/>
                      </a:pPr>
                      <a:r>
                        <a:rPr kumimoji="0" lang="ru-RU" altLang="ru-RU" sz="2000" b="1" i="0" u="none" strike="noStrike" cap="none" normalizeH="0" baseline="0" smtClean="0">
                          <a:ln>
                            <a:noFill/>
                          </a:ln>
                          <a:solidFill>
                            <a:schemeClr val="tx1"/>
                          </a:solidFill>
                          <a:effectLst/>
                          <a:latin typeface="Times New Roman" pitchFamily="18" charset="0"/>
                        </a:rPr>
                        <a:t>Во внешней среде не проявляют свойств живого и имеют форму кристаллов.</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itchFamily="18" charset="0"/>
                        </a:rPr>
                        <a:t>2. Не потребляют пищи.</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itchFamily="18" charset="0"/>
                        </a:rPr>
                        <a:t>3. Не вырабатывают энергию.</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itchFamily="18" charset="0"/>
                        </a:rPr>
                        <a:t>4. Не растут.</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itchFamily="18" charset="0"/>
                        </a:rPr>
                        <a:t>5. Нет обмена веществ.</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itchFamily="18" charset="0"/>
                        </a:rPr>
                        <a:t>6. Имеют неклеточное строение.</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itchFamily="18" charset="0"/>
                        </a:rPr>
                        <a:t>1. Очень маленькие размеры.</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20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itchFamily="18" charset="0"/>
                        </a:rPr>
                        <a:t>2. Простота организации (нуклеиновая кислота и белки)</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20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1" i="0" u="none" strike="noStrike" cap="none" normalizeH="0" baseline="0" smtClean="0">
                          <a:ln>
                            <a:noFill/>
                          </a:ln>
                          <a:solidFill>
                            <a:schemeClr val="tx1"/>
                          </a:solidFill>
                          <a:effectLst/>
                          <a:latin typeface="Times New Roman" pitchFamily="18" charset="0"/>
                        </a:rPr>
                        <a:t>3. Занимают пограничное положение между неживой и живой материей.</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2000" b="1"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07595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ru-RU" altLang="ru-RU" b="1" i="1" dirty="0" smtClean="0"/>
              <a:t>Живое или неживое?</a:t>
            </a:r>
          </a:p>
        </p:txBody>
      </p:sp>
      <p:sp>
        <p:nvSpPr>
          <p:cNvPr id="29699" name="Rectangle 3"/>
          <p:cNvSpPr>
            <a:spLocks noGrp="1" noChangeArrowheads="1"/>
          </p:cNvSpPr>
          <p:nvPr>
            <p:ph type="body" idx="1"/>
          </p:nvPr>
        </p:nvSpPr>
        <p:spPr>
          <a:xfrm>
            <a:off x="468313" y="1412875"/>
            <a:ext cx="8229600" cy="4525963"/>
          </a:xfrm>
        </p:spPr>
        <p:txBody>
          <a:bodyPr/>
          <a:lstStyle/>
          <a:p>
            <a:pPr algn="just" eaLnBrk="1" hangingPunct="1"/>
            <a:r>
              <a:rPr lang="ru-RU" altLang="ru-RU" dirty="0" smtClean="0"/>
              <a:t>Вирус — это балансирующая на грани живой и неживой природы дремлющая искра жизни. Это особая форма существования материи.  </a:t>
            </a:r>
          </a:p>
          <a:p>
            <a:pPr algn="just" eaLnBrk="1" hangingPunct="1"/>
            <a:r>
              <a:rPr lang="ru-RU" altLang="ru-RU" dirty="0" smtClean="0"/>
              <a:t>Вне организма хозяина – вирион</a:t>
            </a:r>
          </a:p>
          <a:p>
            <a:pPr algn="just" eaLnBrk="1" hangingPunct="1"/>
            <a:r>
              <a:rPr lang="ru-RU" altLang="ru-RU" dirty="0" smtClean="0"/>
              <a:t>В клетке хозяина – нуклеиновая кислота</a:t>
            </a:r>
          </a:p>
        </p:txBody>
      </p:sp>
      <p:pic>
        <p:nvPicPr>
          <p:cNvPr id="29700" name="Picture 4" descr="в гриппа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4627563"/>
            <a:ext cx="2403475"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820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7544" y="836712"/>
            <a:ext cx="8229600" cy="1143000"/>
          </a:xfrm>
        </p:spPr>
        <p:txBody>
          <a:bodyPr/>
          <a:lstStyle/>
          <a:p>
            <a:pPr eaLnBrk="1" hangingPunct="1"/>
            <a:r>
              <a:rPr lang="ru-RU" altLang="ru-RU" sz="4000" b="1" i="1" dirty="0">
                <a:solidFill>
                  <a:schemeClr val="tx1"/>
                </a:solidFill>
              </a:rPr>
              <a:t>Почему же трудно бороться с вирусами, попавшими внутрь клетки?</a:t>
            </a:r>
            <a:r>
              <a:rPr lang="ru-RU" altLang="ru-RU" sz="4000" b="1" i="1" dirty="0" smtClean="0">
                <a:solidFill>
                  <a:schemeClr val="tx1"/>
                </a:solidFill>
              </a:rPr>
              <a:t/>
            </a:r>
            <a:br>
              <a:rPr lang="ru-RU" altLang="ru-RU" sz="4000" b="1" i="1" dirty="0" smtClean="0">
                <a:solidFill>
                  <a:schemeClr val="tx1"/>
                </a:solidFill>
              </a:rPr>
            </a:br>
            <a:endParaRPr lang="ru-RU" altLang="ru-RU" sz="4000" b="1" i="1" dirty="0" smtClean="0">
              <a:solidFill>
                <a:schemeClr val="tx1"/>
              </a:solidFill>
            </a:endParaRPr>
          </a:p>
        </p:txBody>
      </p:sp>
      <p:sp>
        <p:nvSpPr>
          <p:cNvPr id="15363" name="Rectangle 3"/>
          <p:cNvSpPr>
            <a:spLocks noGrp="1" noChangeArrowheads="1"/>
          </p:cNvSpPr>
          <p:nvPr>
            <p:ph type="body" idx="1"/>
          </p:nvPr>
        </p:nvSpPr>
        <p:spPr>
          <a:xfrm>
            <a:off x="323528" y="2060848"/>
            <a:ext cx="8064896" cy="4065315"/>
          </a:xfrm>
        </p:spPr>
        <p:txBody>
          <a:bodyPr/>
          <a:lstStyle/>
          <a:p>
            <a:pPr marL="609600" indent="-609600" eaLnBrk="1" hangingPunct="1">
              <a:buFontTx/>
              <a:buNone/>
            </a:pPr>
            <a:endParaRPr lang="ru-RU" altLang="ru-RU" dirty="0" smtClean="0"/>
          </a:p>
        </p:txBody>
      </p:sp>
      <p:pic>
        <p:nvPicPr>
          <p:cNvPr id="10246" name="Picture 6" descr="https://im0-tub-ua.yandex.net/i?id=cb72148c983480658a3891f752ab4805&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094502"/>
            <a:ext cx="4464496" cy="36387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4" name="Picture 4" descr="https://im0-tub-ua.yandex.net/i?id=82157b67b661cb64012a9b6a9bd61988&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780928"/>
            <a:ext cx="4361210" cy="37616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4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395288" y="0"/>
            <a:ext cx="8248650" cy="855663"/>
          </a:xfrm>
        </p:spPr>
        <p:txBody>
          <a:bodyPr bIns="91440" anchor="b"/>
          <a:lstStyle/>
          <a:p>
            <a:pPr eaLnBrk="1" hangingPunct="1"/>
            <a:r>
              <a:rPr lang="ru-RU" altLang="ru-RU" sz="4000" b="1" i="1" dirty="0" smtClean="0"/>
              <a:t>Вирусные заболевания</a:t>
            </a:r>
          </a:p>
        </p:txBody>
      </p:sp>
      <p:sp>
        <p:nvSpPr>
          <p:cNvPr id="24579" name="Line 4"/>
          <p:cNvSpPr>
            <a:spLocks noChangeShapeType="1"/>
          </p:cNvSpPr>
          <p:nvPr/>
        </p:nvSpPr>
        <p:spPr bwMode="auto">
          <a:xfrm flipH="1">
            <a:off x="2555875" y="836613"/>
            <a:ext cx="719138" cy="504825"/>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ru-RU"/>
          </a:p>
        </p:txBody>
      </p:sp>
      <p:sp>
        <p:nvSpPr>
          <p:cNvPr id="24580" name="Line 5"/>
          <p:cNvSpPr>
            <a:spLocks noChangeShapeType="1"/>
          </p:cNvSpPr>
          <p:nvPr/>
        </p:nvSpPr>
        <p:spPr bwMode="auto">
          <a:xfrm>
            <a:off x="4572000" y="908050"/>
            <a:ext cx="0" cy="576263"/>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ru-RU"/>
          </a:p>
        </p:txBody>
      </p:sp>
      <p:sp>
        <p:nvSpPr>
          <p:cNvPr id="24581" name="Line 6"/>
          <p:cNvSpPr>
            <a:spLocks noChangeShapeType="1"/>
          </p:cNvSpPr>
          <p:nvPr/>
        </p:nvSpPr>
        <p:spPr bwMode="auto">
          <a:xfrm>
            <a:off x="5422900" y="836613"/>
            <a:ext cx="935038" cy="503237"/>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ru-RU"/>
          </a:p>
        </p:txBody>
      </p:sp>
      <p:sp>
        <p:nvSpPr>
          <p:cNvPr id="24582" name="Oval 14"/>
          <p:cNvSpPr>
            <a:spLocks noChangeArrowheads="1"/>
          </p:cNvSpPr>
          <p:nvPr/>
        </p:nvSpPr>
        <p:spPr bwMode="auto">
          <a:xfrm>
            <a:off x="1258888" y="1565275"/>
            <a:ext cx="2090737" cy="792163"/>
          </a:xfrm>
          <a:prstGeom prst="ellipse">
            <a:avLst/>
          </a:prstGeom>
          <a:solidFill>
            <a:srgbClr val="FF6699"/>
          </a:solidFill>
          <a:ln w="9525">
            <a:solidFill>
              <a:schemeClr val="tx1"/>
            </a:solidFill>
            <a:round/>
            <a:headEnd/>
            <a:tailEnd/>
          </a:ln>
        </p:spPr>
        <p:txBody>
          <a:bodyPr wrap="none" anchor="ctr"/>
          <a:lstStyle/>
          <a:p>
            <a:pPr algn="ctr"/>
            <a:r>
              <a:rPr lang="ru-RU" altLang="ru-RU" b="1" dirty="0">
                <a:latin typeface="Cambria" pitchFamily="18" charset="0"/>
              </a:rPr>
              <a:t>Человека</a:t>
            </a:r>
          </a:p>
        </p:txBody>
      </p:sp>
      <p:sp>
        <p:nvSpPr>
          <p:cNvPr id="24583" name="Oval 15"/>
          <p:cNvSpPr>
            <a:spLocks noChangeArrowheads="1"/>
          </p:cNvSpPr>
          <p:nvPr/>
        </p:nvSpPr>
        <p:spPr bwMode="auto">
          <a:xfrm>
            <a:off x="3643313" y="1571625"/>
            <a:ext cx="2081212" cy="792163"/>
          </a:xfrm>
          <a:prstGeom prst="ellipse">
            <a:avLst/>
          </a:prstGeom>
          <a:solidFill>
            <a:srgbClr val="FFFF00"/>
          </a:solidFill>
          <a:ln w="9525">
            <a:solidFill>
              <a:schemeClr val="tx1"/>
            </a:solidFill>
            <a:round/>
            <a:headEnd/>
            <a:tailEnd/>
          </a:ln>
        </p:spPr>
        <p:txBody>
          <a:bodyPr wrap="none" anchor="ctr"/>
          <a:lstStyle/>
          <a:p>
            <a:pPr algn="ctr"/>
            <a:r>
              <a:rPr lang="ru-RU" altLang="ru-RU" b="1" dirty="0">
                <a:latin typeface="Cambria" pitchFamily="18" charset="0"/>
              </a:rPr>
              <a:t>Животных</a:t>
            </a:r>
          </a:p>
        </p:txBody>
      </p:sp>
      <p:sp>
        <p:nvSpPr>
          <p:cNvPr id="24584" name="Oval 16"/>
          <p:cNvSpPr>
            <a:spLocks noChangeArrowheads="1"/>
          </p:cNvSpPr>
          <p:nvPr/>
        </p:nvSpPr>
        <p:spPr bwMode="auto">
          <a:xfrm>
            <a:off x="6000750" y="1571625"/>
            <a:ext cx="2387600" cy="792163"/>
          </a:xfrm>
          <a:prstGeom prst="ellipse">
            <a:avLst/>
          </a:prstGeom>
          <a:solidFill>
            <a:srgbClr val="92D050"/>
          </a:solidFill>
          <a:ln w="9525">
            <a:solidFill>
              <a:schemeClr val="tx1"/>
            </a:solidFill>
            <a:round/>
            <a:headEnd/>
            <a:tailEnd/>
          </a:ln>
        </p:spPr>
        <p:txBody>
          <a:bodyPr wrap="none" anchor="ctr"/>
          <a:lstStyle/>
          <a:p>
            <a:pPr algn="ctr"/>
            <a:r>
              <a:rPr lang="ru-RU" altLang="ru-RU" b="1">
                <a:latin typeface="Cambria" pitchFamily="18" charset="0"/>
              </a:rPr>
              <a:t>Растений</a:t>
            </a:r>
          </a:p>
        </p:txBody>
      </p:sp>
      <p:sp>
        <p:nvSpPr>
          <p:cNvPr id="24585" name="Line 17"/>
          <p:cNvSpPr>
            <a:spLocks noChangeShapeType="1"/>
          </p:cNvSpPr>
          <p:nvPr/>
        </p:nvSpPr>
        <p:spPr bwMode="auto">
          <a:xfrm>
            <a:off x="2428875" y="2420938"/>
            <a:ext cx="0" cy="504825"/>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ru-RU"/>
          </a:p>
        </p:txBody>
      </p:sp>
      <p:sp>
        <p:nvSpPr>
          <p:cNvPr id="24586" name="Line 18"/>
          <p:cNvSpPr>
            <a:spLocks noChangeShapeType="1"/>
          </p:cNvSpPr>
          <p:nvPr/>
        </p:nvSpPr>
        <p:spPr bwMode="auto">
          <a:xfrm>
            <a:off x="4572000" y="2565400"/>
            <a:ext cx="0" cy="358775"/>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ru-RU"/>
          </a:p>
        </p:txBody>
      </p:sp>
      <p:sp>
        <p:nvSpPr>
          <p:cNvPr id="24587" name="Line 19"/>
          <p:cNvSpPr>
            <a:spLocks noChangeShapeType="1"/>
          </p:cNvSpPr>
          <p:nvPr/>
        </p:nvSpPr>
        <p:spPr bwMode="auto">
          <a:xfrm>
            <a:off x="6786563" y="2420938"/>
            <a:ext cx="0" cy="503237"/>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ru-RU"/>
          </a:p>
        </p:txBody>
      </p:sp>
      <p:pic>
        <p:nvPicPr>
          <p:cNvPr id="2458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9838" y="2924175"/>
            <a:ext cx="1519237"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Rectangle 15"/>
          <p:cNvSpPr>
            <a:spLocks noChangeArrowheads="1"/>
          </p:cNvSpPr>
          <p:nvPr/>
        </p:nvSpPr>
        <p:spPr bwMode="auto">
          <a:xfrm>
            <a:off x="323850" y="2997200"/>
            <a:ext cx="2865438" cy="3671888"/>
          </a:xfrm>
          <a:prstGeom prst="rect">
            <a:avLst/>
          </a:prstGeom>
          <a:noFill/>
          <a:ln w="9525">
            <a:solidFill>
              <a:srgbClr val="6600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r>
              <a:rPr lang="ru-RU" altLang="ru-RU" sz="2400" b="0" dirty="0">
                <a:solidFill>
                  <a:srgbClr val="993366"/>
                </a:solidFill>
                <a:latin typeface="Cambria" pitchFamily="18" charset="0"/>
              </a:rPr>
              <a:t>Черная оспа            </a:t>
            </a:r>
          </a:p>
          <a:p>
            <a:pPr algn="l"/>
            <a:r>
              <a:rPr lang="ru-RU" altLang="ru-RU" sz="2400" b="0" dirty="0">
                <a:solidFill>
                  <a:srgbClr val="993366"/>
                </a:solidFill>
                <a:latin typeface="Cambria" pitchFamily="18" charset="0"/>
              </a:rPr>
              <a:t>Ветряная оспа </a:t>
            </a:r>
          </a:p>
          <a:p>
            <a:pPr algn="l"/>
            <a:r>
              <a:rPr lang="ru-RU" altLang="ru-RU" sz="2400" b="0" dirty="0">
                <a:solidFill>
                  <a:srgbClr val="993366"/>
                </a:solidFill>
                <a:latin typeface="Cambria" pitchFamily="18" charset="0"/>
              </a:rPr>
              <a:t>Грипп </a:t>
            </a:r>
          </a:p>
          <a:p>
            <a:pPr algn="l"/>
            <a:r>
              <a:rPr lang="ru-RU" altLang="ru-RU" sz="2400" b="0" dirty="0">
                <a:solidFill>
                  <a:srgbClr val="993366"/>
                </a:solidFill>
                <a:latin typeface="Cambria" pitchFamily="18" charset="0"/>
              </a:rPr>
              <a:t>Герпес  </a:t>
            </a:r>
          </a:p>
          <a:p>
            <a:pPr algn="l"/>
            <a:r>
              <a:rPr lang="ru-RU" altLang="ru-RU" sz="2400" b="0" dirty="0">
                <a:solidFill>
                  <a:srgbClr val="993366"/>
                </a:solidFill>
                <a:latin typeface="Cambria" pitchFamily="18" charset="0"/>
              </a:rPr>
              <a:t>Бешенство </a:t>
            </a:r>
          </a:p>
          <a:p>
            <a:pPr algn="l"/>
            <a:r>
              <a:rPr lang="ru-RU" altLang="ru-RU" sz="2400" b="0" dirty="0">
                <a:solidFill>
                  <a:srgbClr val="993366"/>
                </a:solidFill>
                <a:latin typeface="Cambria" pitchFamily="18" charset="0"/>
              </a:rPr>
              <a:t>Энцефалит </a:t>
            </a:r>
          </a:p>
          <a:p>
            <a:pPr algn="l"/>
            <a:r>
              <a:rPr lang="ru-RU" altLang="ru-RU" sz="2400" b="0" dirty="0">
                <a:solidFill>
                  <a:srgbClr val="993366"/>
                </a:solidFill>
                <a:latin typeface="Cambria" pitchFamily="18" charset="0"/>
              </a:rPr>
              <a:t>Гепатит </a:t>
            </a:r>
          </a:p>
          <a:p>
            <a:pPr algn="l"/>
            <a:r>
              <a:rPr lang="ru-RU" altLang="ru-RU" sz="2400" b="0" dirty="0">
                <a:solidFill>
                  <a:srgbClr val="993366"/>
                </a:solidFill>
                <a:latin typeface="Cambria" pitchFamily="18" charset="0"/>
              </a:rPr>
              <a:t>СПИД</a:t>
            </a:r>
          </a:p>
          <a:p>
            <a:pPr algn="l"/>
            <a:r>
              <a:rPr lang="ru-RU" altLang="ru-RU" sz="2400" b="0" dirty="0">
                <a:solidFill>
                  <a:srgbClr val="993366"/>
                </a:solidFill>
                <a:latin typeface="Cambria" pitchFamily="18" charset="0"/>
              </a:rPr>
              <a:t>Астма </a:t>
            </a:r>
          </a:p>
          <a:p>
            <a:pPr algn="l"/>
            <a:r>
              <a:rPr lang="ru-RU" altLang="ru-RU" sz="2400" b="0" dirty="0">
                <a:solidFill>
                  <a:srgbClr val="993366"/>
                </a:solidFill>
                <a:latin typeface="Cambria" pitchFamily="18" charset="0"/>
              </a:rPr>
              <a:t>Воспаление легких</a:t>
            </a:r>
          </a:p>
        </p:txBody>
      </p:sp>
      <p:sp>
        <p:nvSpPr>
          <p:cNvPr id="24590" name="Rectangle 15"/>
          <p:cNvSpPr>
            <a:spLocks noChangeArrowheads="1"/>
          </p:cNvSpPr>
          <p:nvPr/>
        </p:nvSpPr>
        <p:spPr bwMode="auto">
          <a:xfrm>
            <a:off x="3571875" y="4929188"/>
            <a:ext cx="1857375" cy="1571625"/>
          </a:xfrm>
          <a:prstGeom prst="rect">
            <a:avLst/>
          </a:prstGeom>
          <a:noFill/>
          <a:ln w="9525">
            <a:solidFill>
              <a:srgbClr val="6600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ru-RU" altLang="ru-RU" sz="2400" b="0">
                <a:solidFill>
                  <a:srgbClr val="660033"/>
                </a:solidFill>
                <a:latin typeface="Cambria" pitchFamily="18" charset="0"/>
              </a:rPr>
              <a:t>Яшур</a:t>
            </a:r>
          </a:p>
          <a:p>
            <a:r>
              <a:rPr lang="ru-RU" altLang="ru-RU" sz="2400" b="0">
                <a:solidFill>
                  <a:srgbClr val="660033"/>
                </a:solidFill>
                <a:latin typeface="Cambria" pitchFamily="18" charset="0"/>
              </a:rPr>
              <a:t>Бешенство</a:t>
            </a:r>
          </a:p>
          <a:p>
            <a:r>
              <a:rPr lang="ru-RU" altLang="ru-RU" sz="2400" b="0">
                <a:solidFill>
                  <a:srgbClr val="660033"/>
                </a:solidFill>
                <a:latin typeface="Cambria" pitchFamily="18" charset="0"/>
              </a:rPr>
              <a:t>Чумка</a:t>
            </a:r>
          </a:p>
          <a:p>
            <a:endParaRPr lang="ru-RU" altLang="ru-RU" sz="2400" b="0">
              <a:solidFill>
                <a:srgbClr val="660033"/>
              </a:solidFill>
              <a:latin typeface="Cambria" pitchFamily="18" charset="0"/>
            </a:endParaRPr>
          </a:p>
        </p:txBody>
      </p:sp>
      <p:sp>
        <p:nvSpPr>
          <p:cNvPr id="24591" name="Rectangle 15"/>
          <p:cNvSpPr>
            <a:spLocks noChangeArrowheads="1"/>
          </p:cNvSpPr>
          <p:nvPr/>
        </p:nvSpPr>
        <p:spPr bwMode="auto">
          <a:xfrm>
            <a:off x="5998722" y="2997200"/>
            <a:ext cx="2674565" cy="1500188"/>
          </a:xfrm>
          <a:prstGeom prst="rect">
            <a:avLst/>
          </a:prstGeom>
          <a:noFill/>
          <a:ln w="9525">
            <a:solidFill>
              <a:srgbClr val="6600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ru-RU" altLang="ru-RU" sz="2400" b="0" dirty="0">
                <a:solidFill>
                  <a:srgbClr val="660033"/>
                </a:solidFill>
                <a:latin typeface="Cambria" pitchFamily="18" charset="0"/>
              </a:rPr>
              <a:t>Мозаика</a:t>
            </a:r>
          </a:p>
          <a:p>
            <a:r>
              <a:rPr lang="ru-RU" altLang="ru-RU" sz="2400" b="0" dirty="0">
                <a:solidFill>
                  <a:srgbClr val="660033"/>
                </a:solidFill>
                <a:latin typeface="Cambria" pitchFamily="18" charset="0"/>
              </a:rPr>
              <a:t>Карликовость</a:t>
            </a:r>
          </a:p>
          <a:p>
            <a:r>
              <a:rPr lang="ru-RU" altLang="ru-RU" sz="2400" b="0" dirty="0" smtClean="0">
                <a:solidFill>
                  <a:srgbClr val="660033"/>
                </a:solidFill>
                <a:latin typeface="Cambria" pitchFamily="18" charset="0"/>
              </a:rPr>
              <a:t>Скручивание листьев </a:t>
            </a:r>
            <a:endParaRPr lang="ru-RU" altLang="ru-RU" sz="2400" b="0" dirty="0">
              <a:solidFill>
                <a:srgbClr val="660033"/>
              </a:solidFill>
              <a:latin typeface="Cambria" pitchFamily="18" charset="0"/>
            </a:endParaRPr>
          </a:p>
        </p:txBody>
      </p:sp>
      <p:pic>
        <p:nvPicPr>
          <p:cNvPr id="17410" name="Picture 2" descr="https://im0-tub-ua.yandex.net/i?id=acfc65529a839e2f247a5ec7f98c1753&amp;n=13"/>
          <p:cNvPicPr>
            <a:picLocks noChangeAspect="1" noChangeArrowheads="1"/>
          </p:cNvPicPr>
          <p:nvPr/>
        </p:nvPicPr>
        <p:blipFill rotWithShape="1">
          <a:blip r:embed="rId4">
            <a:extLst>
              <a:ext uri="{28A0092B-C50C-407E-A947-70E740481C1C}">
                <a14:useLocalDpi xmlns:a14="http://schemas.microsoft.com/office/drawing/2010/main" val="0"/>
              </a:ext>
            </a:extLst>
          </a:blip>
          <a:srcRect b="9558"/>
          <a:stretch/>
        </p:blipFill>
        <p:spPr bwMode="auto">
          <a:xfrm>
            <a:off x="5755034" y="4539123"/>
            <a:ext cx="2219694" cy="15044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4593" name="Picture 17" descr="7Q9UE2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5735" y="5157192"/>
            <a:ext cx="1876200" cy="13685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531859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Оспа </a:t>
            </a:r>
            <a:endParaRPr lang="ru-RU" b="1" i="1" dirty="0"/>
          </a:p>
        </p:txBody>
      </p:sp>
      <p:sp>
        <p:nvSpPr>
          <p:cNvPr id="3" name="Объект 2"/>
          <p:cNvSpPr>
            <a:spLocks noGrp="1"/>
          </p:cNvSpPr>
          <p:nvPr>
            <p:ph idx="1"/>
          </p:nvPr>
        </p:nvSpPr>
        <p:spPr>
          <a:xfrm>
            <a:off x="457200" y="1600200"/>
            <a:ext cx="4762872" cy="4525963"/>
          </a:xfrm>
        </p:spPr>
        <p:txBody>
          <a:bodyPr/>
          <a:lstStyle/>
          <a:p>
            <a:pPr algn="just"/>
            <a:r>
              <a:rPr lang="ru-RU" dirty="0"/>
              <a:t>ж</a:t>
            </a:r>
            <a:r>
              <a:rPr lang="ru-RU" dirty="0" smtClean="0"/>
              <a:t>ар; </a:t>
            </a:r>
          </a:p>
          <a:p>
            <a:pPr algn="just"/>
            <a:r>
              <a:rPr lang="ru-RU" dirty="0" smtClean="0"/>
              <a:t>головная боль;  </a:t>
            </a:r>
          </a:p>
          <a:p>
            <a:pPr algn="just"/>
            <a:r>
              <a:rPr lang="ru-RU" dirty="0" smtClean="0"/>
              <a:t>общая слабость; </a:t>
            </a:r>
          </a:p>
          <a:p>
            <a:pPr algn="just"/>
            <a:r>
              <a:rPr lang="ru-RU" dirty="0"/>
              <a:t>ч</a:t>
            </a:r>
            <a:r>
              <a:rPr lang="ru-RU" dirty="0" smtClean="0"/>
              <a:t>ерез </a:t>
            </a:r>
            <a:r>
              <a:rPr lang="ru-RU" dirty="0"/>
              <a:t>3-4 дня всё тело покрывалось наполненными жидкостью пузырьками (оспинами). </a:t>
            </a:r>
          </a:p>
        </p:txBody>
      </p:sp>
      <p:pic>
        <p:nvPicPr>
          <p:cNvPr id="12292" name="Picture 4" descr="http://bolit.info/wp-content/uploads/ospa-naturalnaya-2.jpg"/>
          <p:cNvPicPr>
            <a:picLocks noChangeAspect="1" noChangeArrowheads="1"/>
          </p:cNvPicPr>
          <p:nvPr/>
        </p:nvPicPr>
        <p:blipFill rotWithShape="1">
          <a:blip r:embed="rId2">
            <a:extLst>
              <a:ext uri="{28A0092B-C50C-407E-A947-70E740481C1C}">
                <a14:useLocalDpi xmlns:a14="http://schemas.microsoft.com/office/drawing/2010/main" val="0"/>
              </a:ext>
            </a:extLst>
          </a:blip>
          <a:srcRect t="15672" r="46232" b="35246"/>
          <a:stretch/>
        </p:blipFill>
        <p:spPr bwMode="auto">
          <a:xfrm rot="700581">
            <a:off x="5220071" y="1196752"/>
            <a:ext cx="3687418" cy="252453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294" name="Picture 6" descr="http://www.ural.ru/gallery/news/medicine/osp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736" y="4108308"/>
            <a:ext cx="3682753" cy="24890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515981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Ветряная оспа </a:t>
            </a:r>
            <a:br>
              <a:rPr lang="ru-RU" b="1" i="1" dirty="0" smtClean="0"/>
            </a:br>
            <a:r>
              <a:rPr lang="ru-RU" b="1" i="1" dirty="0" smtClean="0"/>
              <a:t>(ветрянка)</a:t>
            </a:r>
            <a:endParaRPr lang="ru-RU" b="1" i="1" dirty="0"/>
          </a:p>
        </p:txBody>
      </p:sp>
      <p:sp>
        <p:nvSpPr>
          <p:cNvPr id="3" name="Объект 2"/>
          <p:cNvSpPr>
            <a:spLocks noGrp="1"/>
          </p:cNvSpPr>
          <p:nvPr>
            <p:ph idx="1"/>
          </p:nvPr>
        </p:nvSpPr>
        <p:spPr/>
        <p:txBody>
          <a:bodyPr/>
          <a:lstStyle/>
          <a:p>
            <a:r>
              <a:rPr lang="ru-RU" dirty="0"/>
              <a:t>з</a:t>
            </a:r>
            <a:r>
              <a:rPr lang="ru-RU" dirty="0" smtClean="0"/>
              <a:t>удящая сыпь;</a:t>
            </a:r>
          </a:p>
          <a:p>
            <a:r>
              <a:rPr lang="ru-RU" dirty="0" smtClean="0"/>
              <a:t>температура.</a:t>
            </a:r>
            <a:endParaRPr lang="ru-RU" dirty="0"/>
          </a:p>
        </p:txBody>
      </p:sp>
      <p:pic>
        <p:nvPicPr>
          <p:cNvPr id="6"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81" b="99060" l="5417" r="96875">
                        <a14:foregroundMark x1="85000" y1="62069" x2="85000" y2="62069"/>
                        <a14:foregroundMark x1="83125" y1="65831" x2="83125" y2="65831"/>
                        <a14:foregroundMark x1="80417" y1="78370" x2="80417" y2="78370"/>
                        <a14:foregroundMark x1="88333" y1="77429" x2="88333" y2="77429"/>
                        <a14:foregroundMark x1="88542" y1="70219" x2="88542" y2="70219"/>
                        <a14:foregroundMark x1="93750" y1="76489" x2="93750" y2="76489"/>
                        <a14:foregroundMark x1="73125" y1="88088" x2="73125" y2="88088"/>
                        <a14:foregroundMark x1="83542" y1="41066" x2="83542" y2="41066"/>
                        <a14:backgroundMark x1="65417" y1="47962" x2="65417" y2="47962"/>
                        <a14:backgroundMark x1="61250" y1="41379" x2="61250" y2="41379"/>
                        <a14:backgroundMark x1="59167" y1="68966" x2="59167" y2="68966"/>
                      </a14:backgroundRemoval>
                    </a14:imgEffect>
                  </a14:imgLayer>
                </a14:imgProps>
              </a:ext>
            </a:extLst>
          </a:blip>
          <a:srcRect/>
          <a:stretch>
            <a:fillRect/>
          </a:stretch>
        </p:blipFill>
        <p:spPr bwMode="auto">
          <a:xfrm>
            <a:off x="467544" y="548680"/>
            <a:ext cx="8375915" cy="6082140"/>
          </a:xfrm>
          <a:prstGeom prst="rect">
            <a:avLst/>
          </a:prstGeom>
          <a:noFill/>
          <a:ln w="9525">
            <a:noFill/>
            <a:miter lim="800000"/>
            <a:headEnd/>
            <a:tailEnd/>
          </a:ln>
          <a:effectLst/>
        </p:spPr>
      </p:pic>
    </p:spTree>
    <p:extLst>
      <p:ext uri="{BB962C8B-B14F-4D97-AF65-F5344CB8AC3E}">
        <p14:creationId xmlns:p14="http://schemas.microsoft.com/office/powerpoint/2010/main" val="715730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79296" cy="1143000"/>
          </a:xfrm>
        </p:spPr>
        <p:txBody>
          <a:bodyPr/>
          <a:lstStyle/>
          <a:p>
            <a:r>
              <a:rPr lang="ru-RU" b="1" i="1" dirty="0"/>
              <a:t>Какие клетки существуют?</a:t>
            </a:r>
            <a:endParaRPr lang="ru-RU" dirty="0"/>
          </a:p>
        </p:txBody>
      </p:sp>
      <p:sp>
        <p:nvSpPr>
          <p:cNvPr id="3" name="Текст 2"/>
          <p:cNvSpPr>
            <a:spLocks noGrp="1"/>
          </p:cNvSpPr>
          <p:nvPr>
            <p:ph type="body" idx="1"/>
          </p:nvPr>
        </p:nvSpPr>
        <p:spPr>
          <a:xfrm>
            <a:off x="395536" y="1844824"/>
            <a:ext cx="4040188" cy="639762"/>
          </a:xfrm>
        </p:spPr>
        <p:txBody>
          <a:bodyPr/>
          <a:lstStyle/>
          <a:p>
            <a:pPr algn="ctr"/>
            <a:r>
              <a:rPr lang="ru-RU" dirty="0" err="1" smtClean="0">
                <a:solidFill>
                  <a:srgbClr val="00B050"/>
                </a:solidFill>
              </a:rPr>
              <a:t>Эукариотическая</a:t>
            </a:r>
            <a:r>
              <a:rPr lang="ru-RU" dirty="0" smtClean="0">
                <a:solidFill>
                  <a:srgbClr val="00B050"/>
                </a:solidFill>
              </a:rPr>
              <a:t> клетка</a:t>
            </a:r>
          </a:p>
          <a:p>
            <a:pPr algn="ctr"/>
            <a:r>
              <a:rPr lang="ru-RU" dirty="0">
                <a:solidFill>
                  <a:srgbClr val="FF0000"/>
                </a:solidFill>
              </a:rPr>
              <a:t>е</a:t>
            </a:r>
            <a:r>
              <a:rPr lang="ru-RU" dirty="0" smtClean="0">
                <a:solidFill>
                  <a:srgbClr val="FF0000"/>
                </a:solidFill>
              </a:rPr>
              <a:t>сть ядро</a:t>
            </a:r>
            <a:endParaRPr lang="ru-RU" dirty="0">
              <a:solidFill>
                <a:srgbClr val="FF0000"/>
              </a:solidFill>
            </a:endParaRPr>
          </a:p>
        </p:txBody>
      </p:sp>
      <p:sp>
        <p:nvSpPr>
          <p:cNvPr id="4" name="Объект 3"/>
          <p:cNvSpPr>
            <a:spLocks noGrp="1"/>
          </p:cNvSpPr>
          <p:nvPr>
            <p:ph sz="half" idx="2"/>
          </p:nvPr>
        </p:nvSpPr>
        <p:spPr>
          <a:xfrm>
            <a:off x="395536" y="2502048"/>
            <a:ext cx="4040188" cy="2204456"/>
          </a:xfrm>
        </p:spPr>
        <p:txBody>
          <a:bodyPr/>
          <a:lstStyle/>
          <a:p>
            <a:r>
              <a:rPr lang="ru-RU" dirty="0"/>
              <a:t>клетка кожицы </a:t>
            </a:r>
            <a:r>
              <a:rPr lang="ru-RU" dirty="0" smtClean="0"/>
              <a:t>лука</a:t>
            </a:r>
            <a:r>
              <a:rPr lang="ru-RU" dirty="0"/>
              <a:t> </a:t>
            </a:r>
          </a:p>
          <a:p>
            <a:r>
              <a:rPr lang="ru-RU" dirty="0"/>
              <a:t>лейкоцит крови</a:t>
            </a:r>
          </a:p>
          <a:p>
            <a:r>
              <a:rPr lang="ru-RU" dirty="0" smtClean="0"/>
              <a:t>хламидомонада</a:t>
            </a:r>
            <a:endParaRPr lang="ru-RU" dirty="0"/>
          </a:p>
          <a:p>
            <a:r>
              <a:rPr lang="ru-RU" dirty="0"/>
              <a:t>инфузория-туфелька</a:t>
            </a:r>
          </a:p>
          <a:p>
            <a:r>
              <a:rPr lang="ru-RU" dirty="0"/>
              <a:t>нервная клетка</a:t>
            </a:r>
          </a:p>
        </p:txBody>
      </p:sp>
      <p:sp>
        <p:nvSpPr>
          <p:cNvPr id="5" name="Текст 4"/>
          <p:cNvSpPr>
            <a:spLocks noGrp="1"/>
          </p:cNvSpPr>
          <p:nvPr>
            <p:ph type="body" sz="quarter" idx="3"/>
          </p:nvPr>
        </p:nvSpPr>
        <p:spPr>
          <a:xfrm>
            <a:off x="4572000" y="1853134"/>
            <a:ext cx="4320480" cy="639762"/>
          </a:xfrm>
        </p:spPr>
        <p:txBody>
          <a:bodyPr/>
          <a:lstStyle/>
          <a:p>
            <a:pPr algn="ctr"/>
            <a:r>
              <a:rPr lang="ru-RU" dirty="0" err="1" smtClean="0">
                <a:solidFill>
                  <a:srgbClr val="00B050"/>
                </a:solidFill>
              </a:rPr>
              <a:t>Прокариотическая</a:t>
            </a:r>
            <a:r>
              <a:rPr lang="ru-RU" dirty="0" smtClean="0">
                <a:solidFill>
                  <a:srgbClr val="00B050"/>
                </a:solidFill>
              </a:rPr>
              <a:t> клетка</a:t>
            </a:r>
          </a:p>
          <a:p>
            <a:pPr algn="ctr"/>
            <a:r>
              <a:rPr lang="ru-RU" dirty="0">
                <a:solidFill>
                  <a:srgbClr val="FF0000"/>
                </a:solidFill>
              </a:rPr>
              <a:t>н</a:t>
            </a:r>
            <a:r>
              <a:rPr lang="ru-RU" dirty="0" smtClean="0">
                <a:solidFill>
                  <a:srgbClr val="FF0000"/>
                </a:solidFill>
              </a:rPr>
              <a:t>ет ядра </a:t>
            </a:r>
            <a:endParaRPr lang="ru-RU" dirty="0">
              <a:solidFill>
                <a:srgbClr val="FF0000"/>
              </a:solidFill>
            </a:endParaRPr>
          </a:p>
        </p:txBody>
      </p:sp>
      <p:sp>
        <p:nvSpPr>
          <p:cNvPr id="6" name="Объект 5"/>
          <p:cNvSpPr>
            <a:spLocks noGrp="1"/>
          </p:cNvSpPr>
          <p:nvPr>
            <p:ph sz="quarter" idx="4"/>
          </p:nvPr>
        </p:nvSpPr>
        <p:spPr>
          <a:xfrm>
            <a:off x="4644008" y="2420888"/>
            <a:ext cx="4041775" cy="2664296"/>
          </a:xfrm>
        </p:spPr>
        <p:txBody>
          <a:bodyPr/>
          <a:lstStyle/>
          <a:p>
            <a:r>
              <a:rPr lang="ru-RU" dirty="0"/>
              <a:t>стрептококк пневмонии</a:t>
            </a:r>
            <a:r>
              <a:rPr lang="ru-RU" b="1" dirty="0"/>
              <a:t> </a:t>
            </a:r>
            <a:endParaRPr lang="ru-RU" dirty="0"/>
          </a:p>
          <a:p>
            <a:r>
              <a:rPr lang="ru-RU" dirty="0"/>
              <a:t>палочка </a:t>
            </a:r>
            <a:r>
              <a:rPr lang="ru-RU" dirty="0" smtClean="0"/>
              <a:t>Коха</a:t>
            </a:r>
            <a:r>
              <a:rPr lang="ru-RU" dirty="0"/>
              <a:t> </a:t>
            </a:r>
          </a:p>
          <a:p>
            <a:r>
              <a:rPr lang="ru-RU" dirty="0"/>
              <a:t>вибрион холеры</a:t>
            </a:r>
          </a:p>
          <a:p>
            <a:r>
              <a:rPr lang="ru-RU" dirty="0" err="1"/>
              <a:t>цианобактерия</a:t>
            </a:r>
            <a:endParaRPr lang="ru-RU" dirty="0"/>
          </a:p>
          <a:p>
            <a:r>
              <a:rPr lang="ru-RU" dirty="0"/>
              <a:t>бледная спирохета сифилиса</a:t>
            </a:r>
          </a:p>
        </p:txBody>
      </p:sp>
      <p:grpSp>
        <p:nvGrpSpPr>
          <p:cNvPr id="7" name="Группа 6"/>
          <p:cNvGrpSpPr/>
          <p:nvPr/>
        </p:nvGrpSpPr>
        <p:grpSpPr>
          <a:xfrm>
            <a:off x="170685" y="4706504"/>
            <a:ext cx="3771526" cy="2151496"/>
            <a:chOff x="170685" y="4706504"/>
            <a:chExt cx="3771526" cy="2151496"/>
          </a:xfrm>
        </p:grpSpPr>
        <p:pic>
          <p:nvPicPr>
            <p:cNvPr id="16386" name="Picture 2" descr="http://iphotostocks.ru/img-q5y5x5n4g40414f4x2u2d4o5z504k4c4t4/datai/biologija/Test-prostejshie/0020-049-Razmnozhenie-infuzorii-tufelk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685" y="4764148"/>
              <a:ext cx="1185363" cy="64207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ww.modernbiology.ru/micro/micr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4706504"/>
              <a:ext cx="1339228" cy="10044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390" name="Picture 6" descr="http://www.pvsm.ru/images/2016/09/12/simulyator-nervnoi-sistemy-chast-3-associativnyi-neiroelement-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6111" y="4899758"/>
              <a:ext cx="1166100" cy="874575"/>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http://vsehvylechim.ru/media/lechenie-zabolevanij-krovenosnoj-sistemy/skolko-litrov-krovi-u-cheloveka-v-organizme_1_1.jpg"/>
            <p:cNvPicPr>
              <a:picLocks noChangeAspect="1" noChangeArrowheads="1"/>
            </p:cNvPicPr>
            <p:nvPr/>
          </p:nvPicPr>
          <p:blipFill rotWithShape="1">
            <a:blip r:embed="rId5">
              <a:extLst>
                <a:ext uri="{28A0092B-C50C-407E-A947-70E740481C1C}">
                  <a14:useLocalDpi xmlns:a14="http://schemas.microsoft.com/office/drawing/2010/main" val="0"/>
                </a:ext>
              </a:extLst>
            </a:blip>
            <a:srcRect l="62242" t="10532" b="39002"/>
            <a:stretch/>
          </p:blipFill>
          <p:spPr bwMode="auto">
            <a:xfrm>
              <a:off x="268761" y="5448265"/>
              <a:ext cx="1328391" cy="14097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394" name="Picture 10" descr="http://animals-world.ru/wp-content/uploads/2014/02/hlamidomonada.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351" r="63415" b="13188"/>
            <a:stretch/>
          </p:blipFill>
          <p:spPr bwMode="auto">
            <a:xfrm rot="4521947">
              <a:off x="1994296" y="5456747"/>
              <a:ext cx="918432" cy="14074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8" name="Группа 7"/>
          <p:cNvGrpSpPr/>
          <p:nvPr/>
        </p:nvGrpSpPr>
        <p:grpSpPr>
          <a:xfrm>
            <a:off x="4716016" y="4457445"/>
            <a:ext cx="4144959" cy="2272501"/>
            <a:chOff x="4716016" y="4457445"/>
            <a:chExt cx="4144959" cy="2272501"/>
          </a:xfrm>
        </p:grpSpPr>
        <p:pic>
          <p:nvPicPr>
            <p:cNvPr id="16396" name="Picture 12" descr="http://www.dxline.info/img/new_ail/streptococcus-pneumoniae_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1717" y="4457445"/>
              <a:ext cx="1169258" cy="10809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398" name="Picture 14" descr="http://vinnicya.vn.ua/upload_images/tuberkuloz_0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3461" y="4888590"/>
              <a:ext cx="1209124" cy="9049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400" name="Picture 16" descr="http://www.foodpoisonjournal.com/files/2015/08/vibrio-flagella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16016" y="4986929"/>
              <a:ext cx="1511540" cy="10886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402" name="Picture 18" descr="http://worldoceanreview.com/wp-content/uploads/2015/10/wor4_k2a_abb_2-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77197" y="5727991"/>
              <a:ext cx="1160801" cy="10019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404" name="Picture 20" descr="https://otvet.imgsmail.ru/download/u_2e967c4331c4fc90df14bc9bfd4399fd_80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80312" y="5565317"/>
              <a:ext cx="1265957" cy="11646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9115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Корь</a:t>
            </a:r>
            <a:r>
              <a:rPr lang="ru-RU" dirty="0" smtClean="0"/>
              <a:t> </a:t>
            </a:r>
            <a:endParaRPr lang="ru-RU" dirty="0"/>
          </a:p>
        </p:txBody>
      </p:sp>
      <p:sp>
        <p:nvSpPr>
          <p:cNvPr id="3" name="Объект 2"/>
          <p:cNvSpPr>
            <a:spLocks noGrp="1"/>
          </p:cNvSpPr>
          <p:nvPr>
            <p:ph idx="1"/>
          </p:nvPr>
        </p:nvSpPr>
        <p:spPr/>
        <p:txBody>
          <a:bodyPr/>
          <a:lstStyle/>
          <a:p>
            <a:pPr algn="just"/>
            <a:r>
              <a:rPr lang="ru-RU" dirty="0"/>
              <a:t>Человек, инфицированный вирусом кори, уже за 2-4 дня перед появлением сыпи становится заразным и остается таковым, пока не исчезает сыпь. </a:t>
            </a:r>
          </a:p>
        </p:txBody>
      </p:sp>
      <p:pic>
        <p:nvPicPr>
          <p:cNvPr id="4" name="Picture 2" descr="http://www.clipartsuggest.com/images/645/use-these-free-clip-art-images-in-your-art-projects-and-more-zWgF76-clipart.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10" t="1625" r="6766" b="9651"/>
          <a:stretch/>
        </p:blipFill>
        <p:spPr bwMode="auto">
          <a:xfrm>
            <a:off x="5940152" y="3645024"/>
            <a:ext cx="2861158" cy="2697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descr="http://heaclub.ru/tim/35f866e1ab04e1b689b9b88d7432b91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718031"/>
            <a:ext cx="4310899" cy="28739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792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Паротит (свинка)</a:t>
            </a:r>
            <a:endParaRPr lang="ru-RU" b="1" i="1" dirty="0"/>
          </a:p>
        </p:txBody>
      </p:sp>
      <p:pic>
        <p:nvPicPr>
          <p:cNvPr id="5" name="Picture 2" descr="http://www.european-coatings.com/var/ezflow_site/storage/images/european-coatings/home/raw-materials-technologies/technologies/silver-functionalised-hybrid-materials-as-antibacterial-coatings-on-stainless-steel/16841287-1-eng-GB/Silver-functionalised-hybrid-materials-as-antibacterial-coatings-on-stainless-ste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64" y="3861048"/>
            <a:ext cx="3491880" cy="2444999"/>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5"/>
          <p:cNvSpPr>
            <a:spLocks noGrp="1"/>
          </p:cNvSpPr>
          <p:nvPr>
            <p:ph idx="1"/>
          </p:nvPr>
        </p:nvSpPr>
        <p:spPr/>
        <p:txBody>
          <a:bodyPr/>
          <a:lstStyle/>
          <a:p>
            <a:pPr algn="just"/>
            <a:r>
              <a:rPr lang="ru-RU" dirty="0" smtClean="0"/>
              <a:t>Распухают </a:t>
            </a:r>
            <a:r>
              <a:rPr lang="ru-RU" dirty="0"/>
              <a:t>слюнные железы, расположенные возле ушей, и лицо приобретает характерный </a:t>
            </a:r>
            <a:r>
              <a:rPr lang="ru-RU" dirty="0" smtClean="0"/>
              <a:t>вид. </a:t>
            </a:r>
            <a:endParaRPr lang="ru-RU" dirty="0"/>
          </a:p>
        </p:txBody>
      </p:sp>
      <p:pic>
        <p:nvPicPr>
          <p:cNvPr id="21506" name="Picture 2" descr="http://zdorovko.info/wp-content/uploads/2017/09/parotit_u_reben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150628"/>
            <a:ext cx="4737869" cy="329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674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Грипп</a:t>
            </a:r>
            <a:endParaRPr lang="ru-RU" i="1" dirty="0"/>
          </a:p>
        </p:txBody>
      </p:sp>
      <p:sp>
        <p:nvSpPr>
          <p:cNvPr id="3" name="Объект 2"/>
          <p:cNvSpPr>
            <a:spLocks noGrp="1"/>
          </p:cNvSpPr>
          <p:nvPr>
            <p:ph idx="1"/>
          </p:nvPr>
        </p:nvSpPr>
        <p:spPr>
          <a:xfrm>
            <a:off x="457200" y="1600200"/>
            <a:ext cx="4330824" cy="4525963"/>
          </a:xfrm>
        </p:spPr>
        <p:txBody>
          <a:bodyPr/>
          <a:lstStyle/>
          <a:p>
            <a:pPr algn="just"/>
            <a:r>
              <a:rPr lang="ru-RU" sz="2500" dirty="0"/>
              <a:t>Впервые эпидемия болезни, напоминавшей грипп, была описана в 412 году до н.э. Гиппократом. </a:t>
            </a:r>
            <a:endParaRPr lang="ru-RU" sz="2500" dirty="0" smtClean="0"/>
          </a:p>
          <a:p>
            <a:pPr algn="just"/>
            <a:r>
              <a:rPr lang="ru-RU" sz="2500" dirty="0"/>
              <a:t>Не успевают врачи создать вакцину против одной формы гриппа, как возбудитель болезни появляется уже в новом обличии. </a:t>
            </a:r>
          </a:p>
          <a:p>
            <a:pPr algn="just"/>
            <a:endParaRPr lang="ru-RU" dirty="0"/>
          </a:p>
        </p:txBody>
      </p:sp>
      <p:pic>
        <p:nvPicPr>
          <p:cNvPr id="24578" name="Picture 2" descr="https://im0-tub-ua.yandex.net/i?id=88e13b083c68f0f4c6dff37a79d50a96&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556792"/>
            <a:ext cx="4032448" cy="46805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4240721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68313" y="188913"/>
            <a:ext cx="8001000" cy="838200"/>
          </a:xfrm>
        </p:spPr>
        <p:txBody>
          <a:bodyPr anchor="t"/>
          <a:lstStyle/>
          <a:p>
            <a:pPr eaLnBrk="1" hangingPunct="1"/>
            <a:r>
              <a:rPr lang="ru-RU" altLang="ru-RU" sz="4000" dirty="0" smtClean="0"/>
              <a:t>ВИЧ </a:t>
            </a:r>
            <a:r>
              <a:rPr lang="ru-RU" altLang="ru-RU" sz="4000" u="sng" dirty="0" smtClean="0"/>
              <a:t>вызывает заболевание</a:t>
            </a:r>
            <a:r>
              <a:rPr lang="ru-RU" altLang="ru-RU" sz="4000" dirty="0" smtClean="0"/>
              <a:t/>
            </a:r>
            <a:br>
              <a:rPr lang="ru-RU" altLang="ru-RU" sz="4000" dirty="0" smtClean="0"/>
            </a:br>
            <a:r>
              <a:rPr lang="ru-RU" altLang="ru-RU" sz="4000" dirty="0" smtClean="0">
                <a:solidFill>
                  <a:srgbClr val="FF0000"/>
                </a:solidFill>
              </a:rPr>
              <a:t>ВИЧ-инфекция</a:t>
            </a:r>
            <a:endParaRPr lang="ru-RU" altLang="ru-RU" sz="4000" dirty="0" smtClean="0">
              <a:solidFill>
                <a:srgbClr val="FF0000"/>
              </a:solidFill>
            </a:endParaRPr>
          </a:p>
        </p:txBody>
      </p:sp>
      <p:sp>
        <p:nvSpPr>
          <p:cNvPr id="18435" name="Rectangle 3"/>
          <p:cNvSpPr>
            <a:spLocks noGrp="1" noChangeArrowheads="1"/>
          </p:cNvSpPr>
          <p:nvPr>
            <p:ph type="body" idx="4294967295"/>
          </p:nvPr>
        </p:nvSpPr>
        <p:spPr>
          <a:xfrm>
            <a:off x="250825" y="1295400"/>
            <a:ext cx="4681538" cy="4941888"/>
          </a:xfrm>
        </p:spPr>
        <p:txBody>
          <a:bodyPr/>
          <a:lstStyle/>
          <a:p>
            <a:pPr eaLnBrk="1" hangingPunct="1">
              <a:buFontTx/>
              <a:buNone/>
            </a:pPr>
            <a:r>
              <a:rPr lang="ru-RU" altLang="ru-RU" sz="6600" b="1" smtClean="0"/>
              <a:t>С</a:t>
            </a:r>
            <a:r>
              <a:rPr lang="ru-RU" altLang="ru-RU" smtClean="0"/>
              <a:t> – синдром</a:t>
            </a:r>
          </a:p>
          <a:p>
            <a:pPr eaLnBrk="1" hangingPunct="1">
              <a:buFontTx/>
              <a:buNone/>
            </a:pPr>
            <a:r>
              <a:rPr lang="ru-RU" altLang="ru-RU" sz="6000" b="1" smtClean="0"/>
              <a:t>П</a:t>
            </a:r>
            <a:r>
              <a:rPr lang="ru-RU" altLang="ru-RU" smtClean="0"/>
              <a:t> – приобретенного</a:t>
            </a:r>
          </a:p>
          <a:p>
            <a:pPr eaLnBrk="1" hangingPunct="1">
              <a:buFontTx/>
              <a:buNone/>
            </a:pPr>
            <a:r>
              <a:rPr lang="ru-RU" altLang="ru-RU" sz="6000" b="1" smtClean="0"/>
              <a:t>И</a:t>
            </a:r>
            <a:r>
              <a:rPr lang="ru-RU" altLang="ru-RU" smtClean="0"/>
              <a:t> – иммуно-     </a:t>
            </a:r>
          </a:p>
          <a:p>
            <a:pPr eaLnBrk="1" hangingPunct="1">
              <a:buFontTx/>
              <a:buNone/>
            </a:pPr>
            <a:r>
              <a:rPr lang="ru-RU" altLang="ru-RU" sz="6000" b="1" smtClean="0"/>
              <a:t>Д </a:t>
            </a:r>
            <a:r>
              <a:rPr lang="ru-RU" altLang="ru-RU" smtClean="0"/>
              <a:t>– дефицита</a:t>
            </a:r>
          </a:p>
        </p:txBody>
      </p:sp>
      <p:sp>
        <p:nvSpPr>
          <p:cNvPr id="115716" name="Rectangle 4"/>
          <p:cNvSpPr>
            <a:spLocks noChangeArrowheads="1"/>
          </p:cNvSpPr>
          <p:nvPr/>
        </p:nvSpPr>
        <p:spPr bwMode="auto">
          <a:xfrm>
            <a:off x="3419475" y="4292600"/>
            <a:ext cx="57245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sz="2800" b="0">
                <a:solidFill>
                  <a:srgbClr val="FF0000"/>
                </a:solidFill>
              </a:rPr>
              <a:t>(потеря организмом способности сопротивляться инфекциям)</a:t>
            </a:r>
          </a:p>
        </p:txBody>
      </p:sp>
      <p:sp>
        <p:nvSpPr>
          <p:cNvPr id="115717" name="Rectangle 5"/>
          <p:cNvSpPr>
            <a:spLocks noChangeArrowheads="1"/>
          </p:cNvSpPr>
          <p:nvPr/>
        </p:nvSpPr>
        <p:spPr bwMode="auto">
          <a:xfrm>
            <a:off x="4415407" y="2924174"/>
            <a:ext cx="4752528"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spcBef>
                <a:spcPct val="20000"/>
              </a:spcBef>
            </a:pPr>
            <a:r>
              <a:rPr lang="ru-RU" altLang="ru-RU" sz="2800" b="0" dirty="0">
                <a:solidFill>
                  <a:srgbClr val="FF0000"/>
                </a:solidFill>
              </a:rPr>
              <a:t>(</a:t>
            </a:r>
            <a:r>
              <a:rPr lang="ru-RU" altLang="ru-RU" sz="2800" b="0" dirty="0" smtClean="0">
                <a:solidFill>
                  <a:srgbClr val="FF0000"/>
                </a:solidFill>
              </a:rPr>
              <a:t>не врожденного</a:t>
            </a:r>
            <a:r>
              <a:rPr lang="ru-RU" altLang="ru-RU" sz="2800" b="0" dirty="0">
                <a:solidFill>
                  <a:srgbClr val="FF0000"/>
                </a:solidFill>
              </a:rPr>
              <a:t>, а приобретенного в результате </a:t>
            </a:r>
            <a:r>
              <a:rPr lang="ru-RU" altLang="ru-RU" sz="2800" b="0" dirty="0" smtClean="0">
                <a:solidFill>
                  <a:srgbClr val="FF0000"/>
                </a:solidFill>
              </a:rPr>
              <a:t>ВИЧ-инфекции</a:t>
            </a:r>
            <a:r>
              <a:rPr lang="ru-RU" altLang="ru-RU" sz="2800" b="0" dirty="0">
                <a:solidFill>
                  <a:srgbClr val="FF0000"/>
                </a:solidFill>
              </a:rPr>
              <a:t>)</a:t>
            </a:r>
          </a:p>
        </p:txBody>
      </p:sp>
      <p:sp>
        <p:nvSpPr>
          <p:cNvPr id="115718" name="Rectangle 6"/>
          <p:cNvSpPr>
            <a:spLocks noChangeArrowheads="1"/>
          </p:cNvSpPr>
          <p:nvPr/>
        </p:nvSpPr>
        <p:spPr bwMode="auto">
          <a:xfrm>
            <a:off x="3419475" y="1700213"/>
            <a:ext cx="5178425"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pPr>
            <a:r>
              <a:rPr lang="ru-RU" altLang="ru-RU" sz="2800" b="0">
                <a:solidFill>
                  <a:srgbClr val="FF0000"/>
                </a:solidFill>
              </a:rPr>
              <a:t>(признаки определенного заболевания)</a:t>
            </a:r>
          </a:p>
        </p:txBody>
      </p:sp>
    </p:spTree>
    <p:extLst>
      <p:ext uri="{BB962C8B-B14F-4D97-AF65-F5344CB8AC3E}">
        <p14:creationId xmlns:p14="http://schemas.microsoft.com/office/powerpoint/2010/main" val="386997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5718">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5717">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5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157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СПИД</a:t>
            </a:r>
            <a:endParaRPr lang="ru-RU" b="1" i="1" dirty="0"/>
          </a:p>
        </p:txBody>
      </p:sp>
      <p:sp>
        <p:nvSpPr>
          <p:cNvPr id="3" name="Объект 2"/>
          <p:cNvSpPr>
            <a:spLocks noGrp="1"/>
          </p:cNvSpPr>
          <p:nvPr>
            <p:ph idx="1"/>
          </p:nvPr>
        </p:nvSpPr>
        <p:spPr>
          <a:xfrm>
            <a:off x="395536" y="1268761"/>
            <a:ext cx="8280920" cy="2016224"/>
          </a:xfrm>
        </p:spPr>
        <p:txBody>
          <a:bodyPr/>
          <a:lstStyle/>
          <a:p>
            <a:pPr algn="just"/>
            <a:r>
              <a:rPr lang="ru-RU" sz="2800" dirty="0"/>
              <a:t>Начало  истории СПИДа  - 1978 год - условно, поскольку некоторые ученые считают, что ВИЧ перешел от обезьян к людям в период между 1926 и 1946 годами. </a:t>
            </a:r>
            <a:endParaRPr lang="ru-RU" sz="2800" dirty="0" smtClean="0"/>
          </a:p>
        </p:txBody>
      </p:sp>
      <p:pic>
        <p:nvPicPr>
          <p:cNvPr id="25602" name="Picture 2" descr="https://im0-tub-ua.yandex.net/i?id=1a7b8687fc2f6c04d7c630c98b0f5e5c&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328945"/>
            <a:ext cx="4267200" cy="30480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3422291"/>
            <a:ext cx="3744416" cy="2954655"/>
          </a:xfrm>
          <a:prstGeom prst="rect">
            <a:avLst/>
          </a:prstGeom>
          <a:noFill/>
        </p:spPr>
        <p:txBody>
          <a:bodyPr wrap="square" rtlCol="0">
            <a:spAutoFit/>
          </a:bodyPr>
          <a:lstStyle/>
          <a:p>
            <a:pPr algn="just"/>
            <a:r>
              <a:rPr lang="ru-RU" sz="2800" dirty="0"/>
              <a:t>Впервые СПИД был официально зарегистрирован Национальным Центром контроля инфекционных. </a:t>
            </a:r>
          </a:p>
          <a:p>
            <a:endParaRPr lang="ru-RU" dirty="0"/>
          </a:p>
        </p:txBody>
      </p:sp>
    </p:spTree>
    <p:extLst>
      <p:ext uri="{BB962C8B-B14F-4D97-AF65-F5344CB8AC3E}">
        <p14:creationId xmlns:p14="http://schemas.microsoft.com/office/powerpoint/2010/main" val="11967856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4294967295"/>
          </p:nvPr>
        </p:nvSpPr>
        <p:spPr>
          <a:xfrm>
            <a:off x="179388" y="1052513"/>
            <a:ext cx="4679950" cy="5073650"/>
          </a:xfrm>
        </p:spPr>
        <p:txBody>
          <a:bodyPr/>
          <a:lstStyle/>
          <a:p>
            <a:pPr eaLnBrk="1" hangingPunct="1">
              <a:lnSpc>
                <a:spcPct val="90000"/>
              </a:lnSpc>
              <a:buFontTx/>
              <a:buNone/>
            </a:pPr>
            <a:r>
              <a:rPr lang="ru-RU" altLang="ru-RU" sz="6600" b="1" smtClean="0"/>
              <a:t>   В</a:t>
            </a:r>
            <a:r>
              <a:rPr lang="ru-RU" altLang="ru-RU" sz="2400" smtClean="0"/>
              <a:t> – вирус </a:t>
            </a:r>
          </a:p>
          <a:p>
            <a:pPr eaLnBrk="1" hangingPunct="1">
              <a:lnSpc>
                <a:spcPct val="90000"/>
              </a:lnSpc>
              <a:buFontTx/>
              <a:buNone/>
            </a:pPr>
            <a:endParaRPr lang="ru-RU" altLang="ru-RU" sz="4800" b="1" smtClean="0"/>
          </a:p>
          <a:p>
            <a:pPr eaLnBrk="1" hangingPunct="1">
              <a:lnSpc>
                <a:spcPct val="90000"/>
              </a:lnSpc>
              <a:buFontTx/>
              <a:buNone/>
            </a:pPr>
            <a:r>
              <a:rPr lang="ru-RU" altLang="ru-RU" sz="6600" b="1" smtClean="0"/>
              <a:t>   И</a:t>
            </a:r>
            <a:r>
              <a:rPr lang="ru-RU" altLang="ru-RU" sz="2400" smtClean="0"/>
              <a:t> – иммунодефицита</a:t>
            </a:r>
            <a:endParaRPr lang="ru-RU" altLang="ru-RU" sz="2000" smtClean="0">
              <a:solidFill>
                <a:srgbClr val="FF0000"/>
              </a:solidFill>
            </a:endParaRPr>
          </a:p>
          <a:p>
            <a:pPr eaLnBrk="1" hangingPunct="1">
              <a:lnSpc>
                <a:spcPct val="90000"/>
              </a:lnSpc>
              <a:buFontTx/>
              <a:buNone/>
            </a:pPr>
            <a:endParaRPr lang="ru-RU" altLang="ru-RU" sz="4800" b="1" smtClean="0"/>
          </a:p>
          <a:p>
            <a:pPr eaLnBrk="1" hangingPunct="1">
              <a:lnSpc>
                <a:spcPct val="90000"/>
              </a:lnSpc>
              <a:buFontTx/>
              <a:buNone/>
            </a:pPr>
            <a:r>
              <a:rPr lang="ru-RU" altLang="ru-RU" sz="6600" b="1" smtClean="0"/>
              <a:t>   Ч</a:t>
            </a:r>
            <a:r>
              <a:rPr lang="ru-RU" altLang="ru-RU" sz="6600" smtClean="0"/>
              <a:t> </a:t>
            </a:r>
            <a:r>
              <a:rPr lang="ru-RU" altLang="ru-RU" sz="2400" smtClean="0"/>
              <a:t>– человека</a:t>
            </a:r>
            <a:endParaRPr lang="ru-RU" altLang="ru-RU" sz="2000" smtClean="0">
              <a:solidFill>
                <a:srgbClr val="FF0000"/>
              </a:solidFill>
            </a:endParaRPr>
          </a:p>
        </p:txBody>
      </p:sp>
      <p:sp>
        <p:nvSpPr>
          <p:cNvPr id="112644" name="Rectangle 4"/>
          <p:cNvSpPr>
            <a:spLocks noChangeArrowheads="1"/>
          </p:cNvSpPr>
          <p:nvPr/>
        </p:nvSpPr>
        <p:spPr bwMode="auto">
          <a:xfrm>
            <a:off x="3348038" y="1557338"/>
            <a:ext cx="5424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pPr>
            <a:r>
              <a:rPr lang="ru-RU" altLang="ru-RU" sz="2800" b="0">
                <a:solidFill>
                  <a:srgbClr val="FF0000"/>
                </a:solidFill>
              </a:rPr>
              <a:t>(крошечный организм, микроб)</a:t>
            </a:r>
          </a:p>
        </p:txBody>
      </p:sp>
      <p:sp>
        <p:nvSpPr>
          <p:cNvPr id="112645" name="Rectangle 5"/>
          <p:cNvSpPr>
            <a:spLocks noChangeArrowheads="1"/>
          </p:cNvSpPr>
          <p:nvPr/>
        </p:nvSpPr>
        <p:spPr bwMode="auto">
          <a:xfrm>
            <a:off x="4572000" y="2997200"/>
            <a:ext cx="374491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sz="2800" b="0">
                <a:solidFill>
                  <a:srgbClr val="FF0000"/>
                </a:solidFill>
              </a:rPr>
              <a:t>(потеря организмом способности сопротивляться инфекциям)</a:t>
            </a:r>
          </a:p>
        </p:txBody>
      </p:sp>
      <p:sp>
        <p:nvSpPr>
          <p:cNvPr id="112646" name="Rectangle 6"/>
          <p:cNvSpPr>
            <a:spLocks noChangeArrowheads="1"/>
          </p:cNvSpPr>
          <p:nvPr/>
        </p:nvSpPr>
        <p:spPr bwMode="auto">
          <a:xfrm>
            <a:off x="3708400" y="5157788"/>
            <a:ext cx="5256213"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ru-RU" altLang="ru-RU" sz="2800" b="0">
                <a:solidFill>
                  <a:srgbClr val="FF0000"/>
                </a:solidFill>
              </a:rPr>
              <a:t>(живет только </a:t>
            </a:r>
          </a:p>
          <a:p>
            <a:pPr>
              <a:spcBef>
                <a:spcPct val="20000"/>
              </a:spcBef>
            </a:pPr>
            <a:r>
              <a:rPr lang="ru-RU" altLang="ru-RU" sz="2800" b="0">
                <a:solidFill>
                  <a:srgbClr val="FF0000"/>
                </a:solidFill>
              </a:rPr>
              <a:t>в организме человека)</a:t>
            </a:r>
          </a:p>
        </p:txBody>
      </p:sp>
      <p:pic>
        <p:nvPicPr>
          <p:cNvPr id="7" name="Picture 7" descr="HIV197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8404" y="4025900"/>
            <a:ext cx="1606209" cy="157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199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12644" grpId="0"/>
      <p:bldP spid="112645" grpId="0"/>
      <p:bldP spid="11264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Знать, чтобы жить</a:t>
            </a:r>
            <a:endParaRPr lang="ru-RU" b="1" i="1" dirty="0"/>
          </a:p>
        </p:txBody>
      </p:sp>
      <p:sp>
        <p:nvSpPr>
          <p:cNvPr id="4" name="Стрелка вправо 3">
            <a:hlinkClick r:id="rId2" action="ppaction://hlinkfile"/>
          </p:cNvPr>
          <p:cNvSpPr/>
          <p:nvPr/>
        </p:nvSpPr>
        <p:spPr bwMode="auto">
          <a:xfrm>
            <a:off x="1043608" y="1656443"/>
            <a:ext cx="3672408" cy="1512168"/>
          </a:xfrm>
          <a:prstGeom prst="rightArrow">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4000" b="1" i="1" u="none" strike="noStrike" cap="none" normalizeH="0" baseline="0" dirty="0" smtClean="0">
                <a:ln>
                  <a:noFill/>
                </a:ln>
                <a:solidFill>
                  <a:schemeClr val="tx1"/>
                </a:solidFill>
                <a:effectLst/>
                <a:latin typeface="Arial" charset="0"/>
              </a:rPr>
              <a:t>Смотреть</a:t>
            </a:r>
          </a:p>
        </p:txBody>
      </p:sp>
      <p:pic>
        <p:nvPicPr>
          <p:cNvPr id="5" name="Picture 5" descr="ZIV%20ir%20AID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67542">
            <a:off x="5116835" y="1265900"/>
            <a:ext cx="29114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2" descr="https://im0-tub-ua.yandex.net/i?id=eeb1a9664cd2475d05b30f1f20e94989&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327931"/>
            <a:ext cx="4176464" cy="35544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026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ВИЧ</a:t>
            </a:r>
            <a:endParaRPr lang="ru-RU" b="1" i="1" dirty="0"/>
          </a:p>
        </p:txBody>
      </p:sp>
      <p:sp>
        <p:nvSpPr>
          <p:cNvPr id="3" name="Текст 2"/>
          <p:cNvSpPr>
            <a:spLocks noGrp="1"/>
          </p:cNvSpPr>
          <p:nvPr>
            <p:ph type="body" idx="1"/>
          </p:nvPr>
        </p:nvSpPr>
        <p:spPr>
          <a:xfrm>
            <a:off x="2436711" y="1340768"/>
            <a:ext cx="4040188" cy="639762"/>
          </a:xfrm>
        </p:spPr>
        <p:txBody>
          <a:bodyPr/>
          <a:lstStyle/>
          <a:p>
            <a:pPr algn="ctr"/>
            <a:r>
              <a:rPr lang="ru-RU" sz="3200" i="1" dirty="0" smtClean="0">
                <a:solidFill>
                  <a:srgbClr val="FF0000"/>
                </a:solidFill>
              </a:rPr>
              <a:t>ПУТИ ПЕРЕДАЧИ</a:t>
            </a:r>
            <a:endParaRPr lang="ru-RU" sz="3200" i="1" dirty="0">
              <a:solidFill>
                <a:srgbClr val="FF0000"/>
              </a:solidFill>
            </a:endParaRPr>
          </a:p>
        </p:txBody>
      </p:sp>
      <p:sp>
        <p:nvSpPr>
          <p:cNvPr id="7" name="Стрелка влево 6"/>
          <p:cNvSpPr/>
          <p:nvPr/>
        </p:nvSpPr>
        <p:spPr bwMode="auto">
          <a:xfrm rot="18185050">
            <a:off x="2234942" y="2210264"/>
            <a:ext cx="1256881" cy="616041"/>
          </a:xfrm>
          <a:prstGeom prst="leftArrow">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15362" name="Picture 2" descr="https://im0-tub-ua.yandex.net/i?id=6d4b84d784fe2e0b51b7a1d4e922b1ee&amp;n=13"/>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backgroundRemoval t="2813" b="96875" l="4737" r="92632">
                        <a14:foregroundMark x1="5263" y1="28125" x2="5263" y2="28125"/>
                        <a14:foregroundMark x1="38947" y1="6875" x2="38947" y2="6875"/>
                        <a14:foregroundMark x1="75789" y1="18438" x2="75789" y2="18438"/>
                        <a14:foregroundMark x1="84737" y1="23750" x2="84737" y2="23750"/>
                        <a14:foregroundMark x1="52105" y1="2813" x2="52105" y2="2813"/>
                        <a14:foregroundMark x1="92632" y1="31875" x2="92632" y2="31875"/>
                        <a14:foregroundMark x1="21579" y1="96875" x2="21579" y2="96875"/>
                        <a14:foregroundMark x1="34211" y1="67813" x2="34211" y2="67813"/>
                        <a14:foregroundMark x1="26316" y1="65625" x2="26316" y2="65625"/>
                        <a14:foregroundMark x1="40000" y1="66875" x2="40000" y2="66875"/>
                      </a14:backgroundRemoval>
                    </a14:imgEffect>
                  </a14:imgLayer>
                </a14:imgProps>
              </a:ext>
              <a:ext uri="{28A0092B-C50C-407E-A947-70E740481C1C}">
                <a14:useLocalDpi xmlns:a14="http://schemas.microsoft.com/office/drawing/2010/main" val="0"/>
              </a:ext>
            </a:extLst>
          </a:blip>
          <a:srcRect/>
          <a:stretch>
            <a:fillRect/>
          </a:stretch>
        </p:blipFill>
        <p:spPr bwMode="auto">
          <a:xfrm>
            <a:off x="755576" y="2852936"/>
            <a:ext cx="1914327" cy="322413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im0-tub-ua.yandex.net/i?id=657338830edf34d43b0b5dc3e924ab24&amp;n=1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375" b="84688" l="24749" r="71572">
                        <a14:foregroundMark x1="44816" y1="44375" x2="44816" y2="44375"/>
                        <a14:foregroundMark x1="45819" y1="39688" x2="45819" y2="39688"/>
                        <a14:foregroundMark x1="51839" y1="28750" x2="51839" y2="28750"/>
                        <a14:foregroundMark x1="42140" y1="34375" x2="42140" y2="34375"/>
                        <a14:foregroundMark x1="35117" y1="42188" x2="35117" y2="42188"/>
                        <a14:foregroundMark x1="49498" y1="42813" x2="49498" y2="42813"/>
                        <a14:foregroundMark x1="58863" y1="51875" x2="58863" y2="51875"/>
                        <a14:foregroundMark x1="54515" y1="41563" x2="54515" y2="41563"/>
                        <a14:foregroundMark x1="40803" y1="54375" x2="40803" y2="54375"/>
                        <a14:foregroundMark x1="30769" y1="53125" x2="30769" y2="53125"/>
                        <a14:foregroundMark x1="32441" y1="64063" x2="32441" y2="64063"/>
                        <a14:foregroundMark x1="38127" y1="64688" x2="38127" y2="64688"/>
                        <a14:foregroundMark x1="44482" y1="64688" x2="44482" y2="64688"/>
                        <a14:foregroundMark x1="50502" y1="62813" x2="50502" y2="62813"/>
                        <a14:foregroundMark x1="57860" y1="61875" x2="57860" y2="61875"/>
                        <a14:foregroundMark x1="54849" y1="66875" x2="54849" y2="66875"/>
                        <a14:foregroundMark x1="49498" y1="70000" x2="49498" y2="70000"/>
                        <a14:foregroundMark x1="43813" y1="71563" x2="43813" y2="71563"/>
                        <a14:foregroundMark x1="40468" y1="73438" x2="40468" y2="73438"/>
                        <a14:foregroundMark x1="44147" y1="75625" x2="44147" y2="75625"/>
                        <a14:foregroundMark x1="50502" y1="76250" x2="50502" y2="76250"/>
                        <a14:foregroundMark x1="53846" y1="77500" x2="53846" y2="77500"/>
                        <a14:foregroundMark x1="62542" y1="80000" x2="62542" y2="80000"/>
                        <a14:foregroundMark x1="59197" y1="76875" x2="59197" y2="76875"/>
                        <a14:foregroundMark x1="64214" y1="75625" x2="64214" y2="75625"/>
                        <a14:foregroundMark x1="67893" y1="63125" x2="67893" y2="63125"/>
                        <a14:foregroundMark x1="31773" y1="37500" x2="31773" y2="37500"/>
                        <a14:foregroundMark x1="29431" y1="39375" x2="29431" y2="39375"/>
                      </a14:backgroundRemoval>
                    </a14:imgEffect>
                  </a14:imgLayer>
                </a14:imgProps>
              </a:ext>
              <a:ext uri="{28A0092B-C50C-407E-A947-70E740481C1C}">
                <a14:useLocalDpi xmlns:a14="http://schemas.microsoft.com/office/drawing/2010/main" val="0"/>
              </a:ext>
            </a:extLst>
          </a:blip>
          <a:srcRect l="22186" t="5532" r="22674" b="12947"/>
          <a:stretch/>
        </p:blipFill>
        <p:spPr bwMode="auto">
          <a:xfrm>
            <a:off x="3544134" y="3265592"/>
            <a:ext cx="1953760" cy="3091391"/>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s://previews.123rf.com/images/tatus/tatus1201/tatus120100099/11962871-Blood-drop--Stock-Photo.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5615" l="9901" r="89989">
                        <a14:foregroundMark x1="25413" y1="50923" x2="25413" y2="50923"/>
                        <a14:foregroundMark x1="27393" y1="47615" x2="27393" y2="47615"/>
                        <a14:foregroundMark x1="21672" y1="55615" x2="21672" y2="55615"/>
                        <a14:foregroundMark x1="23542" y1="54231" x2="23542" y2="54231"/>
                      </a14:backgroundRemoval>
                    </a14:imgEffect>
                  </a14:imgLayer>
                </a14:imgProps>
              </a:ext>
              <a:ext uri="{28A0092B-C50C-407E-A947-70E740481C1C}">
                <a14:useLocalDpi xmlns:a14="http://schemas.microsoft.com/office/drawing/2010/main" val="0"/>
              </a:ext>
            </a:extLst>
          </a:blip>
          <a:srcRect/>
          <a:stretch>
            <a:fillRect/>
          </a:stretch>
        </p:blipFill>
        <p:spPr bwMode="auto">
          <a:xfrm>
            <a:off x="6246715" y="2924944"/>
            <a:ext cx="2114709" cy="3024336"/>
          </a:xfrm>
          <a:prstGeom prst="rect">
            <a:avLst/>
          </a:prstGeom>
          <a:noFill/>
          <a:extLst>
            <a:ext uri="{909E8E84-426E-40DD-AFC4-6F175D3DCCD1}">
              <a14:hiddenFill xmlns:a14="http://schemas.microsoft.com/office/drawing/2010/main">
                <a:solidFill>
                  <a:srgbClr val="FFFFFF"/>
                </a:solidFill>
              </a14:hiddenFill>
            </a:ext>
          </a:extLst>
        </p:spPr>
      </p:pic>
      <p:sp>
        <p:nvSpPr>
          <p:cNvPr id="15" name="Стрелка влево 14"/>
          <p:cNvSpPr/>
          <p:nvPr/>
        </p:nvSpPr>
        <p:spPr bwMode="auto">
          <a:xfrm rot="16200000">
            <a:off x="3892574" y="2362663"/>
            <a:ext cx="1256881" cy="616041"/>
          </a:xfrm>
          <a:prstGeom prst="leftArrow">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16" name="Стрелка влево 15"/>
          <p:cNvSpPr/>
          <p:nvPr/>
        </p:nvSpPr>
        <p:spPr bwMode="auto">
          <a:xfrm rot="14250904">
            <a:off x="5645049" y="2215414"/>
            <a:ext cx="1256881" cy="616041"/>
          </a:xfrm>
          <a:prstGeom prst="leftArrow">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12" name="TextBox 11"/>
          <p:cNvSpPr txBox="1"/>
          <p:nvPr/>
        </p:nvSpPr>
        <p:spPr>
          <a:xfrm>
            <a:off x="611560" y="6148378"/>
            <a:ext cx="1872208" cy="369332"/>
          </a:xfrm>
          <a:prstGeom prst="rect">
            <a:avLst/>
          </a:prstGeom>
          <a:noFill/>
        </p:spPr>
        <p:txBody>
          <a:bodyPr wrap="square" rtlCol="0">
            <a:spAutoFit/>
          </a:bodyPr>
          <a:lstStyle/>
          <a:p>
            <a:pPr algn="ctr"/>
            <a:r>
              <a:rPr lang="ru-RU" b="1" i="1" dirty="0" smtClean="0">
                <a:solidFill>
                  <a:srgbClr val="7030A0"/>
                </a:solidFill>
              </a:rPr>
              <a:t>половой</a:t>
            </a:r>
            <a:endParaRPr lang="ru-RU" b="1" i="1" dirty="0">
              <a:solidFill>
                <a:srgbClr val="7030A0"/>
              </a:solidFill>
            </a:endParaRPr>
          </a:p>
        </p:txBody>
      </p:sp>
      <p:sp>
        <p:nvSpPr>
          <p:cNvPr id="13" name="TextBox 12"/>
          <p:cNvSpPr txBox="1"/>
          <p:nvPr/>
        </p:nvSpPr>
        <p:spPr>
          <a:xfrm>
            <a:off x="3179429" y="6356983"/>
            <a:ext cx="2683170" cy="369332"/>
          </a:xfrm>
          <a:prstGeom prst="rect">
            <a:avLst/>
          </a:prstGeom>
          <a:noFill/>
        </p:spPr>
        <p:txBody>
          <a:bodyPr wrap="none" rtlCol="0">
            <a:spAutoFit/>
          </a:bodyPr>
          <a:lstStyle/>
          <a:p>
            <a:pPr algn="ctr"/>
            <a:r>
              <a:rPr lang="ru-RU" b="1" i="1" dirty="0">
                <a:solidFill>
                  <a:srgbClr val="7030A0"/>
                </a:solidFill>
              </a:rPr>
              <a:t>от матери к ребенку</a:t>
            </a:r>
            <a:endParaRPr lang="ru-RU" b="1" i="1" dirty="0">
              <a:solidFill>
                <a:srgbClr val="7030A0"/>
              </a:solidFill>
            </a:endParaRPr>
          </a:p>
        </p:txBody>
      </p:sp>
      <p:sp>
        <p:nvSpPr>
          <p:cNvPr id="14" name="TextBox 13"/>
          <p:cNvSpPr txBox="1"/>
          <p:nvPr/>
        </p:nvSpPr>
        <p:spPr>
          <a:xfrm>
            <a:off x="6870837" y="5987651"/>
            <a:ext cx="1579278" cy="369332"/>
          </a:xfrm>
          <a:prstGeom prst="rect">
            <a:avLst/>
          </a:prstGeom>
          <a:noFill/>
        </p:spPr>
        <p:txBody>
          <a:bodyPr wrap="none" rtlCol="0">
            <a:spAutoFit/>
          </a:bodyPr>
          <a:lstStyle/>
          <a:p>
            <a:r>
              <a:rPr lang="ru-RU" b="1" i="1" dirty="0" smtClean="0">
                <a:solidFill>
                  <a:srgbClr val="7030A0"/>
                </a:solidFill>
              </a:rPr>
              <a:t>через кровь</a:t>
            </a:r>
            <a:endParaRPr lang="ru-RU" b="1" i="1" dirty="0">
              <a:solidFill>
                <a:srgbClr val="7030A0"/>
              </a:solidFill>
            </a:endParaRPr>
          </a:p>
        </p:txBody>
      </p:sp>
    </p:spTree>
    <p:extLst>
      <p:ext uri="{BB962C8B-B14F-4D97-AF65-F5344CB8AC3E}">
        <p14:creationId xmlns:p14="http://schemas.microsoft.com/office/powerpoint/2010/main" val="23826438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ВИЧ</a:t>
            </a:r>
            <a:endParaRPr lang="ru-RU" b="1" i="1" dirty="0"/>
          </a:p>
        </p:txBody>
      </p:sp>
      <p:sp>
        <p:nvSpPr>
          <p:cNvPr id="3" name="Текст 2"/>
          <p:cNvSpPr>
            <a:spLocks noGrp="1"/>
          </p:cNvSpPr>
          <p:nvPr>
            <p:ph type="body" idx="1"/>
          </p:nvPr>
        </p:nvSpPr>
        <p:spPr>
          <a:xfrm>
            <a:off x="2436711" y="1340768"/>
            <a:ext cx="4040188" cy="639762"/>
          </a:xfrm>
        </p:spPr>
        <p:txBody>
          <a:bodyPr/>
          <a:lstStyle/>
          <a:p>
            <a:pPr algn="ctr"/>
            <a:r>
              <a:rPr lang="ru-RU" sz="3200" i="1" dirty="0" smtClean="0">
                <a:solidFill>
                  <a:srgbClr val="FF0000"/>
                </a:solidFill>
              </a:rPr>
              <a:t>НЕ ПЕРЕДАЕТСЯ</a:t>
            </a:r>
            <a:endParaRPr lang="ru-RU" sz="3200" i="1" dirty="0">
              <a:solidFill>
                <a:srgbClr val="FF0000"/>
              </a:solidFill>
            </a:endParaRPr>
          </a:p>
        </p:txBody>
      </p:sp>
      <p:sp>
        <p:nvSpPr>
          <p:cNvPr id="7" name="Стрелка влево 6"/>
          <p:cNvSpPr/>
          <p:nvPr/>
        </p:nvSpPr>
        <p:spPr bwMode="auto">
          <a:xfrm rot="18560372">
            <a:off x="1039148" y="1917884"/>
            <a:ext cx="1256881" cy="616041"/>
          </a:xfrm>
          <a:prstGeom prst="leftArrow">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15" name="Стрелка влево 14"/>
          <p:cNvSpPr/>
          <p:nvPr/>
        </p:nvSpPr>
        <p:spPr bwMode="auto">
          <a:xfrm rot="16200000">
            <a:off x="2515033" y="2603550"/>
            <a:ext cx="1898953" cy="616041"/>
          </a:xfrm>
          <a:prstGeom prst="leftArrow">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16" name="Стрелка влево 15"/>
          <p:cNvSpPr/>
          <p:nvPr/>
        </p:nvSpPr>
        <p:spPr bwMode="auto">
          <a:xfrm rot="14250904">
            <a:off x="6451911" y="1903640"/>
            <a:ext cx="1256881" cy="616041"/>
          </a:xfrm>
          <a:prstGeom prst="leftArrow">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12" name="TextBox 11"/>
          <p:cNvSpPr txBox="1"/>
          <p:nvPr/>
        </p:nvSpPr>
        <p:spPr>
          <a:xfrm>
            <a:off x="39613" y="4581128"/>
            <a:ext cx="1872208" cy="646331"/>
          </a:xfrm>
          <a:prstGeom prst="rect">
            <a:avLst/>
          </a:prstGeom>
          <a:noFill/>
        </p:spPr>
        <p:txBody>
          <a:bodyPr wrap="square" rtlCol="0">
            <a:spAutoFit/>
          </a:bodyPr>
          <a:lstStyle/>
          <a:p>
            <a:pPr algn="ctr"/>
            <a:r>
              <a:rPr lang="ru-RU" b="1" i="1" dirty="0" smtClean="0">
                <a:solidFill>
                  <a:srgbClr val="7030A0"/>
                </a:solidFill>
              </a:rPr>
              <a:t>при рукопожатии</a:t>
            </a:r>
            <a:endParaRPr lang="ru-RU" b="1" i="1" dirty="0">
              <a:solidFill>
                <a:srgbClr val="7030A0"/>
              </a:solidFill>
            </a:endParaRPr>
          </a:p>
        </p:txBody>
      </p:sp>
      <p:sp>
        <p:nvSpPr>
          <p:cNvPr id="13" name="TextBox 12"/>
          <p:cNvSpPr txBox="1"/>
          <p:nvPr/>
        </p:nvSpPr>
        <p:spPr>
          <a:xfrm>
            <a:off x="2544279" y="5989930"/>
            <a:ext cx="1762278" cy="369332"/>
          </a:xfrm>
          <a:prstGeom prst="rect">
            <a:avLst/>
          </a:prstGeom>
          <a:noFill/>
        </p:spPr>
        <p:txBody>
          <a:bodyPr wrap="none" rtlCol="0">
            <a:spAutoFit/>
          </a:bodyPr>
          <a:lstStyle/>
          <a:p>
            <a:pPr algn="ctr"/>
            <a:r>
              <a:rPr lang="ru-RU" b="1" i="1" dirty="0" smtClean="0">
                <a:solidFill>
                  <a:srgbClr val="7030A0"/>
                </a:solidFill>
              </a:rPr>
              <a:t>при поцелуях</a:t>
            </a:r>
            <a:endParaRPr lang="ru-RU" b="1" i="1" dirty="0">
              <a:solidFill>
                <a:srgbClr val="7030A0"/>
              </a:solidFill>
            </a:endParaRPr>
          </a:p>
        </p:txBody>
      </p:sp>
      <p:sp>
        <p:nvSpPr>
          <p:cNvPr id="14" name="TextBox 13"/>
          <p:cNvSpPr txBox="1"/>
          <p:nvPr/>
        </p:nvSpPr>
        <p:spPr>
          <a:xfrm>
            <a:off x="6589445" y="4063074"/>
            <a:ext cx="2554555" cy="646331"/>
          </a:xfrm>
          <a:prstGeom prst="rect">
            <a:avLst/>
          </a:prstGeom>
          <a:noFill/>
        </p:spPr>
        <p:txBody>
          <a:bodyPr wrap="square" rtlCol="0">
            <a:spAutoFit/>
          </a:bodyPr>
          <a:lstStyle/>
          <a:p>
            <a:pPr algn="ctr"/>
            <a:r>
              <a:rPr lang="ru-RU" b="1" i="1" dirty="0" smtClean="0">
                <a:solidFill>
                  <a:srgbClr val="7030A0"/>
                </a:solidFill>
              </a:rPr>
              <a:t>через укусы насекомых</a:t>
            </a:r>
            <a:endParaRPr lang="ru-RU" b="1" i="1" dirty="0">
              <a:solidFill>
                <a:srgbClr val="7030A0"/>
              </a:solidFill>
            </a:endParaRPr>
          </a:p>
        </p:txBody>
      </p:sp>
      <p:pic>
        <p:nvPicPr>
          <p:cNvPr id="16386" name="Picture 2" descr="http://images.easyfreeclipart.com/1594/download-from-millions-of-royalty-free-handshake-1594918.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08" b="93088" l="3377" r="97143">
                        <a14:foregroundMark x1="21688" y1="75806" x2="21688" y2="75806"/>
                        <a14:foregroundMark x1="47532" y1="93088" x2="47532" y2="93088"/>
                      </a14:backgroundRemoval>
                    </a14:imgEffect>
                  </a14:imgLayer>
                </a14:imgProps>
              </a:ext>
              <a:ext uri="{28A0092B-C50C-407E-A947-70E740481C1C}">
                <a14:useLocalDpi xmlns:a14="http://schemas.microsoft.com/office/drawing/2010/main" val="0"/>
              </a:ext>
            </a:extLst>
          </a:blip>
          <a:srcRect/>
          <a:stretch>
            <a:fillRect/>
          </a:stretch>
        </p:blipFill>
        <p:spPr bwMode="auto">
          <a:xfrm>
            <a:off x="-110944" y="2996951"/>
            <a:ext cx="2464868" cy="1389289"/>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hddfhm.com/images/clipart-kiss-3.gif"/>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228" l="7722" r="99228">
                        <a14:foregroundMark x1="7722" y1="67375" x2="7722" y2="67375"/>
                        <a14:foregroundMark x1="16602" y1="16216" x2="16602" y2="16216"/>
                        <a14:foregroundMark x1="50000" y1="11004" x2="50000" y2="11004"/>
                        <a14:foregroundMark x1="87066" y1="15830" x2="87066" y2="15830"/>
                      </a14:backgroundRemoval>
                    </a14:imgEffect>
                  </a14:imgLayer>
                </a14:imgProps>
              </a:ext>
              <a:ext uri="{28A0092B-C50C-407E-A947-70E740481C1C}">
                <a14:useLocalDpi xmlns:a14="http://schemas.microsoft.com/office/drawing/2010/main" val="0"/>
              </a:ext>
            </a:extLst>
          </a:blip>
          <a:srcRect/>
          <a:stretch>
            <a:fillRect/>
          </a:stretch>
        </p:blipFill>
        <p:spPr bwMode="auto">
          <a:xfrm>
            <a:off x="2578368" y="4063074"/>
            <a:ext cx="1772285" cy="1772285"/>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100dorog.ru/upload/contents/432/2015/6704808-Festival_russkogo_ko04111164.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451" b="98203" l="2000" r="97000">
                        <a14:foregroundMark x1="8000" y1="86928" x2="8000" y2="86928"/>
                        <a14:foregroundMark x1="12500" y1="63399" x2="12500" y2="63399"/>
                        <a14:foregroundMark x1="6250" y1="90686" x2="6250" y2="90686"/>
                        <a14:foregroundMark x1="7000" y1="96569" x2="7000" y2="96569"/>
                        <a14:foregroundMark x1="6500" y1="83824" x2="6500" y2="83824"/>
                      </a14:backgroundRemoval>
                    </a14:imgEffect>
                  </a14:imgLayer>
                </a14:imgProps>
              </a:ext>
              <a:ext uri="{28A0092B-C50C-407E-A947-70E740481C1C}">
                <a14:useLocalDpi xmlns:a14="http://schemas.microsoft.com/office/drawing/2010/main" val="0"/>
              </a:ext>
            </a:extLst>
          </a:blip>
          <a:srcRect/>
          <a:stretch>
            <a:fillRect/>
          </a:stretch>
        </p:blipFill>
        <p:spPr bwMode="auto">
          <a:xfrm>
            <a:off x="6660232" y="2516690"/>
            <a:ext cx="2257875" cy="1727275"/>
          </a:xfrm>
          <a:prstGeom prst="rect">
            <a:avLst/>
          </a:prstGeom>
          <a:noFill/>
          <a:extLst>
            <a:ext uri="{909E8E84-426E-40DD-AFC4-6F175D3DCCD1}">
              <a14:hiddenFill xmlns:a14="http://schemas.microsoft.com/office/drawing/2010/main">
                <a:solidFill>
                  <a:srgbClr val="FFFFFF"/>
                </a:solidFill>
              </a14:hiddenFill>
            </a:ext>
          </a:extLst>
        </p:spPr>
      </p:pic>
      <p:sp>
        <p:nvSpPr>
          <p:cNvPr id="17" name="Стрелка влево 16"/>
          <p:cNvSpPr/>
          <p:nvPr/>
        </p:nvSpPr>
        <p:spPr bwMode="auto">
          <a:xfrm rot="16200000">
            <a:off x="4434601" y="2603549"/>
            <a:ext cx="1898952" cy="616041"/>
          </a:xfrm>
          <a:prstGeom prst="leftArrow">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18" name="TextBox 17"/>
          <p:cNvSpPr txBox="1"/>
          <p:nvPr/>
        </p:nvSpPr>
        <p:spPr>
          <a:xfrm>
            <a:off x="4846587" y="5954023"/>
            <a:ext cx="1747787" cy="369332"/>
          </a:xfrm>
          <a:prstGeom prst="rect">
            <a:avLst/>
          </a:prstGeom>
          <a:noFill/>
        </p:spPr>
        <p:txBody>
          <a:bodyPr wrap="none" rtlCol="0">
            <a:spAutoFit/>
          </a:bodyPr>
          <a:lstStyle/>
          <a:p>
            <a:pPr algn="ctr"/>
            <a:r>
              <a:rPr lang="ru-RU" b="1" i="1" dirty="0" smtClean="0">
                <a:solidFill>
                  <a:srgbClr val="7030A0"/>
                </a:solidFill>
              </a:rPr>
              <a:t>через одежду</a:t>
            </a:r>
            <a:endParaRPr lang="ru-RU" b="1" i="1" dirty="0">
              <a:solidFill>
                <a:srgbClr val="7030A0"/>
              </a:solidFill>
            </a:endParaRPr>
          </a:p>
        </p:txBody>
      </p:sp>
      <p:pic>
        <p:nvPicPr>
          <p:cNvPr id="16392" name="Picture 8" descr="https://im0-tub-ua.yandex.net/i?id=1b57c9ce1f59fbe03acc33c9da4c6f1b&amp;n=13"/>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188" b="96563" l="1663" r="97625">
                        <a14:foregroundMark x1="49644" y1="80938" x2="49644" y2="80938"/>
                        <a14:foregroundMark x1="51306" y1="71250" x2="51306" y2="71250"/>
                        <a14:foregroundMark x1="50831" y1="60625" x2="50831" y2="60625"/>
                        <a14:foregroundMark x1="49644" y1="76563" x2="49644" y2="76563"/>
                        <a14:foregroundMark x1="51306" y1="86250" x2="51306" y2="86250"/>
                        <a14:foregroundMark x1="59145" y1="86250" x2="59145" y2="86250"/>
                        <a14:foregroundMark x1="39905" y1="83438" x2="39905" y2="83438"/>
                        <a14:foregroundMark x1="46793" y1="90625" x2="46793" y2="90625"/>
                        <a14:foregroundMark x1="40855" y1="90000" x2="40855" y2="90000"/>
                        <a14:foregroundMark x1="36342" y1="90000" x2="36342" y2="90000"/>
                        <a14:foregroundMark x1="54632" y1="93438" x2="54632" y2="93438"/>
                        <a14:foregroundMark x1="70071" y1="93438" x2="70071" y2="93438"/>
                        <a14:foregroundMark x1="75534" y1="93438" x2="75534" y2="93438"/>
                        <a14:foregroundMark x1="26841" y1="91563" x2="26841" y2="91563"/>
                        <a14:foregroundMark x1="50831" y1="46563" x2="50831" y2="46563"/>
                        <a14:foregroundMark x1="51306" y1="35313" x2="51306" y2="35313"/>
                        <a14:foregroundMark x1="41330" y1="13125" x2="41330" y2="13125"/>
                        <a14:foregroundMark x1="56770" y1="13125" x2="56770" y2="13125"/>
                        <a14:foregroundMark x1="51781" y1="7813" x2="51781" y2="7813"/>
                        <a14:foregroundMark x1="47743" y1="7813" x2="47743" y2="7813"/>
                        <a14:foregroundMark x1="49644" y1="13125" x2="49644" y2="13125"/>
                        <a14:foregroundMark x1="35867" y1="13125" x2="35867" y2="13125"/>
                        <a14:foregroundMark x1="30879" y1="11875" x2="30879" y2="11875"/>
                        <a14:foregroundMark x1="26366" y1="11250" x2="26366" y2="11250"/>
                        <a14:foregroundMark x1="23040" y1="10625" x2="23040" y2="10625"/>
                        <a14:foregroundMark x1="52732" y1="15625" x2="52732" y2="15625"/>
                        <a14:foregroundMark x1="60570" y1="15625" x2="60570" y2="15625"/>
                        <a14:foregroundMark x1="48694" y1="21563" x2="48694" y2="21563"/>
                        <a14:foregroundMark x1="47268" y1="17813" x2="47268" y2="17813"/>
                        <a14:foregroundMark x1="44418" y1="13125" x2="44418" y2="13125"/>
                        <a14:foregroundMark x1="39905" y1="9375" x2="39905" y2="9375"/>
                        <a14:foregroundMark x1="41805" y1="7813" x2="41805" y2="7813"/>
                        <a14:foregroundMark x1="57720" y1="84375" x2="57720" y2="84375"/>
                        <a14:foregroundMark x1="64608" y1="85625" x2="64608" y2="85625"/>
                        <a14:foregroundMark x1="60095" y1="91563" x2="60095" y2="91563"/>
                        <a14:foregroundMark x1="43230" y1="84375" x2="43230" y2="84375"/>
                        <a14:foregroundMark x1="34442" y1="84375" x2="34442" y2="84375"/>
                        <a14:foregroundMark x1="64608" y1="92813" x2="64608" y2="92813"/>
                        <a14:foregroundMark x1="69596" y1="13125" x2="69596" y2="13125"/>
                        <a14:foregroundMark x1="51306" y1="90000" x2="51306" y2="90000"/>
                        <a14:foregroundMark x1="54157" y1="90000" x2="54157" y2="90000"/>
                        <a14:foregroundMark x1="64608" y1="8438" x2="64608" y2="8438"/>
                        <a14:foregroundMark x1="67221" y1="87500" x2="67221" y2="87500"/>
                      </a14:backgroundRemoval>
                    </a14:imgEffect>
                  </a14:imgLayer>
                </a14:imgProps>
              </a:ext>
              <a:ext uri="{28A0092B-C50C-407E-A947-70E740481C1C}">
                <a14:useLocalDpi xmlns:a14="http://schemas.microsoft.com/office/drawing/2010/main" val="0"/>
              </a:ext>
            </a:extLst>
          </a:blip>
          <a:srcRect/>
          <a:stretch>
            <a:fillRect/>
          </a:stretch>
        </p:blipFill>
        <p:spPr bwMode="auto">
          <a:xfrm>
            <a:off x="4589134" y="4415698"/>
            <a:ext cx="2071098" cy="157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9596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bp.blogspot.com/-HqNlzFfkYhc/UUeI7-OQsNI/AAAAAAAAcCA/jZi4_bYg8AM/s1600/%D0%A1%D0%9F%D0%98%D0%94+%E2%80%94+%D0%B2%D0%B5%D0%BB%D0%B8%D1%87%D0%B0%D0%B9%D1%88%D0%B0%D1%8F+%D0%B0%D1%84%D0%B5%D1%80%D0%B0+XX+%D0%B2%D0%B5%D0%BA%D0%B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6791"/>
            <a:ext cx="4428471" cy="5014195"/>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4986198" y="3045670"/>
            <a:ext cx="4050299" cy="1384995"/>
          </a:xfrm>
          <a:prstGeom prst="rect">
            <a:avLst/>
          </a:prstGeom>
        </p:spPr>
        <p:txBody>
          <a:bodyPr wrap="square">
            <a:spAutoFit/>
          </a:bodyPr>
          <a:lstStyle/>
          <a:p>
            <a:pPr algn="ctr"/>
            <a:r>
              <a:rPr lang="ru-RU" sz="2800" b="1" dirty="0" smtClean="0"/>
              <a:t>1 декабря </a:t>
            </a:r>
          </a:p>
          <a:p>
            <a:pPr algn="ctr"/>
            <a:r>
              <a:rPr lang="ru-RU" sz="2800" dirty="0" smtClean="0"/>
              <a:t>Всемирный </a:t>
            </a:r>
            <a:r>
              <a:rPr lang="ru-RU" sz="2800" dirty="0"/>
              <a:t>д</a:t>
            </a:r>
            <a:r>
              <a:rPr lang="ru-RU" sz="2800" dirty="0" smtClean="0"/>
              <a:t>ень борьбы со СПИДом</a:t>
            </a:r>
            <a:r>
              <a:rPr lang="ru-RU" sz="2800" dirty="0"/>
              <a:t> </a:t>
            </a:r>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302341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lstStyle/>
          <a:p>
            <a:r>
              <a:rPr lang="ru-RU" b="1" i="1" dirty="0" smtClean="0"/>
              <a:t>Эпиграф</a:t>
            </a:r>
            <a:endParaRPr lang="ru-RU" b="1" i="1" dirty="0"/>
          </a:p>
        </p:txBody>
      </p:sp>
      <p:sp>
        <p:nvSpPr>
          <p:cNvPr id="3" name="Объект 2"/>
          <p:cNvSpPr>
            <a:spLocks noGrp="1"/>
          </p:cNvSpPr>
          <p:nvPr>
            <p:ph idx="1"/>
          </p:nvPr>
        </p:nvSpPr>
        <p:spPr>
          <a:xfrm>
            <a:off x="4499992" y="1079307"/>
            <a:ext cx="4258816" cy="5760640"/>
          </a:xfrm>
        </p:spPr>
        <p:txBody>
          <a:bodyPr numCol="1"/>
          <a:lstStyle/>
          <a:p>
            <a:pPr marL="0" indent="0">
              <a:buNone/>
            </a:pPr>
            <a:r>
              <a:rPr lang="ru-RU" sz="1400" b="1" i="1" dirty="0"/>
              <a:t>Когда — то, миллионы лет назад,</a:t>
            </a:r>
            <a:endParaRPr lang="ru-RU" sz="1400" dirty="0"/>
          </a:p>
          <a:p>
            <a:pPr marL="0" indent="0">
              <a:buNone/>
            </a:pPr>
            <a:r>
              <a:rPr lang="ru-RU" sz="1400" b="1" i="1" dirty="0"/>
              <a:t>На нашей замечательной планете</a:t>
            </a:r>
            <a:endParaRPr lang="ru-RU" sz="1400" dirty="0"/>
          </a:p>
          <a:p>
            <a:pPr marL="0" indent="0">
              <a:buNone/>
            </a:pPr>
            <a:r>
              <a:rPr lang="ru-RU" sz="1400" b="1" i="1" dirty="0"/>
              <a:t>Возникла жизнь, и начался парад</a:t>
            </a:r>
            <a:endParaRPr lang="ru-RU" sz="1400" dirty="0"/>
          </a:p>
          <a:p>
            <a:pPr marL="0" indent="0">
              <a:buNone/>
            </a:pPr>
            <a:r>
              <a:rPr lang="ru-RU" sz="1400" b="1" i="1" dirty="0"/>
              <a:t>Невиданных существ на этом свете.</a:t>
            </a:r>
            <a:endParaRPr lang="ru-RU" sz="1400" dirty="0"/>
          </a:p>
          <a:p>
            <a:pPr marL="0" indent="0">
              <a:buNone/>
            </a:pPr>
            <a:r>
              <a:rPr lang="ru-RU" sz="1400" b="1" i="1" dirty="0"/>
              <a:t>Бактерии, простейшие, грибы,</a:t>
            </a:r>
            <a:endParaRPr lang="ru-RU" sz="1400" dirty="0"/>
          </a:p>
          <a:p>
            <a:pPr marL="0" indent="0">
              <a:buNone/>
            </a:pPr>
            <a:r>
              <a:rPr lang="ru-RU" sz="1400" b="1" i="1" dirty="0"/>
              <a:t>Не счесть червей, и так от века к веку</a:t>
            </a:r>
            <a:endParaRPr lang="ru-RU" sz="1400" dirty="0"/>
          </a:p>
          <a:p>
            <a:pPr marL="0" indent="0">
              <a:buNone/>
            </a:pPr>
            <a:r>
              <a:rPr lang="ru-RU" sz="1400" b="1" i="1" dirty="0"/>
              <a:t>Жизнь становилась гуще и сложней</a:t>
            </a:r>
            <a:endParaRPr lang="ru-RU" sz="1400" dirty="0"/>
          </a:p>
          <a:p>
            <a:pPr marL="0" indent="0">
              <a:buNone/>
            </a:pPr>
            <a:r>
              <a:rPr lang="ru-RU" sz="1400" b="1" i="1" dirty="0"/>
              <a:t>И, наконец, дошла до человека.</a:t>
            </a:r>
            <a:endParaRPr lang="ru-RU" sz="1400" dirty="0"/>
          </a:p>
          <a:p>
            <a:pPr marL="0" indent="0">
              <a:buNone/>
            </a:pPr>
            <a:r>
              <a:rPr lang="ru-RU" sz="1400" b="1" i="1" dirty="0"/>
              <a:t>Всё хорошо! Но, видимо, Природа</a:t>
            </a:r>
            <a:endParaRPr lang="ru-RU" sz="1400" dirty="0"/>
          </a:p>
          <a:p>
            <a:pPr marL="0" indent="0">
              <a:buNone/>
            </a:pPr>
            <a:r>
              <a:rPr lang="ru-RU" sz="1400" b="1" i="1" dirty="0"/>
              <a:t>Иль просчиталась где, иль что недоучла,</a:t>
            </a:r>
            <a:endParaRPr lang="ru-RU" sz="1400" dirty="0"/>
          </a:p>
          <a:p>
            <a:pPr marL="0" indent="0">
              <a:buNone/>
            </a:pPr>
            <a:r>
              <a:rPr lang="ru-RU" sz="1400" b="1" i="1" dirty="0"/>
              <a:t>Но в этой распрекрасной бочке мёда</a:t>
            </a:r>
            <a:endParaRPr lang="ru-RU" sz="1400" dirty="0"/>
          </a:p>
          <a:p>
            <a:pPr marL="0" indent="0">
              <a:buNone/>
            </a:pPr>
            <a:r>
              <a:rPr lang="ru-RU" sz="1400" b="1" i="1" dirty="0"/>
              <a:t>И ложку дёгтя нам преподнесла!</a:t>
            </a:r>
            <a:endParaRPr lang="ru-RU" sz="1400" dirty="0"/>
          </a:p>
          <a:p>
            <a:pPr marL="0" indent="0">
              <a:buNone/>
            </a:pPr>
            <a:r>
              <a:rPr lang="ru-RU" sz="1400" b="1" i="1" dirty="0"/>
              <a:t>Иль существа, а может, вещества</a:t>
            </a:r>
            <a:endParaRPr lang="ru-RU" sz="1400" dirty="0"/>
          </a:p>
          <a:p>
            <a:pPr marL="0" indent="0">
              <a:buNone/>
            </a:pPr>
            <a:r>
              <a:rPr lang="ru-RU" sz="1400" b="1" i="1" dirty="0"/>
              <a:t>Об этом долгий спор не утихает,</a:t>
            </a:r>
            <a:endParaRPr lang="ru-RU" sz="1400" dirty="0"/>
          </a:p>
          <a:p>
            <a:pPr marL="0" indent="0">
              <a:buNone/>
            </a:pPr>
            <a:r>
              <a:rPr lang="ru-RU" sz="1400" b="1" i="1" dirty="0"/>
              <a:t>Но вирусы — и все об этом знают </a:t>
            </a:r>
            <a:endParaRPr lang="ru-RU" sz="1400" dirty="0"/>
          </a:p>
          <a:p>
            <a:pPr marL="0" indent="0">
              <a:buNone/>
            </a:pPr>
            <a:r>
              <a:rPr lang="ru-RU" sz="1400" b="1" i="1" dirty="0"/>
              <a:t>Среди других живут и процветают</a:t>
            </a:r>
            <a:endParaRPr lang="ru-RU" sz="1400" dirty="0"/>
          </a:p>
          <a:p>
            <a:pPr marL="0" indent="0">
              <a:buNone/>
            </a:pPr>
            <a:r>
              <a:rPr lang="ru-RU" sz="1400" b="1" i="1" dirty="0"/>
              <a:t>Печальная реальность такова!</a:t>
            </a:r>
            <a:endParaRPr lang="ru-RU" sz="1400" dirty="0"/>
          </a:p>
          <a:p>
            <a:pPr marL="0" indent="0">
              <a:buNone/>
            </a:pPr>
            <a:r>
              <a:rPr lang="ru-RU" sz="1400" b="1" i="1" dirty="0"/>
              <a:t>Грозит нам СПИД — себя как уберечь?!</a:t>
            </a:r>
            <a:endParaRPr lang="ru-RU" sz="1400" dirty="0"/>
          </a:p>
          <a:p>
            <a:pPr marL="0" indent="0">
              <a:buNone/>
            </a:pPr>
            <a:r>
              <a:rPr lang="ru-RU" sz="1400" b="1" i="1" dirty="0"/>
              <a:t>И птичий грипп откуда — то вдруг взялся!</a:t>
            </a:r>
            <a:endParaRPr lang="ru-RU" sz="1400" dirty="0"/>
          </a:p>
          <a:p>
            <a:pPr marL="0" indent="0">
              <a:buNone/>
            </a:pPr>
            <a:r>
              <a:rPr lang="ru-RU" sz="1400" b="1" i="1" dirty="0"/>
              <a:t>Как сделать, чтоб затупился меч,</a:t>
            </a:r>
            <a:endParaRPr lang="ru-RU" sz="1400" dirty="0"/>
          </a:p>
          <a:p>
            <a:pPr marL="0" indent="0">
              <a:buNone/>
            </a:pPr>
            <a:r>
              <a:rPr lang="ru-RU" sz="1400" b="1" i="1" dirty="0"/>
              <a:t>А щит непробиваемым остался!</a:t>
            </a:r>
            <a:endParaRPr lang="ru-RU" sz="1400"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916832"/>
            <a:ext cx="4032448" cy="4032448"/>
          </a:xfrm>
          <a:prstGeom prst="rect">
            <a:avLst/>
          </a:prstGeom>
        </p:spPr>
      </p:pic>
    </p:spTree>
    <p:extLst>
      <p:ext uri="{BB962C8B-B14F-4D97-AF65-F5344CB8AC3E}">
        <p14:creationId xmlns:p14="http://schemas.microsoft.com/office/powerpoint/2010/main" val="39761509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Проверь свои знания</a:t>
            </a:r>
            <a:endParaRPr lang="ru-RU" b="1" i="1" dirty="0"/>
          </a:p>
        </p:txBody>
      </p:sp>
      <p:sp>
        <p:nvSpPr>
          <p:cNvPr id="3" name="Объект 2"/>
          <p:cNvSpPr>
            <a:spLocks noGrp="1"/>
          </p:cNvSpPr>
          <p:nvPr>
            <p:ph idx="1"/>
          </p:nvPr>
        </p:nvSpPr>
        <p:spPr/>
        <p:txBody>
          <a:bodyPr/>
          <a:lstStyle/>
          <a:p>
            <a:pPr marL="0" indent="0">
              <a:buNone/>
            </a:pPr>
            <a:r>
              <a:rPr lang="ru-RU" b="1" dirty="0"/>
              <a:t>1. Вирусы это:</a:t>
            </a:r>
          </a:p>
          <a:p>
            <a:pPr marL="0" indent="0">
              <a:buNone/>
            </a:pPr>
            <a:r>
              <a:rPr lang="ru-RU" dirty="0"/>
              <a:t>а) неклеточные формы жизни</a:t>
            </a:r>
          </a:p>
          <a:p>
            <a:pPr marL="0" indent="0">
              <a:buNone/>
            </a:pPr>
            <a:r>
              <a:rPr lang="ru-RU" dirty="0"/>
              <a:t>б) древнейшие эукариоты</a:t>
            </a:r>
          </a:p>
          <a:p>
            <a:pPr marL="0" indent="0">
              <a:buNone/>
            </a:pPr>
            <a:r>
              <a:rPr lang="ru-RU" dirty="0"/>
              <a:t>в) примитивные бактерии</a:t>
            </a:r>
          </a:p>
          <a:p>
            <a:endParaRPr lang="ru-RU" dirty="0"/>
          </a:p>
        </p:txBody>
      </p:sp>
      <p:sp>
        <p:nvSpPr>
          <p:cNvPr id="4" name="4-конечная звезда 3"/>
          <p:cNvSpPr/>
          <p:nvPr/>
        </p:nvSpPr>
        <p:spPr bwMode="auto">
          <a:xfrm>
            <a:off x="6228184" y="2132856"/>
            <a:ext cx="792088" cy="648072"/>
          </a:xfrm>
          <a:prstGeom prst="star4">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5878437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b="1" dirty="0"/>
              <a:t>2. Обязательным компонентом вируса является:</a:t>
            </a:r>
          </a:p>
          <a:p>
            <a:pPr marL="0" indent="0">
              <a:buNone/>
            </a:pPr>
            <a:r>
              <a:rPr lang="ru-RU" dirty="0" smtClean="0"/>
              <a:t>а) </a:t>
            </a:r>
            <a:r>
              <a:rPr lang="ru-RU" dirty="0"/>
              <a:t>липиды</a:t>
            </a:r>
          </a:p>
          <a:p>
            <a:pPr marL="0" indent="0">
              <a:buNone/>
            </a:pPr>
            <a:r>
              <a:rPr lang="ru-RU" dirty="0"/>
              <a:t>б) жиры</a:t>
            </a:r>
          </a:p>
          <a:p>
            <a:pPr marL="0" indent="0">
              <a:buNone/>
            </a:pPr>
            <a:r>
              <a:rPr lang="ru-RU" dirty="0"/>
              <a:t>в) нуклеиновые кислоты</a:t>
            </a:r>
          </a:p>
          <a:p>
            <a:endParaRPr lang="ru-RU" dirty="0"/>
          </a:p>
        </p:txBody>
      </p:sp>
      <p:sp>
        <p:nvSpPr>
          <p:cNvPr id="4" name="4-конечная звезда 3"/>
          <p:cNvSpPr/>
          <p:nvPr/>
        </p:nvSpPr>
        <p:spPr bwMode="auto">
          <a:xfrm>
            <a:off x="5436096" y="3789040"/>
            <a:ext cx="792088" cy="648072"/>
          </a:xfrm>
          <a:prstGeom prst="star4">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8441656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b="1" dirty="0"/>
              <a:t>3. Вирусы размножаются:</a:t>
            </a:r>
          </a:p>
          <a:p>
            <a:pPr marL="0" indent="0">
              <a:buNone/>
            </a:pPr>
            <a:r>
              <a:rPr lang="ru-RU" dirty="0" smtClean="0"/>
              <a:t>а) </a:t>
            </a:r>
            <a:r>
              <a:rPr lang="ru-RU" dirty="0"/>
              <a:t>в клетках хозяина</a:t>
            </a:r>
          </a:p>
          <a:p>
            <a:pPr marL="0" indent="0">
              <a:buNone/>
            </a:pPr>
            <a:r>
              <a:rPr lang="ru-RU" dirty="0"/>
              <a:t>б) вне клетки хозяина</a:t>
            </a:r>
          </a:p>
          <a:p>
            <a:pPr marL="0" indent="0">
              <a:buNone/>
            </a:pPr>
            <a:r>
              <a:rPr lang="ru-RU" dirty="0"/>
              <a:t>в) в клетках и не в клетках хозяина</a:t>
            </a:r>
          </a:p>
          <a:p>
            <a:endParaRPr lang="ru-RU" dirty="0"/>
          </a:p>
        </p:txBody>
      </p:sp>
      <p:sp>
        <p:nvSpPr>
          <p:cNvPr id="4" name="4-конечная звезда 3"/>
          <p:cNvSpPr/>
          <p:nvPr/>
        </p:nvSpPr>
        <p:spPr bwMode="auto">
          <a:xfrm>
            <a:off x="4644008" y="2132856"/>
            <a:ext cx="792088" cy="648072"/>
          </a:xfrm>
          <a:prstGeom prst="star4">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573236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b="1" dirty="0"/>
              <a:t>4.    Вирусы были открыты</a:t>
            </a:r>
            <a:r>
              <a:rPr lang="ru-RU" dirty="0"/>
              <a:t>:</a:t>
            </a:r>
          </a:p>
          <a:p>
            <a:pPr marL="0" indent="0">
              <a:buNone/>
            </a:pPr>
            <a:r>
              <a:rPr lang="ru-RU" dirty="0"/>
              <a:t>а) Т. Шванном</a:t>
            </a:r>
          </a:p>
          <a:p>
            <a:pPr marL="0" indent="0">
              <a:buNone/>
            </a:pPr>
            <a:r>
              <a:rPr lang="ru-RU" dirty="0"/>
              <a:t>б) К. Бэром</a:t>
            </a:r>
          </a:p>
          <a:p>
            <a:pPr marL="0" indent="0">
              <a:buNone/>
            </a:pPr>
            <a:r>
              <a:rPr lang="ru-RU" dirty="0"/>
              <a:t>в) Д. Ивановским</a:t>
            </a:r>
          </a:p>
          <a:p>
            <a:endParaRPr lang="ru-RU" dirty="0"/>
          </a:p>
        </p:txBody>
      </p:sp>
      <p:sp>
        <p:nvSpPr>
          <p:cNvPr id="4" name="4-конечная звезда 3"/>
          <p:cNvSpPr/>
          <p:nvPr/>
        </p:nvSpPr>
        <p:spPr bwMode="auto">
          <a:xfrm>
            <a:off x="3851920" y="3356992"/>
            <a:ext cx="792088" cy="648072"/>
          </a:xfrm>
          <a:prstGeom prst="star4">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733880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1600200"/>
            <a:ext cx="8435280" cy="4525963"/>
          </a:xfrm>
        </p:spPr>
        <p:txBody>
          <a:bodyPr/>
          <a:lstStyle/>
          <a:p>
            <a:pPr marL="0" indent="0">
              <a:buNone/>
            </a:pPr>
            <a:r>
              <a:rPr lang="ru-RU" b="1" dirty="0"/>
              <a:t>5.    Свойства живого, которые проявляют вирусы:</a:t>
            </a:r>
          </a:p>
          <a:p>
            <a:pPr marL="0" indent="0">
              <a:buNone/>
            </a:pPr>
            <a:r>
              <a:rPr lang="ru-RU" dirty="0" smtClean="0"/>
              <a:t>а) </a:t>
            </a:r>
            <a:r>
              <a:rPr lang="ru-RU" dirty="0"/>
              <a:t>обмен веществ</a:t>
            </a:r>
          </a:p>
          <a:p>
            <a:pPr marL="0" indent="0">
              <a:buNone/>
            </a:pPr>
            <a:r>
              <a:rPr lang="ru-RU" dirty="0"/>
              <a:t>б) размножение</a:t>
            </a:r>
          </a:p>
          <a:p>
            <a:pPr marL="0" indent="0">
              <a:buNone/>
            </a:pPr>
            <a:r>
              <a:rPr lang="ru-RU" dirty="0"/>
              <a:t>в) рост</a:t>
            </a:r>
          </a:p>
          <a:p>
            <a:endParaRPr lang="ru-RU" dirty="0"/>
          </a:p>
        </p:txBody>
      </p:sp>
      <p:sp>
        <p:nvSpPr>
          <p:cNvPr id="5" name="4-конечная звезда 4"/>
          <p:cNvSpPr/>
          <p:nvPr/>
        </p:nvSpPr>
        <p:spPr bwMode="auto">
          <a:xfrm>
            <a:off x="3563888" y="3179001"/>
            <a:ext cx="792088" cy="648072"/>
          </a:xfrm>
          <a:prstGeom prst="star4">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9756551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b="1" dirty="0"/>
              <a:t>6.    Синтез вирусного белка осуществляется:</a:t>
            </a:r>
          </a:p>
          <a:p>
            <a:pPr marL="0" indent="0">
              <a:buNone/>
            </a:pPr>
            <a:r>
              <a:rPr lang="ru-RU" dirty="0"/>
              <a:t>а) на рибосомах клетки</a:t>
            </a:r>
          </a:p>
          <a:p>
            <a:pPr marL="0" indent="0">
              <a:buNone/>
            </a:pPr>
            <a:r>
              <a:rPr lang="ru-RU" dirty="0"/>
              <a:t>б) на рибосомах вируса</a:t>
            </a:r>
          </a:p>
          <a:p>
            <a:pPr marL="0" indent="0">
              <a:buNone/>
            </a:pPr>
            <a:r>
              <a:rPr lang="ru-RU" dirty="0"/>
              <a:t>в) на ДНК вируса</a:t>
            </a:r>
          </a:p>
          <a:p>
            <a:endParaRPr lang="ru-RU" dirty="0"/>
          </a:p>
        </p:txBody>
      </p:sp>
      <p:sp>
        <p:nvSpPr>
          <p:cNvPr id="4" name="4-конечная звезда 3"/>
          <p:cNvSpPr/>
          <p:nvPr/>
        </p:nvSpPr>
        <p:spPr bwMode="auto">
          <a:xfrm>
            <a:off x="5087618" y="2708920"/>
            <a:ext cx="792088" cy="648072"/>
          </a:xfrm>
          <a:prstGeom prst="star4">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2429892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b="1" dirty="0"/>
              <a:t>7. Инфекционным началом вируса являются</a:t>
            </a:r>
          </a:p>
          <a:p>
            <a:pPr marL="0" indent="0">
              <a:buNone/>
            </a:pPr>
            <a:r>
              <a:rPr lang="ru-RU" dirty="0"/>
              <a:t>а) ферменты</a:t>
            </a:r>
          </a:p>
          <a:p>
            <a:pPr marL="0" indent="0">
              <a:buNone/>
            </a:pPr>
            <a:r>
              <a:rPr lang="ru-RU" dirty="0"/>
              <a:t>б) белок  и его </a:t>
            </a:r>
            <a:r>
              <a:rPr lang="ru-RU" dirty="0" err="1"/>
              <a:t>капсида</a:t>
            </a:r>
            <a:endParaRPr lang="ru-RU" dirty="0"/>
          </a:p>
          <a:p>
            <a:pPr marL="0" indent="0">
              <a:buNone/>
            </a:pPr>
            <a:r>
              <a:rPr lang="ru-RU" dirty="0"/>
              <a:t>в) липидная мембрана</a:t>
            </a:r>
          </a:p>
          <a:p>
            <a:pPr marL="0" indent="0">
              <a:buNone/>
            </a:pPr>
            <a:r>
              <a:rPr lang="ru-RU" dirty="0"/>
              <a:t>г) нуклеиновая кислота</a:t>
            </a:r>
          </a:p>
          <a:p>
            <a:endParaRPr lang="ru-RU" dirty="0"/>
          </a:p>
        </p:txBody>
      </p:sp>
      <p:sp>
        <p:nvSpPr>
          <p:cNvPr id="4" name="4-конечная звезда 3"/>
          <p:cNvSpPr/>
          <p:nvPr/>
        </p:nvSpPr>
        <p:spPr bwMode="auto">
          <a:xfrm>
            <a:off x="5040052" y="4355875"/>
            <a:ext cx="792088" cy="648072"/>
          </a:xfrm>
          <a:prstGeom prst="star4">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998878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b="1" dirty="0"/>
              <a:t>8. Вирусами вызываются следующие болезни человека</a:t>
            </a:r>
          </a:p>
          <a:p>
            <a:pPr marL="0" indent="0">
              <a:buNone/>
            </a:pPr>
            <a:r>
              <a:rPr lang="ru-RU" dirty="0"/>
              <a:t>а) корь</a:t>
            </a:r>
          </a:p>
          <a:p>
            <a:pPr marL="0" indent="0">
              <a:buNone/>
            </a:pPr>
            <a:r>
              <a:rPr lang="ru-RU" dirty="0"/>
              <a:t>б) ангина</a:t>
            </a:r>
          </a:p>
          <a:p>
            <a:pPr marL="0" indent="0">
              <a:buNone/>
            </a:pPr>
            <a:r>
              <a:rPr lang="ru-RU" dirty="0"/>
              <a:t>в) бешенство</a:t>
            </a:r>
          </a:p>
          <a:p>
            <a:pPr marL="0" indent="0">
              <a:buNone/>
            </a:pPr>
            <a:r>
              <a:rPr lang="ru-RU" dirty="0"/>
              <a:t>г) сибирская язва</a:t>
            </a:r>
          </a:p>
          <a:p>
            <a:pPr marL="0" indent="0">
              <a:buNone/>
            </a:pPr>
            <a:r>
              <a:rPr lang="ru-RU" dirty="0"/>
              <a:t>д) дифтерия</a:t>
            </a:r>
          </a:p>
          <a:p>
            <a:pPr marL="0" indent="0">
              <a:buNone/>
            </a:pPr>
            <a:r>
              <a:rPr lang="ru-RU" dirty="0"/>
              <a:t>е) СПИД</a:t>
            </a:r>
          </a:p>
          <a:p>
            <a:endParaRPr lang="ru-RU" dirty="0"/>
          </a:p>
        </p:txBody>
      </p:sp>
      <p:sp>
        <p:nvSpPr>
          <p:cNvPr id="5" name="4-конечная звезда 4"/>
          <p:cNvSpPr/>
          <p:nvPr/>
        </p:nvSpPr>
        <p:spPr bwMode="auto">
          <a:xfrm>
            <a:off x="2267744" y="5589240"/>
            <a:ext cx="792088" cy="648072"/>
          </a:xfrm>
          <a:prstGeom prst="star4">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6" name="4-конечная звезда 5"/>
          <p:cNvSpPr/>
          <p:nvPr/>
        </p:nvSpPr>
        <p:spPr bwMode="auto">
          <a:xfrm>
            <a:off x="3059832" y="3893333"/>
            <a:ext cx="792088" cy="648072"/>
          </a:xfrm>
          <a:prstGeom prst="star4">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
        <p:nvSpPr>
          <p:cNvPr id="7" name="4-конечная звезда 6"/>
          <p:cNvSpPr/>
          <p:nvPr/>
        </p:nvSpPr>
        <p:spPr bwMode="auto">
          <a:xfrm>
            <a:off x="1979712" y="2636912"/>
            <a:ext cx="792088" cy="648072"/>
          </a:xfrm>
          <a:prstGeom prst="star4">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07294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7650" name="Picture 2" descr="http://weclipart.com/gimg/743A31940EB8BAC7/qTBoRjo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433" y="1988840"/>
            <a:ext cx="3549055" cy="468052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251520" y="1600200"/>
            <a:ext cx="6264696" cy="4525963"/>
          </a:xfrm>
        </p:spPr>
        <p:txBody>
          <a:bodyPr/>
          <a:lstStyle/>
          <a:p>
            <a:pPr marL="0" lvl="0" indent="0">
              <a:buNone/>
            </a:pPr>
            <a:r>
              <a:rPr lang="ru-RU" sz="3600" b="1" i="1" dirty="0"/>
              <a:t>Вирусы – это существа или вещества? </a:t>
            </a:r>
            <a:endParaRPr lang="ru-RU" sz="3600" b="1" i="1" dirty="0" smtClean="0"/>
          </a:p>
          <a:p>
            <a:pPr marL="0" lvl="0" indent="0">
              <a:buNone/>
            </a:pPr>
            <a:endParaRPr lang="ru-RU" sz="3600" b="1" i="1" dirty="0"/>
          </a:p>
          <a:p>
            <a:pPr marL="0" lvl="0" indent="0">
              <a:buNone/>
            </a:pPr>
            <a:r>
              <a:rPr lang="ru-RU" sz="3600" b="1" i="1" dirty="0" smtClean="0"/>
              <a:t>Почему </a:t>
            </a:r>
            <a:r>
              <a:rPr lang="ru-RU" sz="3600" b="1" i="1" dirty="0"/>
              <a:t>вирусы практически невозможно уничтожить?</a:t>
            </a:r>
          </a:p>
        </p:txBody>
      </p:sp>
    </p:spTree>
    <p:extLst>
      <p:ext uri="{BB962C8B-B14F-4D97-AF65-F5344CB8AC3E}">
        <p14:creationId xmlns:p14="http://schemas.microsoft.com/office/powerpoint/2010/main" val="37217572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922114"/>
          </a:xfrm>
        </p:spPr>
        <p:txBody>
          <a:bodyPr/>
          <a:lstStyle/>
          <a:p>
            <a:r>
              <a:rPr lang="ru-RU" b="1" i="1" dirty="0"/>
              <a:t>И в заключение мой СОВЕТ!!!</a:t>
            </a:r>
            <a:br>
              <a:rPr lang="ru-RU" b="1" i="1" dirty="0"/>
            </a:br>
            <a:endParaRPr lang="ru-RU" b="1" i="1" dirty="0"/>
          </a:p>
        </p:txBody>
      </p:sp>
      <p:sp>
        <p:nvSpPr>
          <p:cNvPr id="3" name="Объект 2"/>
          <p:cNvSpPr>
            <a:spLocks noGrp="1"/>
          </p:cNvSpPr>
          <p:nvPr>
            <p:ph idx="1"/>
          </p:nvPr>
        </p:nvSpPr>
        <p:spPr>
          <a:xfrm>
            <a:off x="457200" y="1600201"/>
            <a:ext cx="8229600" cy="3196952"/>
          </a:xfrm>
        </p:spPr>
        <p:txBody>
          <a:bodyPr/>
          <a:lstStyle/>
          <a:p>
            <a:pPr lvl="0" algn="just"/>
            <a:r>
              <a:rPr lang="ru-RU" b="1" i="1" dirty="0" smtClean="0"/>
              <a:t>Ведите </a:t>
            </a:r>
            <a:r>
              <a:rPr lang="ru-RU" b="1" i="1" dirty="0"/>
              <a:t>правильный образ жизни!</a:t>
            </a:r>
          </a:p>
          <a:p>
            <a:pPr lvl="0" algn="just"/>
            <a:r>
              <a:rPr lang="ru-RU" b="1" i="1" dirty="0"/>
              <a:t>Соблюдайте правила личной гигиены!</a:t>
            </a:r>
          </a:p>
          <a:p>
            <a:pPr lvl="0" algn="just"/>
            <a:r>
              <a:rPr lang="ru-RU" b="1" i="1" dirty="0"/>
              <a:t>Занимайтесь спортом!</a:t>
            </a:r>
          </a:p>
          <a:p>
            <a:pPr lvl="0" algn="just"/>
            <a:r>
              <a:rPr lang="ru-RU" b="1" i="1" dirty="0"/>
              <a:t>Остерегайтесь больных людей !</a:t>
            </a:r>
          </a:p>
          <a:p>
            <a:pPr lvl="0" algn="just"/>
            <a:r>
              <a:rPr lang="ru-RU" b="1" i="1" dirty="0"/>
              <a:t>Следите за своим здоровьем!</a:t>
            </a:r>
          </a:p>
          <a:p>
            <a:endParaRPr lang="ru-RU" dirty="0"/>
          </a:p>
        </p:txBody>
      </p:sp>
      <p:pic>
        <p:nvPicPr>
          <p:cNvPr id="17410" name="Picture 2" descr="https://im0-tub-ua.yandex.net/i?id=c089598206541737841afc9cc20e5845&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157192"/>
            <a:ext cx="763284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592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Цель</a:t>
            </a:r>
            <a:endParaRPr lang="ru-RU" b="1" i="1" dirty="0"/>
          </a:p>
        </p:txBody>
      </p:sp>
      <p:sp>
        <p:nvSpPr>
          <p:cNvPr id="3" name="Объект 2"/>
          <p:cNvSpPr>
            <a:spLocks noGrp="1"/>
          </p:cNvSpPr>
          <p:nvPr>
            <p:ph idx="1"/>
          </p:nvPr>
        </p:nvSpPr>
        <p:spPr>
          <a:xfrm>
            <a:off x="587747" y="1225016"/>
            <a:ext cx="7859216" cy="3412976"/>
          </a:xfrm>
        </p:spPr>
        <p:txBody>
          <a:bodyPr/>
          <a:lstStyle/>
          <a:p>
            <a:pPr algn="just"/>
            <a:r>
              <a:rPr lang="ru-RU" dirty="0"/>
              <a:t>сформировать представление о вирусах как о неклеточной форме жизни, их строении, жизнедеятельности, значении, рассмотреть вирусные заболевания и меры профилактики вирусных </a:t>
            </a:r>
            <a:r>
              <a:rPr lang="ru-RU" dirty="0" smtClean="0"/>
              <a:t>заболеваний.</a:t>
            </a:r>
            <a:endParaRPr lang="ru-RU" dirty="0"/>
          </a:p>
        </p:txBody>
      </p:sp>
      <p:pic>
        <p:nvPicPr>
          <p:cNvPr id="14338" name="Picture 2" descr="https://im0-tub-ua.yandex.net/i?id=bda3ad2dd3c0b985998ec1ee8005c790&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53715">
            <a:off x="3491880" y="4437112"/>
            <a:ext cx="2915047" cy="21845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14340" name="Picture 4" descr="http://www.telzir.ru/wp-content/uploads/2016/0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4461593"/>
            <a:ext cx="3041543" cy="21356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1505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Домашнее задание</a:t>
            </a:r>
            <a:endParaRPr lang="ru-RU" b="1" i="1" dirty="0"/>
          </a:p>
        </p:txBody>
      </p:sp>
      <p:sp>
        <p:nvSpPr>
          <p:cNvPr id="3" name="Объект 2"/>
          <p:cNvSpPr>
            <a:spLocks noGrp="1"/>
          </p:cNvSpPr>
          <p:nvPr>
            <p:ph idx="1"/>
          </p:nvPr>
        </p:nvSpPr>
        <p:spPr>
          <a:xfrm>
            <a:off x="457200" y="1600201"/>
            <a:ext cx="8229600" cy="1684784"/>
          </a:xfrm>
        </p:spPr>
        <p:txBody>
          <a:bodyPr/>
          <a:lstStyle/>
          <a:p>
            <a:pPr marL="0" indent="0">
              <a:buNone/>
            </a:pPr>
            <a:r>
              <a:rPr lang="ru-RU" sz="9000" b="1" dirty="0" smtClean="0"/>
              <a:t>§ _____ </a:t>
            </a:r>
            <a:r>
              <a:rPr lang="ru-RU" sz="7200" dirty="0" smtClean="0"/>
              <a:t> </a:t>
            </a:r>
            <a:endParaRPr lang="ru-RU" sz="7200" dirty="0"/>
          </a:p>
        </p:txBody>
      </p:sp>
    </p:spTree>
    <p:extLst>
      <p:ext uri="{BB962C8B-B14F-4D97-AF65-F5344CB8AC3E}">
        <p14:creationId xmlns:p14="http://schemas.microsoft.com/office/powerpoint/2010/main" val="23608152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72411"/>
            <a:ext cx="8424936" cy="1143000"/>
          </a:xfrm>
        </p:spPr>
        <p:txBody>
          <a:bodyPr/>
          <a:lstStyle/>
          <a:p>
            <a:r>
              <a:rPr lang="ru-RU" sz="5000" b="1" i="1" dirty="0" smtClean="0">
                <a:solidFill>
                  <a:srgbClr val="FF6699"/>
                </a:solidFill>
                <a:latin typeface="Arial Black" pitchFamily="34" charset="0"/>
              </a:rPr>
              <a:t>Спасибо за внимание!</a:t>
            </a:r>
            <a:endParaRPr lang="ru-RU" sz="5000" b="1" i="1" dirty="0">
              <a:solidFill>
                <a:srgbClr val="FF6699"/>
              </a:solidFill>
              <a:latin typeface="Arial Black" pitchFamily="34" charset="0"/>
            </a:endParaRPr>
          </a:p>
        </p:txBody>
      </p:sp>
      <p:pic>
        <p:nvPicPr>
          <p:cNvPr id="18434" name="Picture 2" descr="https://im0-tub-ua.yandex.net/i?id=8a5e80d96737bc20d1256000a004109b&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3" y="2348880"/>
            <a:ext cx="4618137" cy="387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706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иероглифах из древнеегипетских папирусов Эберса СПИД"/>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549900"/>
            <a:ext cx="709453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099" name="Picture 3" descr="Мумия Рамзеса V, умершего в 1157 г"/>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0"/>
            <a:ext cx="370840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0" name="Picture 4" descr="Tutanchamun Mask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188913"/>
            <a:ext cx="3275013" cy="47529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2101" name="Picture 5" descr="Файл:Tut cartouche infofocalpoint.gif"/>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2420938"/>
            <a:ext cx="23812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2" name="Rectangle 6"/>
          <p:cNvSpPr>
            <a:spLocks noChangeArrowheads="1"/>
          </p:cNvSpPr>
          <p:nvPr/>
        </p:nvSpPr>
        <p:spPr bwMode="auto">
          <a:xfrm>
            <a:off x="4356100" y="4941888"/>
            <a:ext cx="2736850" cy="503237"/>
          </a:xfrm>
          <a:prstGeom prst="rect">
            <a:avLst/>
          </a:prstGeom>
          <a:solidFill>
            <a:srgbClr val="BBE0E3">
              <a:alpha val="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ru-RU" altLang="ru-RU" sz="2800">
                <a:solidFill>
                  <a:srgbClr val="FF0000"/>
                </a:solidFill>
              </a:rPr>
              <a:t>Тутанхамон </a:t>
            </a:r>
          </a:p>
        </p:txBody>
      </p:sp>
      <p:sp>
        <p:nvSpPr>
          <p:cNvPr id="132103" name="Rectangle 7"/>
          <p:cNvSpPr>
            <a:spLocks noChangeArrowheads="1"/>
          </p:cNvSpPr>
          <p:nvPr/>
        </p:nvSpPr>
        <p:spPr bwMode="auto">
          <a:xfrm>
            <a:off x="539750" y="2492375"/>
            <a:ext cx="2232025" cy="576263"/>
          </a:xfrm>
          <a:prstGeom prst="rect">
            <a:avLst/>
          </a:prstGeom>
          <a:solidFill>
            <a:srgbClr val="BBE0E3">
              <a:alpha val="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ru-RU" altLang="ru-RU" sz="3600"/>
              <a:t>Рамзес </a:t>
            </a:r>
          </a:p>
        </p:txBody>
      </p:sp>
      <p:sp>
        <p:nvSpPr>
          <p:cNvPr id="132104" name="Rectangle 8"/>
          <p:cNvSpPr>
            <a:spLocks noChangeArrowheads="1"/>
          </p:cNvSpPr>
          <p:nvPr/>
        </p:nvSpPr>
        <p:spPr bwMode="auto">
          <a:xfrm>
            <a:off x="0" y="4508500"/>
            <a:ext cx="2916238" cy="1081088"/>
          </a:xfrm>
          <a:prstGeom prst="rect">
            <a:avLst/>
          </a:prstGeom>
          <a:solidFill>
            <a:srgbClr val="BBE0E3">
              <a:alpha val="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ru-RU" altLang="ru-RU" sz="2000" b="1" dirty="0"/>
              <a:t>Упоминание о вирусах </a:t>
            </a:r>
          </a:p>
          <a:p>
            <a:r>
              <a:rPr lang="ru-RU" altLang="ru-RU" sz="2000" b="1" dirty="0"/>
              <a:t>в древнеегипетском</a:t>
            </a:r>
          </a:p>
          <a:p>
            <a:r>
              <a:rPr lang="ru-RU" altLang="ru-RU" sz="2000" b="1" dirty="0"/>
              <a:t>папирусе</a:t>
            </a:r>
          </a:p>
        </p:txBody>
      </p:sp>
    </p:spTree>
    <p:extLst>
      <p:ext uri="{BB962C8B-B14F-4D97-AF65-F5344CB8AC3E}">
        <p14:creationId xmlns:p14="http://schemas.microsoft.com/office/powerpoint/2010/main" val="4207756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2099"/>
                                        </p:tgtEl>
                                        <p:attrNameLst>
                                          <p:attrName>style.visibility</p:attrName>
                                        </p:attrNameLst>
                                      </p:cBhvr>
                                      <p:to>
                                        <p:strVal val="visible"/>
                                      </p:to>
                                    </p:set>
                                    <p:anim calcmode="lin" valueType="num">
                                      <p:cBhvr additive="base">
                                        <p:cTn id="7" dur="500" fill="hold"/>
                                        <p:tgtEl>
                                          <p:spTgt spid="132099"/>
                                        </p:tgtEl>
                                        <p:attrNameLst>
                                          <p:attrName>ppt_x</p:attrName>
                                        </p:attrNameLst>
                                      </p:cBhvr>
                                      <p:tavLst>
                                        <p:tav tm="0">
                                          <p:val>
                                            <p:strVal val="#ppt_x"/>
                                          </p:val>
                                        </p:tav>
                                        <p:tav tm="100000">
                                          <p:val>
                                            <p:strVal val="#ppt_x"/>
                                          </p:val>
                                        </p:tav>
                                      </p:tavLst>
                                    </p:anim>
                                    <p:anim calcmode="lin" valueType="num">
                                      <p:cBhvr additive="base">
                                        <p:cTn id="8" dur="500" fill="hold"/>
                                        <p:tgtEl>
                                          <p:spTgt spid="13209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2098"/>
                                        </p:tgtEl>
                                        <p:attrNameLst>
                                          <p:attrName>style.visibility</p:attrName>
                                        </p:attrNameLst>
                                      </p:cBhvr>
                                      <p:to>
                                        <p:strVal val="visible"/>
                                      </p:to>
                                    </p:set>
                                    <p:anim calcmode="lin" valueType="num">
                                      <p:cBhvr additive="base">
                                        <p:cTn id="13" dur="500" fill="hold"/>
                                        <p:tgtEl>
                                          <p:spTgt spid="132098"/>
                                        </p:tgtEl>
                                        <p:attrNameLst>
                                          <p:attrName>ppt_x</p:attrName>
                                        </p:attrNameLst>
                                      </p:cBhvr>
                                      <p:tavLst>
                                        <p:tav tm="0">
                                          <p:val>
                                            <p:strVal val="#ppt_x"/>
                                          </p:val>
                                        </p:tav>
                                        <p:tav tm="100000">
                                          <p:val>
                                            <p:strVal val="#ppt_x"/>
                                          </p:val>
                                        </p:tav>
                                      </p:tavLst>
                                    </p:anim>
                                    <p:anim calcmode="lin" valueType="num">
                                      <p:cBhvr additive="base">
                                        <p:cTn id="14" dur="500" fill="hold"/>
                                        <p:tgtEl>
                                          <p:spTgt spid="13209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2103"/>
                                        </p:tgtEl>
                                        <p:attrNameLst>
                                          <p:attrName>style.visibility</p:attrName>
                                        </p:attrNameLst>
                                      </p:cBhvr>
                                      <p:to>
                                        <p:strVal val="visible"/>
                                      </p:to>
                                    </p:set>
                                    <p:anim calcmode="lin" valueType="num">
                                      <p:cBhvr additive="base">
                                        <p:cTn id="17" dur="500" fill="hold"/>
                                        <p:tgtEl>
                                          <p:spTgt spid="132103"/>
                                        </p:tgtEl>
                                        <p:attrNameLst>
                                          <p:attrName>ppt_x</p:attrName>
                                        </p:attrNameLst>
                                      </p:cBhvr>
                                      <p:tavLst>
                                        <p:tav tm="0">
                                          <p:val>
                                            <p:strVal val="#ppt_x"/>
                                          </p:val>
                                        </p:tav>
                                        <p:tav tm="100000">
                                          <p:val>
                                            <p:strVal val="#ppt_x"/>
                                          </p:val>
                                        </p:tav>
                                      </p:tavLst>
                                    </p:anim>
                                    <p:anim calcmode="lin" valueType="num">
                                      <p:cBhvr additive="base">
                                        <p:cTn id="18" dur="500" fill="hold"/>
                                        <p:tgtEl>
                                          <p:spTgt spid="13210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2104"/>
                                        </p:tgtEl>
                                        <p:attrNameLst>
                                          <p:attrName>style.visibility</p:attrName>
                                        </p:attrNameLst>
                                      </p:cBhvr>
                                      <p:to>
                                        <p:strVal val="visible"/>
                                      </p:to>
                                    </p:set>
                                    <p:anim calcmode="lin" valueType="num">
                                      <p:cBhvr additive="base">
                                        <p:cTn id="21" dur="500" fill="hold"/>
                                        <p:tgtEl>
                                          <p:spTgt spid="132104"/>
                                        </p:tgtEl>
                                        <p:attrNameLst>
                                          <p:attrName>ppt_x</p:attrName>
                                        </p:attrNameLst>
                                      </p:cBhvr>
                                      <p:tavLst>
                                        <p:tav tm="0">
                                          <p:val>
                                            <p:strVal val="#ppt_x"/>
                                          </p:val>
                                        </p:tav>
                                        <p:tav tm="100000">
                                          <p:val>
                                            <p:strVal val="#ppt_x"/>
                                          </p:val>
                                        </p:tav>
                                      </p:tavLst>
                                    </p:anim>
                                    <p:anim calcmode="lin" valueType="num">
                                      <p:cBhvr additive="base">
                                        <p:cTn id="22" dur="500" fill="hold"/>
                                        <p:tgtEl>
                                          <p:spTgt spid="13210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32100"/>
                                        </p:tgtEl>
                                        <p:attrNameLst>
                                          <p:attrName>style.visibility</p:attrName>
                                        </p:attrNameLst>
                                      </p:cBhvr>
                                      <p:to>
                                        <p:strVal val="visible"/>
                                      </p:to>
                                    </p:set>
                                    <p:anim calcmode="lin" valueType="num">
                                      <p:cBhvr additive="base">
                                        <p:cTn id="27" dur="500" fill="hold"/>
                                        <p:tgtEl>
                                          <p:spTgt spid="132100"/>
                                        </p:tgtEl>
                                        <p:attrNameLst>
                                          <p:attrName>ppt_x</p:attrName>
                                        </p:attrNameLst>
                                      </p:cBhvr>
                                      <p:tavLst>
                                        <p:tav tm="0">
                                          <p:val>
                                            <p:strVal val="#ppt_x"/>
                                          </p:val>
                                        </p:tav>
                                        <p:tav tm="100000">
                                          <p:val>
                                            <p:strVal val="#ppt_x"/>
                                          </p:val>
                                        </p:tav>
                                      </p:tavLst>
                                    </p:anim>
                                    <p:anim calcmode="lin" valueType="num">
                                      <p:cBhvr additive="base">
                                        <p:cTn id="28" dur="500" fill="hold"/>
                                        <p:tgtEl>
                                          <p:spTgt spid="13210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2101"/>
                                        </p:tgtEl>
                                        <p:attrNameLst>
                                          <p:attrName>style.visibility</p:attrName>
                                        </p:attrNameLst>
                                      </p:cBhvr>
                                      <p:to>
                                        <p:strVal val="visible"/>
                                      </p:to>
                                    </p:set>
                                    <p:anim calcmode="lin" valueType="num">
                                      <p:cBhvr additive="base">
                                        <p:cTn id="31" dur="500" fill="hold"/>
                                        <p:tgtEl>
                                          <p:spTgt spid="132101"/>
                                        </p:tgtEl>
                                        <p:attrNameLst>
                                          <p:attrName>ppt_x</p:attrName>
                                        </p:attrNameLst>
                                      </p:cBhvr>
                                      <p:tavLst>
                                        <p:tav tm="0">
                                          <p:val>
                                            <p:strVal val="#ppt_x"/>
                                          </p:val>
                                        </p:tav>
                                        <p:tav tm="100000">
                                          <p:val>
                                            <p:strVal val="#ppt_x"/>
                                          </p:val>
                                        </p:tav>
                                      </p:tavLst>
                                    </p:anim>
                                    <p:anim calcmode="lin" valueType="num">
                                      <p:cBhvr additive="base">
                                        <p:cTn id="32" dur="500" fill="hold"/>
                                        <p:tgtEl>
                                          <p:spTgt spid="13210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2102"/>
                                        </p:tgtEl>
                                        <p:attrNameLst>
                                          <p:attrName>style.visibility</p:attrName>
                                        </p:attrNameLst>
                                      </p:cBhvr>
                                      <p:to>
                                        <p:strVal val="visible"/>
                                      </p:to>
                                    </p:set>
                                    <p:anim calcmode="lin" valueType="num">
                                      <p:cBhvr additive="base">
                                        <p:cTn id="35" dur="500" fill="hold"/>
                                        <p:tgtEl>
                                          <p:spTgt spid="132102"/>
                                        </p:tgtEl>
                                        <p:attrNameLst>
                                          <p:attrName>ppt_x</p:attrName>
                                        </p:attrNameLst>
                                      </p:cBhvr>
                                      <p:tavLst>
                                        <p:tav tm="0">
                                          <p:val>
                                            <p:strVal val="#ppt_x"/>
                                          </p:val>
                                        </p:tav>
                                        <p:tav tm="100000">
                                          <p:val>
                                            <p:strVal val="#ppt_x"/>
                                          </p:val>
                                        </p:tav>
                                      </p:tavLst>
                                    </p:anim>
                                    <p:anim calcmode="lin" valueType="num">
                                      <p:cBhvr additive="base">
                                        <p:cTn id="36" dur="500" fill="hold"/>
                                        <p:tgtEl>
                                          <p:spTgt spid="132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2" grpId="0" animBg="1"/>
      <p:bldP spid="132103" grpId="0" animBg="1"/>
      <p:bldP spid="13210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04052" y="260648"/>
            <a:ext cx="6072404" cy="2332856"/>
          </a:xfrm>
        </p:spPr>
        <p:txBody>
          <a:bodyPr/>
          <a:lstStyle/>
          <a:p>
            <a:pPr algn="just"/>
            <a:r>
              <a:rPr lang="ru-RU" sz="2800" dirty="0"/>
              <a:t>Другую вирусную болезнь описал основоположник научной медицины древнегреческий врач </a:t>
            </a:r>
            <a:r>
              <a:rPr lang="ru-RU" sz="2800" dirty="0" smtClean="0"/>
              <a:t>Гиппократ.</a:t>
            </a:r>
          </a:p>
          <a:p>
            <a:pPr algn="just"/>
            <a:r>
              <a:rPr lang="ru-RU" sz="2800" dirty="0"/>
              <a:t>В 1874 г. она получила современное название — </a:t>
            </a:r>
            <a:r>
              <a:rPr lang="ru-RU" sz="2800" dirty="0">
                <a:solidFill>
                  <a:srgbClr val="FF0000"/>
                </a:solidFill>
              </a:rPr>
              <a:t>полиомиелит</a:t>
            </a:r>
            <a:r>
              <a:rPr lang="ru-RU" sz="2800" dirty="0"/>
              <a:t>.</a:t>
            </a:r>
            <a:r>
              <a:rPr lang="ru-RU" sz="2800" dirty="0" smtClean="0"/>
              <a:t> </a:t>
            </a:r>
            <a:endParaRPr lang="ru-RU" sz="2800" dirty="0"/>
          </a:p>
        </p:txBody>
      </p:sp>
      <p:pic>
        <p:nvPicPr>
          <p:cNvPr id="1030" name="Picture 6" descr="http://mypresentation.ru/documents/abef501b47865fc87c4625666c7ed42c/img91.jpg"/>
          <p:cNvPicPr>
            <a:picLocks noChangeAspect="1" noChangeArrowheads="1"/>
          </p:cNvPicPr>
          <p:nvPr/>
        </p:nvPicPr>
        <p:blipFill rotWithShape="1">
          <a:blip r:embed="rId2">
            <a:extLst>
              <a:ext uri="{28A0092B-C50C-407E-A947-70E740481C1C}">
                <a14:useLocalDpi xmlns:a14="http://schemas.microsoft.com/office/drawing/2010/main" val="0"/>
              </a:ext>
            </a:extLst>
          </a:blip>
          <a:srcRect l="5356" t="22516" r="8818" b="8614"/>
          <a:stretch/>
        </p:blipFill>
        <p:spPr bwMode="auto">
          <a:xfrm>
            <a:off x="3744821" y="3356992"/>
            <a:ext cx="5387820" cy="33569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arhivurokov.ru/kopilka/uploads/user_file_55f0071459793/img_user_file_55f0071459793_8.jpg"/>
          <p:cNvPicPr>
            <a:picLocks noChangeAspect="1" noChangeArrowheads="1"/>
          </p:cNvPicPr>
          <p:nvPr/>
        </p:nvPicPr>
        <p:blipFill rotWithShape="1">
          <a:blip r:embed="rId3">
            <a:extLst>
              <a:ext uri="{28A0092B-C50C-407E-A947-70E740481C1C}">
                <a14:useLocalDpi xmlns:a14="http://schemas.microsoft.com/office/drawing/2010/main" val="0"/>
              </a:ext>
            </a:extLst>
          </a:blip>
          <a:srcRect l="3868" t="21788" r="53415" b="4299"/>
          <a:stretch/>
        </p:blipFill>
        <p:spPr bwMode="auto">
          <a:xfrm>
            <a:off x="167748" y="536713"/>
            <a:ext cx="2604052" cy="33793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748" y="4108430"/>
            <a:ext cx="2604052" cy="369332"/>
          </a:xfrm>
          <a:prstGeom prst="rect">
            <a:avLst/>
          </a:prstGeom>
          <a:noFill/>
        </p:spPr>
        <p:txBody>
          <a:bodyPr wrap="square" rtlCol="0">
            <a:spAutoFit/>
          </a:bodyPr>
          <a:lstStyle/>
          <a:p>
            <a:pPr algn="ctr"/>
            <a:r>
              <a:rPr lang="ru-RU" b="1" i="1" dirty="0" smtClean="0"/>
              <a:t>Гиппократ</a:t>
            </a:r>
            <a:endParaRPr lang="ru-RU" b="1" i="1" dirty="0"/>
          </a:p>
        </p:txBody>
      </p:sp>
    </p:spTree>
    <p:extLst>
      <p:ext uri="{BB962C8B-B14F-4D97-AF65-F5344CB8AC3E}">
        <p14:creationId xmlns:p14="http://schemas.microsoft.com/office/powerpoint/2010/main" val="1326216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95536" y="1600200"/>
            <a:ext cx="5472608" cy="4525963"/>
          </a:xfrm>
        </p:spPr>
        <p:txBody>
          <a:bodyPr/>
          <a:lstStyle/>
          <a:p>
            <a:pPr algn="just"/>
            <a:r>
              <a:rPr lang="ru-RU" sz="2800" dirty="0"/>
              <a:t>В трудах </a:t>
            </a:r>
            <a:r>
              <a:rPr lang="ru-RU" sz="2800" dirty="0" err="1" smtClean="0"/>
              <a:t>Демокрита</a:t>
            </a:r>
            <a:r>
              <a:rPr lang="ru-RU" sz="2800" dirty="0" smtClean="0"/>
              <a:t> </a:t>
            </a:r>
            <a:r>
              <a:rPr lang="ru-RU" sz="2800" dirty="0"/>
              <a:t>(V век до н. э.) найдены первые описания клинической картины </a:t>
            </a:r>
            <a:r>
              <a:rPr lang="ru-RU" sz="2800" dirty="0" smtClean="0"/>
              <a:t>бешенства. </a:t>
            </a:r>
          </a:p>
          <a:p>
            <a:pPr algn="just"/>
            <a:r>
              <a:rPr lang="ru-RU" sz="2800" dirty="0" err="1" smtClean="0"/>
              <a:t>Демокрит</a:t>
            </a:r>
            <a:r>
              <a:rPr lang="ru-RU" sz="2800" dirty="0" smtClean="0"/>
              <a:t> </a:t>
            </a:r>
            <a:r>
              <a:rPr lang="ru-RU" sz="2800" dirty="0"/>
              <a:t>был убежден, что </a:t>
            </a:r>
            <a:r>
              <a:rPr lang="ru-RU" sz="2800" b="1" i="1" dirty="0"/>
              <a:t>«ни одна вещь не возникает беспричинно, но все возникает на какой-нибудь </a:t>
            </a:r>
            <a:r>
              <a:rPr lang="ru-RU" b="1" i="1" dirty="0"/>
              <a:t>основе или в силу необходимости». </a:t>
            </a:r>
            <a:endParaRPr lang="ru-RU" i="1" dirty="0"/>
          </a:p>
        </p:txBody>
      </p:sp>
      <p:pic>
        <p:nvPicPr>
          <p:cNvPr id="3074" name="Picture 2" descr="https://im0-tub-ua.yandex.net/i?id=46eccbc428d9b30b6d897e8f2e8e5614&amp;n=33&amp;h=215&amp;w=1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6879" y="1052736"/>
            <a:ext cx="2609368" cy="35283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53295" y="4767861"/>
            <a:ext cx="1396536" cy="369332"/>
          </a:xfrm>
          <a:prstGeom prst="rect">
            <a:avLst/>
          </a:prstGeom>
          <a:noFill/>
        </p:spPr>
        <p:txBody>
          <a:bodyPr wrap="none" rtlCol="0">
            <a:spAutoFit/>
          </a:bodyPr>
          <a:lstStyle/>
          <a:p>
            <a:r>
              <a:rPr lang="ru-RU" b="1" i="1" dirty="0" err="1" smtClean="0"/>
              <a:t>Демокрит</a:t>
            </a:r>
            <a:endParaRPr lang="ru-RU" b="1" i="1" dirty="0"/>
          </a:p>
        </p:txBody>
      </p:sp>
    </p:spTree>
    <p:extLst>
      <p:ext uri="{BB962C8B-B14F-4D97-AF65-F5344CB8AC3E}">
        <p14:creationId xmlns:p14="http://schemas.microsoft.com/office/powerpoint/2010/main" val="1472392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199" y="1600200"/>
            <a:ext cx="4249851" cy="4421087"/>
          </a:xfrm>
        </p:spPr>
        <p:txBody>
          <a:bodyPr/>
          <a:lstStyle/>
          <a:p>
            <a:pPr algn="just"/>
            <a:r>
              <a:rPr lang="ru-RU" dirty="0"/>
              <a:t>В переводе с латинского </a:t>
            </a:r>
            <a:r>
              <a:rPr lang="ru-RU" b="1" i="1" dirty="0"/>
              <a:t>«вирус» </a:t>
            </a:r>
            <a:r>
              <a:rPr lang="ru-RU" dirty="0"/>
              <a:t>означает </a:t>
            </a:r>
            <a:r>
              <a:rPr lang="ru-RU" b="1" i="1" dirty="0"/>
              <a:t>«яд</a:t>
            </a:r>
            <a:r>
              <a:rPr lang="ru-RU" b="1" i="1" dirty="0" smtClean="0"/>
              <a:t>».</a:t>
            </a:r>
          </a:p>
          <a:p>
            <a:pPr algn="just"/>
            <a:endParaRPr lang="ru-RU" sz="1800" b="1" dirty="0"/>
          </a:p>
          <a:p>
            <a:pPr algn="just"/>
            <a:r>
              <a:rPr lang="ru-RU" dirty="0"/>
              <a:t>Наука, изучающая вирусы – </a:t>
            </a:r>
            <a:r>
              <a:rPr lang="ru-RU" b="1" i="1" dirty="0"/>
              <a:t>вирусология.</a:t>
            </a:r>
            <a:endParaRPr lang="ru-RU" i="1" dirty="0"/>
          </a:p>
          <a:p>
            <a:pPr algn="just"/>
            <a:endParaRPr lang="ru-RU" dirty="0"/>
          </a:p>
        </p:txBody>
      </p:sp>
      <p:pic>
        <p:nvPicPr>
          <p:cNvPr id="4098" name="Picture 2" descr="http://zero50x.myjino.ru/allpic/46/9282-img_12.jpg"/>
          <p:cNvPicPr>
            <a:picLocks noChangeAspect="1" noChangeArrowheads="1"/>
          </p:cNvPicPr>
          <p:nvPr/>
        </p:nvPicPr>
        <p:blipFill rotWithShape="1">
          <a:blip r:embed="rId2">
            <a:extLst>
              <a:ext uri="{28A0092B-C50C-407E-A947-70E740481C1C}">
                <a14:useLocalDpi xmlns:a14="http://schemas.microsoft.com/office/drawing/2010/main" val="0"/>
              </a:ext>
            </a:extLst>
          </a:blip>
          <a:srcRect l="17391" t="21702" r="3656" b="4095"/>
          <a:stretch/>
        </p:blipFill>
        <p:spPr bwMode="auto">
          <a:xfrm>
            <a:off x="4707051" y="1556792"/>
            <a:ext cx="4225591" cy="48507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540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Шары">
  <a:themeElements>
    <a:clrScheme name="Шары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Шары">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Шары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Шары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Шары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Шары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Шары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Шары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Шары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Шары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Шары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Шары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Шары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Шары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827</TotalTime>
  <Words>1568</Words>
  <Application>Microsoft Office PowerPoint</Application>
  <PresentationFormat>Экран (4:3)</PresentationFormat>
  <Paragraphs>277</Paragraphs>
  <Slides>51</Slides>
  <Notes>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51</vt:i4>
      </vt:variant>
    </vt:vector>
  </HeadingPairs>
  <TitlesOfParts>
    <vt:vector size="53" baseType="lpstr">
      <vt:lpstr>1_Шары</vt:lpstr>
      <vt:lpstr>Слайд</vt:lpstr>
      <vt:lpstr>Вирусы.  Заболевания, вызываемые вирусами и их профилактика.</vt:lpstr>
      <vt:lpstr>Чем живое отличается от неживого?</vt:lpstr>
      <vt:lpstr>Какие клетки существуют?</vt:lpstr>
      <vt:lpstr>Эпиграф</vt:lpstr>
      <vt:lpstr>Цель</vt:lpstr>
      <vt:lpstr>Презентация PowerPoint</vt:lpstr>
      <vt:lpstr>Презентация PowerPoint</vt:lpstr>
      <vt:lpstr>Презентация PowerPoint</vt:lpstr>
      <vt:lpstr>Презентация PowerPoint</vt:lpstr>
      <vt:lpstr>Проблемные вопросы</vt:lpstr>
      <vt:lpstr>Гипотезы появления вирусов</vt:lpstr>
      <vt:lpstr>Презентация PowerPoint</vt:lpstr>
      <vt:lpstr>Презентация PowerPoint</vt:lpstr>
      <vt:lpstr>Ивановский Дмитрий Иосифович (1864-1920)</vt:lpstr>
      <vt:lpstr>Вирус табачной мозаики ВТМ</vt:lpstr>
      <vt:lpstr>Вендел Стенли (1904-1971)</vt:lpstr>
      <vt:lpstr>Альфред Херши (1908-1997) Марта Чейз (1927-2003)</vt:lpstr>
      <vt:lpstr>Строение вирусов</vt:lpstr>
      <vt:lpstr>Бактериофаг</vt:lpstr>
      <vt:lpstr>Цикл развития вируса</vt:lpstr>
      <vt:lpstr>Бактериофаги </vt:lpstr>
      <vt:lpstr>Классификация и морфология вирусов</vt:lpstr>
      <vt:lpstr>Живое или неживое?</vt:lpstr>
      <vt:lpstr>Живое иди неживое?</vt:lpstr>
      <vt:lpstr>Живое или неживое?</vt:lpstr>
      <vt:lpstr>Почему же трудно бороться с вирусами, попавшими внутрь клетки? </vt:lpstr>
      <vt:lpstr>Вирусные заболевания</vt:lpstr>
      <vt:lpstr>Оспа </vt:lpstr>
      <vt:lpstr>Ветряная оспа  (ветрянка)</vt:lpstr>
      <vt:lpstr>Корь </vt:lpstr>
      <vt:lpstr>Паротит (свинка)</vt:lpstr>
      <vt:lpstr>Грипп</vt:lpstr>
      <vt:lpstr>ВИЧ вызывает заболевание ВИЧ-инфекция</vt:lpstr>
      <vt:lpstr>СПИД</vt:lpstr>
      <vt:lpstr>Презентация PowerPoint</vt:lpstr>
      <vt:lpstr>Знать, чтобы жить</vt:lpstr>
      <vt:lpstr>ВИЧ</vt:lpstr>
      <vt:lpstr>ВИЧ</vt:lpstr>
      <vt:lpstr>Презентация PowerPoint</vt:lpstr>
      <vt:lpstr>Проверь свои знания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 в заключение мой СОВЕТ!!! </vt:lpstr>
      <vt:lpstr>Домашнее задание</vt:lpstr>
      <vt:lpstr>Спасибо за внимание!</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Анна</dc:creator>
  <cp:lastModifiedBy>Анна</cp:lastModifiedBy>
  <cp:revision>46</cp:revision>
  <dcterms:created xsi:type="dcterms:W3CDTF">2017-09-24T17:35:30Z</dcterms:created>
  <dcterms:modified xsi:type="dcterms:W3CDTF">2017-10-02T17:52:00Z</dcterms:modified>
</cp:coreProperties>
</file>