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71"/>
  </p:notesMasterIdLst>
  <p:sldIdLst>
    <p:sldId id="499" r:id="rId2"/>
    <p:sldId id="501" r:id="rId3"/>
    <p:sldId id="500" r:id="rId4"/>
    <p:sldId id="504" r:id="rId5"/>
    <p:sldId id="505" r:id="rId6"/>
    <p:sldId id="509" r:id="rId7"/>
    <p:sldId id="510" r:id="rId8"/>
    <p:sldId id="511" r:id="rId9"/>
    <p:sldId id="513" r:id="rId10"/>
    <p:sldId id="502" r:id="rId11"/>
    <p:sldId id="506" r:id="rId12"/>
    <p:sldId id="514" r:id="rId13"/>
    <p:sldId id="508" r:id="rId14"/>
    <p:sldId id="515" r:id="rId15"/>
    <p:sldId id="516" r:id="rId16"/>
    <p:sldId id="517" r:id="rId17"/>
    <p:sldId id="507" r:id="rId18"/>
    <p:sldId id="518" r:id="rId19"/>
    <p:sldId id="582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27" r:id="rId28"/>
    <p:sldId id="528" r:id="rId29"/>
    <p:sldId id="529" r:id="rId30"/>
    <p:sldId id="532" r:id="rId31"/>
    <p:sldId id="533" r:id="rId32"/>
    <p:sldId id="530" r:id="rId33"/>
    <p:sldId id="531" r:id="rId34"/>
    <p:sldId id="534" r:id="rId35"/>
    <p:sldId id="535" r:id="rId36"/>
    <p:sldId id="536" r:id="rId37"/>
    <p:sldId id="537" r:id="rId38"/>
    <p:sldId id="538" r:id="rId39"/>
    <p:sldId id="539" r:id="rId40"/>
    <p:sldId id="540" r:id="rId41"/>
    <p:sldId id="541" r:id="rId42"/>
    <p:sldId id="542" r:id="rId43"/>
    <p:sldId id="543" r:id="rId44"/>
    <p:sldId id="544" r:id="rId45"/>
    <p:sldId id="545" r:id="rId46"/>
    <p:sldId id="546" r:id="rId47"/>
    <p:sldId id="547" r:id="rId48"/>
    <p:sldId id="548" r:id="rId49"/>
    <p:sldId id="549" r:id="rId50"/>
    <p:sldId id="550" r:id="rId51"/>
    <p:sldId id="551" r:id="rId52"/>
    <p:sldId id="552" r:id="rId53"/>
    <p:sldId id="553" r:id="rId54"/>
    <p:sldId id="554" r:id="rId55"/>
    <p:sldId id="555" r:id="rId56"/>
    <p:sldId id="556" r:id="rId57"/>
    <p:sldId id="557" r:id="rId58"/>
    <p:sldId id="558" r:id="rId59"/>
    <p:sldId id="559" r:id="rId60"/>
    <p:sldId id="560" r:id="rId61"/>
    <p:sldId id="561" r:id="rId62"/>
    <p:sldId id="562" r:id="rId63"/>
    <p:sldId id="563" r:id="rId64"/>
    <p:sldId id="564" r:id="rId65"/>
    <p:sldId id="565" r:id="rId66"/>
    <p:sldId id="566" r:id="rId67"/>
    <p:sldId id="567" r:id="rId68"/>
    <p:sldId id="568" r:id="rId69"/>
    <p:sldId id="569" r:id="rId7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Roboto Slab" panose="020B0604020202020204" charset="0"/>
      <p:regular r:id="rId76"/>
    </p:embeddedFont>
    <p:embeddedFont>
      <p:font typeface="Open Sans" panose="020B0604020202020204" charset="0"/>
      <p:regular r:id="rId77"/>
      <p:bold r:id="rId78"/>
      <p:italic r:id="rId79"/>
    </p:embeddedFont>
    <p:embeddedFont>
      <p:font typeface="Cambria Math" panose="02040503050406030204" pitchFamily="18" charset="0"/>
      <p:regular r:id="rId80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5534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26" userDrawn="1">
          <p15:clr>
            <a:srgbClr val="A4A3A4"/>
          </p15:clr>
        </p15:guide>
        <p15:guide id="12" pos="2993" userDrawn="1">
          <p15:clr>
            <a:srgbClr val="A4A3A4"/>
          </p15:clr>
        </p15:guide>
        <p15:guide id="13" pos="1837" userDrawn="1">
          <p15:clr>
            <a:srgbClr val="A4A3A4"/>
          </p15:clr>
        </p15:guide>
        <p15:guide id="14" pos="2064" userDrawn="1">
          <p15:clr>
            <a:srgbClr val="A4A3A4"/>
          </p15:clr>
        </p15:guide>
        <p15:guide id="15" pos="3696" userDrawn="1">
          <p15:clr>
            <a:srgbClr val="A4A3A4"/>
          </p15:clr>
        </p15:guide>
        <p15:guide id="16" pos="39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95959"/>
    <a:srgbClr val="E7E6E6"/>
    <a:srgbClr val="777777"/>
    <a:srgbClr val="FFFFFF"/>
    <a:srgbClr val="64CCF2"/>
    <a:srgbClr val="FEFEFE"/>
    <a:srgbClr val="DEEAF6"/>
    <a:srgbClr val="AD0100"/>
    <a:srgbClr val="D0C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5" autoAdjust="0"/>
    <p:restoredTop sz="95204" autoAdjust="0"/>
  </p:normalViewPr>
  <p:slideViewPr>
    <p:cSldViewPr snapToGrid="0" showGuides="1">
      <p:cViewPr varScale="1">
        <p:scale>
          <a:sx n="97" d="100"/>
          <a:sy n="97" d="100"/>
        </p:scale>
        <p:origin x="804" y="84"/>
      </p:cViewPr>
      <p:guideLst>
        <p:guide orient="horz" pos="237"/>
        <p:guide pos="5534"/>
        <p:guide orient="horz" pos="3003"/>
        <p:guide pos="2767"/>
        <p:guide pos="226"/>
        <p:guide pos="2993"/>
        <p:guide pos="1837"/>
        <p:guide pos="2064"/>
        <p:guide pos="3696"/>
        <p:guide pos="3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5.fntdata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BD41E-D223-4679-9A23-4389C0249D94}" type="datetimeFigureOut">
              <a:rPr lang="ru-RU" smtClean="0"/>
              <a:t>13.11.2017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2C08F-29F2-43CE-9BAD-C9F935CDD2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38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13.11.2017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50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13.11.2017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25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13.11.2017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15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13.11.2017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13.11.2017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76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13.11.2017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22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13.11.2017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62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13.11.2017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77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13.11.2017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67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13.11.2017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48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13.11.2017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54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A9A6-A7C6-4281-A39F-5DC6615D86C6}" type="datetimeFigureOut">
              <a:rPr lang="ru-RU" smtClean="0"/>
              <a:t>13.11.2017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8C33-7088-481A-939B-C850E0D4CD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83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6.xml"/><Relationship Id="rId7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slide" Target="slide3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6.xml"/><Relationship Id="rId7" Type="http://schemas.openxmlformats.org/officeDocument/2006/relationships/image" Target="../media/image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3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6.xml"/><Relationship Id="rId7" Type="http://schemas.openxmlformats.org/officeDocument/2006/relationships/image" Target="../media/image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6.xml"/><Relationship Id="rId7" Type="http://schemas.openxmlformats.org/officeDocument/2006/relationships/image" Target="../media/image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3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34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5.xml"/><Relationship Id="rId7" Type="http://schemas.openxmlformats.org/officeDocument/2006/relationships/image" Target="../media/image29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slide" Target="slide34.xml"/><Relationship Id="rId4" Type="http://schemas.openxmlformats.org/officeDocument/2006/relationships/image" Target="../media/image26.png"/><Relationship Id="rId9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slide" Target="slide3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5.xml"/><Relationship Id="rId7" Type="http://schemas.openxmlformats.org/officeDocument/2006/relationships/image" Target="../media/image34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slide" Target="slide44.xml"/><Relationship Id="rId4" Type="http://schemas.openxmlformats.org/officeDocument/2006/relationships/image" Target="../media/image31.png"/><Relationship Id="rId9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slide" Target="slide4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9.xml"/><Relationship Id="rId7" Type="http://schemas.openxmlformats.org/officeDocument/2006/relationships/image" Target="../media/image5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3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9.xml"/><Relationship Id="rId7" Type="http://schemas.openxmlformats.org/officeDocument/2006/relationships/image" Target="../media/image5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3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image" Target="../media/image5.png"/><Relationship Id="rId7" Type="http://schemas.openxmlformats.org/officeDocument/2006/relationships/slide" Target="slide4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10" Type="http://schemas.openxmlformats.org/officeDocument/2006/relationships/slide" Target="slide4.xml"/><Relationship Id="rId4" Type="http://schemas.openxmlformats.org/officeDocument/2006/relationships/slide" Target="slide34.xml"/><Relationship Id="rId9" Type="http://schemas.openxmlformats.org/officeDocument/2006/relationships/slide" Target="slide4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4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34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image" Target="../media/image5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4.xml"/><Relationship Id="rId4" Type="http://schemas.openxmlformats.org/officeDocument/2006/relationships/slide" Target="slide10.xml"/><Relationship Id="rId9" Type="http://schemas.openxmlformats.org/officeDocument/2006/relationships/slide" Target="slide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34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image" Target="../media/image5.png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.xml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5.png"/><Relationship Id="rId7" Type="http://schemas.openxmlformats.org/officeDocument/2006/relationships/slide" Target="slide2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10" Type="http://schemas.openxmlformats.org/officeDocument/2006/relationships/slide" Target="slide4.xml"/><Relationship Id="rId4" Type="http://schemas.openxmlformats.org/officeDocument/2006/relationships/slide" Target="slide22.xml"/><Relationship Id="rId9" Type="http://schemas.openxmlformats.org/officeDocument/2006/relationships/slide" Target="slide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image" Target="../media/image5.png"/><Relationship Id="rId7" Type="http://schemas.openxmlformats.org/officeDocument/2006/relationships/slide" Target="slide6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2.xml"/><Relationship Id="rId5" Type="http://schemas.openxmlformats.org/officeDocument/2006/relationships/slide" Target="slide60.xml"/><Relationship Id="rId10" Type="http://schemas.openxmlformats.org/officeDocument/2006/relationships/slide" Target="slide4.xml"/><Relationship Id="rId4" Type="http://schemas.openxmlformats.org/officeDocument/2006/relationships/slide" Target="slide58.xml"/><Relationship Id="rId9" Type="http://schemas.openxmlformats.org/officeDocument/2006/relationships/slide" Target="slide6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image" Target="../media/image5.png"/><Relationship Id="rId7" Type="http://schemas.openxmlformats.org/officeDocument/2006/relationships/slide" Target="slide5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5" Type="http://schemas.openxmlformats.org/officeDocument/2006/relationships/slide" Target="slide48.xml"/><Relationship Id="rId10" Type="http://schemas.openxmlformats.org/officeDocument/2006/relationships/slide" Target="slide4.xml"/><Relationship Id="rId4" Type="http://schemas.openxmlformats.org/officeDocument/2006/relationships/slide" Target="slide46.xml"/><Relationship Id="rId9" Type="http://schemas.openxmlformats.org/officeDocument/2006/relationships/slide" Target="slide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7688" y="1232921"/>
            <a:ext cx="5508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smtClean="0">
                <a:solidFill>
                  <a:schemeClr val="bg1"/>
                </a:solidFill>
                <a:latin typeface="+mj-lt"/>
              </a:rPr>
              <a:t>Викторина</a:t>
            </a:r>
          </a:p>
          <a:p>
            <a:pPr algn="ctr"/>
            <a:r>
              <a:rPr lang="ru-RU" sz="4200" dirty="0" smtClean="0">
                <a:solidFill>
                  <a:schemeClr val="bg1"/>
                </a:solidFill>
                <a:latin typeface="+mj-lt"/>
              </a:rPr>
              <a:t>по правилам ТБ </a:t>
            </a:r>
            <a:r>
              <a:rPr lang="en-US" sz="4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4200" dirty="0" smtClean="0">
                <a:solidFill>
                  <a:schemeClr val="bg1"/>
                </a:solidFill>
                <a:latin typeface="+mj-lt"/>
              </a:rPr>
            </a:br>
            <a:r>
              <a:rPr lang="ru-RU" sz="4200" dirty="0" smtClean="0">
                <a:solidFill>
                  <a:schemeClr val="bg1"/>
                </a:solidFill>
                <a:latin typeface="+mj-lt"/>
              </a:rPr>
              <a:t>в кабинете информатики</a:t>
            </a:r>
            <a:endParaRPr lang="ru-RU" sz="4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5" y="376238"/>
            <a:ext cx="1470815" cy="4391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1" y="421481"/>
            <a:ext cx="1257300" cy="4300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3650" y="405187"/>
            <a:ext cx="752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Выберите, в чём нельзя входить в компьютерный класс.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252433"/>
            <a:ext cx="45781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перед началом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1718" y="1745763"/>
            <a:ext cx="18137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В</a:t>
            </a:r>
            <a:r>
              <a:rPr lang="ru-RU" sz="1600" b="0" i="0" dirty="0" smtClean="0"/>
              <a:t> верхней одежде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81718" y="2845047"/>
                <a:ext cx="19504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головных уборах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1950470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6250" t="-30000" r="-7813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31381" y="1745762"/>
                <a:ext cx="16446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грязной обуви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1644681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7778" t="-26829" r="-8889" b="-5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31381" y="2845047"/>
                <a:ext cx="1978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</a:t>
                </a:r>
                <a14:m>
                  <m:oMath xmlns:m="http://schemas.openxmlformats.org/officeDocument/2006/math"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600" dirty="0"/>
                  <a:t>школьной форме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2845047"/>
                <a:ext cx="197810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6481" t="-30000" r="-4630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4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235942"/>
            <a:ext cx="45781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перед началом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de-DE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А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В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Б</a:t>
            </a:r>
          </a:p>
        </p:txBody>
      </p:sp>
      <p:sp>
        <p:nvSpPr>
          <p:cNvPr id="21" name="Овал 20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1718" y="1745763"/>
            <a:ext cx="18137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В</a:t>
            </a:r>
            <a:r>
              <a:rPr lang="ru-RU" sz="1600" b="0" i="0" dirty="0" smtClean="0"/>
              <a:t> верхней одежде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81718" y="2845047"/>
                <a:ext cx="19504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головных уборах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1950470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6250" t="-30000" r="-7813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31381" y="1745762"/>
                <a:ext cx="16446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грязной обуви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1644681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7778" t="-26829" r="-8889" b="-5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31381" y="2845047"/>
                <a:ext cx="1978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</a:t>
                </a:r>
                <a14:m>
                  <m:oMath xmlns:m="http://schemas.openxmlformats.org/officeDocument/2006/math"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600" dirty="0"/>
                  <a:t>школьной форме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2845047"/>
                <a:ext cx="1978106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6481" t="-30000" r="-4630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63650" y="405187"/>
            <a:ext cx="752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Выберите, в чём нельзя входить в компьютерный класс.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6" name="Скругленный прямоугольник 25">
            <a:hlinkClick r:id="rId7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40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725" y="355827"/>
            <a:ext cx="752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Как нужно заходить в компьютерный класс?</a:t>
            </a: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244043"/>
            <a:ext cx="45781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перед началом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de-DE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1718" y="1641641"/>
            <a:ext cx="231755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Спросить у директора </a:t>
            </a:r>
          </a:p>
          <a:p>
            <a:r>
              <a:rPr lang="ru-RU" sz="1600" dirty="0" smtClean="0"/>
              <a:t>школы разрешение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81718" y="2747383"/>
                <a:ext cx="25943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Спокойно, не вбегая и не </a:t>
                </a:r>
                <a:endParaRPr lang="ru-RU" sz="1600" dirty="0" smtClean="0"/>
              </a:p>
              <a:p>
                <a:r>
                  <a:rPr lang="ru-RU" sz="1600" dirty="0" smtClean="0"/>
                  <a:t>нарушая </a:t>
                </a:r>
                <a:r>
                  <a:rPr lang="ru-RU" sz="1600" dirty="0"/>
                  <a:t>порядка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747383"/>
                <a:ext cx="2594365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4695" t="-13750" r="-3756" b="-2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431381" y="1513800"/>
            <a:ext cx="325672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По </a:t>
            </a:r>
            <a:r>
              <a:rPr lang="ru-RU" sz="1600" dirty="0" smtClean="0"/>
              <a:t>настроению: если плохое, то </a:t>
            </a:r>
          </a:p>
          <a:p>
            <a:r>
              <a:rPr lang="ru-RU" sz="1600" dirty="0" smtClean="0"/>
              <a:t>спокойно, если весёлое, то </a:t>
            </a:r>
          </a:p>
          <a:p>
            <a:r>
              <a:rPr lang="ru-RU" sz="1600" dirty="0" smtClean="0"/>
              <a:t>вприпрыжку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31381" y="2747383"/>
            <a:ext cx="31922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Можно хоть на ушах, если на </a:t>
            </a:r>
            <a:r>
              <a:rPr lang="ru-RU" sz="1600" dirty="0" smtClean="0"/>
              <a:t>то</a:t>
            </a:r>
          </a:p>
          <a:p>
            <a:r>
              <a:rPr lang="ru-RU" sz="1600" dirty="0" smtClean="0"/>
              <a:t>моя воля</a:t>
            </a:r>
            <a:endParaRPr lang="ru-RU" sz="1600" dirty="0"/>
          </a:p>
        </p:txBody>
      </p:sp>
      <p:sp>
        <p:nvSpPr>
          <p:cNvPr id="33" name="Овал 32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401585" y="131866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3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244043"/>
            <a:ext cx="45781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перед началом работы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1718" y="1641641"/>
            <a:ext cx="231755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Спросить у директора </a:t>
            </a:r>
          </a:p>
          <a:p>
            <a:r>
              <a:rPr lang="ru-RU" sz="1600" dirty="0" smtClean="0"/>
              <a:t>школы разрешение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81718" y="2747383"/>
                <a:ext cx="25943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Спокойно, не вбегая и не </a:t>
                </a:r>
                <a:endParaRPr lang="ru-RU" sz="1600" dirty="0" smtClean="0"/>
              </a:p>
              <a:p>
                <a:r>
                  <a:rPr lang="ru-RU" sz="1600" dirty="0" smtClean="0"/>
                  <a:t>нарушая </a:t>
                </a:r>
                <a:r>
                  <a:rPr lang="ru-RU" sz="1600" dirty="0"/>
                  <a:t>порядка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747383"/>
                <a:ext cx="2594365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4695" t="-13750" r="-3756" b="-2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431381" y="1513800"/>
            <a:ext cx="325672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По </a:t>
            </a:r>
            <a:r>
              <a:rPr lang="ru-RU" sz="1600" dirty="0" smtClean="0"/>
              <a:t>настроению: если плохое, то </a:t>
            </a:r>
          </a:p>
          <a:p>
            <a:r>
              <a:rPr lang="ru-RU" sz="1600" dirty="0" smtClean="0"/>
              <a:t>спокойно, если весёлое, то </a:t>
            </a:r>
          </a:p>
          <a:p>
            <a:r>
              <a:rPr lang="ru-RU" sz="1600" dirty="0" smtClean="0"/>
              <a:t>вприпрыжку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31381" y="2747383"/>
            <a:ext cx="31922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Можно хоть на ушах, если на </a:t>
            </a:r>
            <a:r>
              <a:rPr lang="ru-RU" sz="1600" dirty="0" smtClean="0"/>
              <a:t>то</a:t>
            </a:r>
          </a:p>
          <a:p>
            <a:r>
              <a:rPr lang="ru-RU" sz="1600" dirty="0" smtClean="0"/>
              <a:t>моя воля</a:t>
            </a:r>
            <a:endParaRPr lang="ru-RU" sz="1600" dirty="0"/>
          </a:p>
        </p:txBody>
      </p:sp>
      <p:sp>
        <p:nvSpPr>
          <p:cNvPr id="37" name="Овал 36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Б</a:t>
            </a:r>
          </a:p>
        </p:txBody>
      </p:sp>
      <p:sp>
        <p:nvSpPr>
          <p:cNvPr id="39" name="Овал 38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02725" y="355827"/>
            <a:ext cx="752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Как нужно заходить в компьютерный класс?</a:t>
            </a: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401585" y="131866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10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2243" y="404699"/>
            <a:ext cx="842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j-lt"/>
              </a:rPr>
              <a:t>Когда можно входить в </a:t>
            </a:r>
            <a:r>
              <a:rPr lang="ru-RU" sz="1800" dirty="0" smtClean="0">
                <a:latin typeface="+mj-lt"/>
              </a:rPr>
              <a:t>компьютерный кабинет?</a:t>
            </a:r>
            <a:endParaRPr lang="ru-RU" sz="1800" i="1" dirty="0"/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244043"/>
            <a:ext cx="45781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перед началом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3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1718" y="1745763"/>
            <a:ext cx="199125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Когда начался </a:t>
            </a:r>
            <a:r>
              <a:rPr lang="ru-RU" sz="1600" dirty="0" smtClean="0"/>
              <a:t>урок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81718" y="2845047"/>
                <a:ext cx="24621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Когда разрешит учитель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2462149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4950" t="-30000" r="-5941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31381" y="1745762"/>
                <a:ext cx="22772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Когда закончился урок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227729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615" t="-26829" r="-5882" b="-5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31381" y="2594382"/>
                <a:ext cx="310117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Это школьный кабинет, в него </a:t>
                </a:r>
              </a:p>
              <a:p>
                <a:r>
                  <a:rPr lang="ru-RU" sz="1600" dirty="0" smtClean="0"/>
                  <a:t>можно заходить по мере </a:t>
                </a:r>
              </a:p>
              <a:p>
                <a:r>
                  <a:rPr lang="ru-RU" sz="1600" dirty="0" smtClean="0"/>
                  <a:t>необходимости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2594382"/>
                <a:ext cx="3101170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4126" t="-9091" r="-2947" b="-16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401585" y="131866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85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244043"/>
            <a:ext cx="45781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перед началом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3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</a:p>
        </p:txBody>
      </p:sp>
      <p:sp>
        <p:nvSpPr>
          <p:cNvPr id="18" name="Овал 17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Б</a:t>
            </a:r>
          </a:p>
        </p:txBody>
      </p:sp>
      <p:sp>
        <p:nvSpPr>
          <p:cNvPr id="21" name="Овал 20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1718" y="1745763"/>
            <a:ext cx="199125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Когда начался </a:t>
            </a:r>
            <a:r>
              <a:rPr lang="ru-RU" sz="1600" dirty="0" smtClean="0"/>
              <a:t>урок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81718" y="2845047"/>
                <a:ext cx="24621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Когда разрешит учитель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2462149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4950" t="-30000" r="-5941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31381" y="1745762"/>
                <a:ext cx="22772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Когда закончился урок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2277290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5615" t="-26829" r="-5882" b="-5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31381" y="2594382"/>
                <a:ext cx="310117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Это школьный кабинет, в него </a:t>
                </a:r>
              </a:p>
              <a:p>
                <a:r>
                  <a:rPr lang="ru-RU" sz="1600" dirty="0" smtClean="0"/>
                  <a:t>можно заходить по мере </a:t>
                </a:r>
              </a:p>
              <a:p>
                <a:r>
                  <a:rPr lang="ru-RU" sz="1600" dirty="0" smtClean="0"/>
                  <a:t>необходимости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2594382"/>
                <a:ext cx="3101170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4126" t="-9091" r="-2947" b="-16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12243" y="404699"/>
            <a:ext cx="842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j-lt"/>
              </a:rPr>
              <a:t>Когда можно входить в </a:t>
            </a:r>
            <a:r>
              <a:rPr lang="ru-RU" sz="1800" dirty="0" smtClean="0">
                <a:latin typeface="+mj-lt"/>
              </a:rPr>
              <a:t>компьютерный кабинет?</a:t>
            </a:r>
            <a:endParaRPr lang="ru-RU" sz="1800" i="1" dirty="0"/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401585" y="131866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09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754" y="1420699"/>
            <a:ext cx="5744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+mj-lt"/>
              </a:rPr>
              <a:t>Что обязательно должен сделать каждый ученик перед началом работы за компьютером</a:t>
            </a:r>
            <a:r>
              <a:rPr lang="ru-RU" sz="1800" dirty="0" smtClean="0"/>
              <a:t>?</a:t>
            </a:r>
            <a:endParaRPr lang="ru-RU" sz="1800" dirty="0"/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244043"/>
            <a:ext cx="45781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перед началом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401585" y="131866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72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300" y="320417"/>
            <a:ext cx="746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j-lt"/>
              </a:rPr>
              <a:t>Что обязательно должен сделать каждый ученик перед началом работы </a:t>
            </a:r>
            <a:r>
              <a:rPr lang="ru-RU" sz="1800" dirty="0" smtClean="0">
                <a:latin typeface="+mj-lt"/>
              </a:rPr>
              <a:t>на рабочем месте?</a:t>
            </a:r>
            <a:endParaRPr lang="ru-RU" sz="1800" dirty="0"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244043"/>
            <a:ext cx="45781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перед началом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7838" y="2037645"/>
            <a:ext cx="92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+mj-lt"/>
              </a:rPr>
              <a:t>Ответ: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7515" y="2091437"/>
            <a:ext cx="531953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перед началом работы ученик должен убедиться в </a:t>
            </a:r>
          </a:p>
          <a:p>
            <a:r>
              <a:rPr lang="ru-RU" sz="1600" dirty="0" smtClean="0"/>
              <a:t>отсутствии видимых повреждений оборудования на </a:t>
            </a:r>
          </a:p>
          <a:p>
            <a:r>
              <a:rPr lang="ru-RU" sz="1600" dirty="0" smtClean="0"/>
              <a:t>рабочем месте.</a:t>
            </a:r>
            <a:endParaRPr lang="ru-RU" sz="16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401585" y="131866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892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003" y="364766"/>
            <a:ext cx="749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Укажите, кто должен включать и выключать напряжение в сети кабинета.</a:t>
            </a:r>
            <a:endParaRPr lang="ru-RU" sz="1800" dirty="0">
              <a:latin typeface="+mj-lt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244043"/>
            <a:ext cx="45781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перед началом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5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1718" y="1745763"/>
            <a:ext cx="169469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Директор школы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81718" y="2845047"/>
                <a:ext cx="23732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Заместитель директора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2373278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5128" t="-30000" r="-5641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31381" y="1745762"/>
                <a:ext cx="15513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Преподаватель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155132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8268" t="-26829" r="-9055" b="-5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25221" y="2845294"/>
                <a:ext cx="18162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Дежурный ученик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1816203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7047" t="-30000" r="-8054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7" name="Скругленный прямоугольник 26">
            <a:hlinkClick r:id="rId8" action="ppaction://hlinksldjump"/>
          </p:cNvPr>
          <p:cNvSpPr/>
          <p:nvPr/>
        </p:nvSpPr>
        <p:spPr>
          <a:xfrm>
            <a:off x="448775" y="23793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50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244043"/>
            <a:ext cx="45781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перед началом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5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В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1718" y="1745763"/>
            <a:ext cx="169469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Директор школы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81718" y="2845047"/>
                <a:ext cx="23732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Заместитель директора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2373278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5128" t="-30000" r="-5641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31381" y="1745762"/>
                <a:ext cx="15513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Преподаватель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155132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8268" t="-26829" r="-9055" b="-5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25221" y="2845294"/>
                <a:ext cx="18162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Дежурный ученик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1816203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7047" t="-30000" r="-8054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91003" y="364766"/>
            <a:ext cx="749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Укажите, кто должен включать и выключать напряжение в сети кабинета.</a:t>
            </a:r>
            <a:endParaRPr lang="ru-RU" sz="1800" dirty="0">
              <a:latin typeface="+mj-lt"/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448775" y="23793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167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56058" y="661207"/>
            <a:ext cx="5662158" cy="3586943"/>
            <a:chOff x="356058" y="376238"/>
            <a:chExt cx="5662158" cy="3586943"/>
          </a:xfrm>
        </p:grpSpPr>
        <p:sp>
          <p:nvSpPr>
            <p:cNvPr id="5" name="TextBox 4"/>
            <p:cNvSpPr txBox="1"/>
            <p:nvPr/>
          </p:nvSpPr>
          <p:spPr>
            <a:xfrm>
              <a:off x="358775" y="376238"/>
              <a:ext cx="5659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Правила викторины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774" y="897741"/>
              <a:ext cx="559298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200" dirty="0">
                  <a:solidFill>
                    <a:schemeClr val="bg1"/>
                  </a:solidFill>
                </a:rPr>
                <a:t>Участникам (игроку или команде игроков) предлагается 5</a:t>
              </a:r>
              <a:r>
                <a:rPr lang="ru-RU" sz="1200" dirty="0" smtClean="0">
                  <a:solidFill>
                    <a:schemeClr val="bg1"/>
                  </a:solidFill>
                </a:rPr>
                <a:t> тем. </a:t>
              </a:r>
              <a:r>
                <a:rPr lang="ru-RU" sz="1200" dirty="0">
                  <a:solidFill>
                    <a:schemeClr val="bg1"/>
                  </a:solidFill>
                </a:rPr>
                <a:t>Каждая тема состоит из </a:t>
              </a:r>
              <a:r>
                <a:rPr lang="ru-RU" sz="1200" dirty="0" smtClean="0">
                  <a:solidFill>
                    <a:schemeClr val="bg1"/>
                  </a:solidFill>
                </a:rPr>
                <a:t>шести вопросов </a:t>
              </a:r>
              <a:r>
                <a:rPr lang="ru-RU" sz="1200" dirty="0">
                  <a:solidFill>
                    <a:schemeClr val="bg1"/>
                  </a:solidFill>
                </a:rPr>
                <a:t>разной степени сложности – от </a:t>
              </a:r>
              <a:r>
                <a:rPr lang="ru-RU" sz="1200" dirty="0" smtClean="0">
                  <a:solidFill>
                    <a:schemeClr val="bg1"/>
                  </a:solidFill>
                </a:rPr>
                <a:t>1 </a:t>
              </a:r>
              <a:r>
                <a:rPr lang="ru-RU" sz="1200" dirty="0">
                  <a:solidFill>
                    <a:schemeClr val="bg1"/>
                  </a:solidFill>
                </a:rPr>
                <a:t>до </a:t>
              </a:r>
              <a:r>
                <a:rPr lang="ru-RU" sz="1200" dirty="0" smtClean="0">
                  <a:solidFill>
                    <a:schemeClr val="bg1"/>
                  </a:solidFill>
                </a:rPr>
                <a:t>6.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>
                  <a:solidFill>
                    <a:schemeClr val="bg1"/>
                  </a:solidFill>
                </a:rPr>
                <a:t>Участники выбирают тему вопроса и его сложность.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>
                  <a:solidFill>
                    <a:schemeClr val="bg1"/>
                  </a:solidFill>
                </a:rPr>
                <a:t>Самый простой вопрос «стоит» 1 балл.</a:t>
              </a:r>
            </a:p>
            <a:p>
              <a:pPr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ct val="150000"/>
                </a:lnSpc>
              </a:pPr>
              <a:endParaRPr lang="ru-RU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356058" y="2208855"/>
              <a:ext cx="5114364" cy="1754326"/>
              <a:chOff x="356058" y="2679675"/>
              <a:chExt cx="5114364" cy="175432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56058" y="2679675"/>
                <a:ext cx="429577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200" dirty="0" smtClean="0">
                    <a:solidFill>
                      <a:srgbClr val="FFFF00"/>
                    </a:solidFill>
                  </a:rPr>
                  <a:t>Самый сложный вопрос скрывается под кнопкой</a:t>
                </a:r>
                <a:r>
                  <a:rPr lang="en-US" sz="1200" dirty="0">
                    <a:solidFill>
                      <a:srgbClr val="FFFF00"/>
                    </a:solidFill>
                  </a:rPr>
                  <a:t> </a:t>
                </a:r>
                <a:r>
                  <a:rPr lang="ru-RU" sz="1200" dirty="0" smtClean="0">
                    <a:solidFill>
                      <a:srgbClr val="FFFF00"/>
                    </a:solidFill>
                  </a:rPr>
                  <a:t>«х2».</a:t>
                </a:r>
                <a:endParaRPr lang="en-US" sz="1200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1200" dirty="0">
                    <a:solidFill>
                      <a:srgbClr val="FFFF00"/>
                    </a:solidFill>
                  </a:rPr>
                  <a:t>При правильном ответе на вопрос под этой </a:t>
                </a:r>
                <a:r>
                  <a:rPr lang="ru-RU" sz="1200" dirty="0" smtClean="0">
                    <a:solidFill>
                      <a:srgbClr val="FFFF00"/>
                    </a:solidFill>
                  </a:rPr>
                  <a:t>кнопкой все </a:t>
                </a:r>
                <a:r>
                  <a:rPr lang="ru-RU" sz="1200" dirty="0">
                    <a:solidFill>
                      <a:srgbClr val="FFFF00"/>
                    </a:solidFill>
                  </a:rPr>
                  <a:t>заработанные баллы умножаются на </a:t>
                </a:r>
                <a:r>
                  <a:rPr lang="ru-RU" sz="1200" dirty="0" smtClean="0">
                    <a:solidFill>
                      <a:srgbClr val="FFFF00"/>
                    </a:solidFill>
                  </a:rPr>
                  <a:t>2. Если </a:t>
                </a:r>
                <a:r>
                  <a:rPr lang="ru-RU" sz="1200" dirty="0">
                    <a:solidFill>
                      <a:srgbClr val="FFFF00"/>
                    </a:solidFill>
                  </a:rPr>
                  <a:t>до этого верных ответов у игрока не </a:t>
                </a:r>
                <a:r>
                  <a:rPr lang="ru-RU" sz="1200" dirty="0" smtClean="0">
                    <a:solidFill>
                      <a:srgbClr val="FFFF00"/>
                    </a:solidFill>
                  </a:rPr>
                  <a:t>было, </a:t>
                </a:r>
                <a:r>
                  <a:rPr lang="ru-RU" sz="1200" dirty="0">
                    <a:solidFill>
                      <a:srgbClr val="FFFF00"/>
                    </a:solidFill>
                  </a:rPr>
                  <a:t>то за правильный ответ начисляется </a:t>
                </a:r>
                <a:r>
                  <a:rPr lang="ru-RU" sz="1200" dirty="0" smtClean="0">
                    <a:solidFill>
                      <a:srgbClr val="FFFF00"/>
                    </a:solidFill>
                  </a:rPr>
                  <a:t>6 </a:t>
                </a:r>
                <a:r>
                  <a:rPr lang="ru-RU" sz="1200" dirty="0">
                    <a:solidFill>
                      <a:srgbClr val="FFFF00"/>
                    </a:solidFill>
                  </a:rPr>
                  <a:t>баллов.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1200" dirty="0" smtClean="0">
                    <a:solidFill>
                      <a:srgbClr val="FFFF00"/>
                    </a:solidFill>
                  </a:rPr>
                  <a:t> </a:t>
                </a:r>
                <a:endParaRPr lang="ru-RU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750422" y="2845043"/>
                <a:ext cx="720000" cy="720000"/>
              </a:xfrm>
              <a:prstGeom prst="roundRect">
                <a:avLst/>
              </a:prstGeom>
              <a:gradFill>
                <a:gsLst>
                  <a:gs pos="0">
                    <a:srgbClr val="FFC000"/>
                  </a:gs>
                  <a:gs pos="65000">
                    <a:srgbClr val="C00000"/>
                  </a:gs>
                </a:gsLst>
                <a:lin ang="60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x</a:t>
                </a:r>
                <a:r>
                  <a:rPr lang="en-US" sz="1800" dirty="0" smtClean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ru-RU" sz="1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5" y="3837612"/>
            <a:ext cx="5508626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</a:rPr>
              <a:t>Победитель викторины определяется по сумме набранных баллов.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</a:rPr>
              <a:t>Игра продолжается до тех пор, пока не будут получены ответы на все вопросы.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10" y="728662"/>
            <a:ext cx="14287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244043"/>
            <a:ext cx="45781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перед началом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11" y="429011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E7E6E6">
                    <a:lumMod val="50000"/>
                  </a:srgbClr>
                </a:solidFill>
                <a:latin typeface="Roboto Slab"/>
              </a:rPr>
              <a:t>х2</a:t>
            </a:r>
            <a:endParaRPr lang="ru-RU" sz="2000" dirty="0">
              <a:solidFill>
                <a:srgbClr val="E7E6E6">
                  <a:lumMod val="50000"/>
                </a:srgbClr>
              </a:solidFill>
              <a:latin typeface="Roboto Slab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7486" y="376238"/>
            <a:ext cx="84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Разберите ситуацию и ответьте на вопрос.</a:t>
            </a:r>
            <a:endParaRPr lang="ru-RU" sz="1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310" y="1316083"/>
            <a:ext cx="7338997" cy="1723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Сидоров Петя пришёл в кабинет информатики. Его внимание </a:t>
            </a:r>
          </a:p>
          <a:p>
            <a:r>
              <a:rPr lang="ru-RU" sz="1600" dirty="0" smtClean="0"/>
              <a:t>привлекло огромное количество питающих проводов, которые </a:t>
            </a:r>
          </a:p>
          <a:p>
            <a:r>
              <a:rPr lang="ru-RU" sz="1600" dirty="0"/>
              <a:t>р</a:t>
            </a:r>
            <a:r>
              <a:rPr lang="ru-RU" sz="1600" dirty="0" smtClean="0"/>
              <a:t>асполагались с обратной стороны каждого компьютера. Решив </a:t>
            </a:r>
          </a:p>
          <a:p>
            <a:r>
              <a:rPr lang="ru-RU" sz="1600" dirty="0" smtClean="0"/>
              <a:t>рассмотреть их поближе, он уже протянул руку к одному из них.</a:t>
            </a:r>
          </a:p>
          <a:p>
            <a:r>
              <a:rPr lang="ru-RU" sz="1600" dirty="0" smtClean="0"/>
              <a:t>Внезапно кто-то схватил Петю за плечи и изо всех сил потянул назад. </a:t>
            </a:r>
          </a:p>
          <a:p>
            <a:r>
              <a:rPr lang="ru-RU" sz="1600" dirty="0" smtClean="0"/>
              <a:t>Кем-то оказалась </a:t>
            </a:r>
            <a:r>
              <a:rPr lang="ru-RU" sz="1600" dirty="0" err="1" smtClean="0"/>
              <a:t>Перемоткина</a:t>
            </a:r>
            <a:r>
              <a:rPr lang="ru-RU" sz="1600" dirty="0" smtClean="0"/>
              <a:t> Оля.</a:t>
            </a:r>
          </a:p>
          <a:p>
            <a:r>
              <a:rPr lang="ru-RU" sz="1600" b="1" dirty="0" smtClean="0"/>
              <a:t>Почему </a:t>
            </a:r>
            <a:r>
              <a:rPr lang="ru-RU" sz="1600" b="1" dirty="0" err="1" smtClean="0"/>
              <a:t>Перемоткина</a:t>
            </a:r>
            <a:r>
              <a:rPr lang="ru-RU" sz="1600" b="1" dirty="0" smtClean="0"/>
              <a:t> Оля повела себя таким необычным образом?</a:t>
            </a:r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97486" y="267885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343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244043"/>
            <a:ext cx="45781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перед началом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41339" y="1851997"/>
            <a:ext cx="7348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Перемоткина</a:t>
            </a:r>
            <a:r>
              <a:rPr lang="ru-RU" sz="1600" dirty="0" smtClean="0"/>
              <a:t> Оля повела себя таким необычным образом, потому что </a:t>
            </a:r>
          </a:p>
          <a:p>
            <a:r>
              <a:rPr lang="ru-RU" sz="1600" dirty="0" smtClean="0"/>
              <a:t>в кабинете информатики нельзя трогать соединительные провода и </a:t>
            </a:r>
          </a:p>
          <a:p>
            <a:r>
              <a:rPr lang="ru-RU" sz="1600" dirty="0" smtClean="0"/>
              <a:t>прикасаться к разъёмам на задних стенках устройств компьютера.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95511" y="1838030"/>
            <a:ext cx="101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+mj-lt"/>
              </a:rPr>
              <a:t>Ответ: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5511" y="429011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E7E6E6">
                    <a:lumMod val="50000"/>
                  </a:srgbClr>
                </a:solidFill>
                <a:latin typeface="Roboto Slab"/>
              </a:rPr>
              <a:t>х2</a:t>
            </a:r>
            <a:endParaRPr lang="ru-RU" sz="2000" dirty="0">
              <a:solidFill>
                <a:srgbClr val="E7E6E6">
                  <a:lumMod val="50000"/>
                </a:srgbClr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7486" y="376238"/>
            <a:ext cx="84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Разберите ситуацию и ответьте на вопрос.</a:t>
            </a:r>
            <a:endParaRPr lang="ru-RU" sz="1800" dirty="0">
              <a:latin typeface="+mj-lt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97486" y="267885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78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кабинете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информатики запрещается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0540" y="376238"/>
            <a:ext cx="842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Если в кабинете информатики недостаточное освещение, то ...</a:t>
            </a:r>
          </a:p>
        </p:txBody>
      </p:sp>
      <p:sp>
        <p:nvSpPr>
          <p:cNvPr id="25" name="Овал 24"/>
          <p:cNvSpPr/>
          <p:nvPr/>
        </p:nvSpPr>
        <p:spPr>
          <a:xfrm>
            <a:off x="1101725" y="1964842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751388" y="1964842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6975" y="2110394"/>
            <a:ext cx="226267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Работать запрещается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432132" y="2110395"/>
            <a:ext cx="2257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Работать разрешается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34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кабинете информатики запрещается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de-DE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101725" y="1964842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А</a:t>
            </a:r>
          </a:p>
        </p:txBody>
      </p:sp>
      <p:sp>
        <p:nvSpPr>
          <p:cNvPr id="36" name="Овал 35"/>
          <p:cNvSpPr/>
          <p:nvPr/>
        </p:nvSpPr>
        <p:spPr>
          <a:xfrm>
            <a:off x="4751388" y="1964842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6975" y="2110394"/>
            <a:ext cx="226267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Работать запрещается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432132" y="2110395"/>
            <a:ext cx="2257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Работать разрешается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10540" y="376238"/>
            <a:ext cx="842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Если в кабинете информатики недостаточное освещение, то ...</a:t>
            </a:r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2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кабинете информатики запрещается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01585" y="359715"/>
            <a:ext cx="752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Куда запрещается в кабинете информатики ставить сумки и портфели?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1718" y="1616647"/>
            <a:ext cx="199977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На рабочее место у </a:t>
            </a:r>
          </a:p>
          <a:p>
            <a:r>
              <a:rPr lang="ru-RU" sz="1600" dirty="0" smtClean="0"/>
              <a:t>компьютера</a:t>
            </a:r>
            <a:endParaRPr lang="ru-RU" sz="1600" dirty="0"/>
          </a:p>
        </p:txBody>
      </p:sp>
      <p:sp>
        <p:nvSpPr>
          <p:cNvPr id="25" name="Овал 24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1718" y="2846715"/>
            <a:ext cx="178978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На рабочее место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476875" y="1616646"/>
            <a:ext cx="180478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В проходы между </a:t>
            </a:r>
          </a:p>
          <a:p>
            <a:r>
              <a:rPr lang="ru-RU" sz="1600" dirty="0" smtClean="0"/>
              <a:t>партами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476875" y="2747383"/>
            <a:ext cx="17224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На рабочий стол </a:t>
            </a:r>
          </a:p>
          <a:p>
            <a:r>
              <a:rPr lang="ru-RU" sz="1600" dirty="0" smtClean="0"/>
              <a:t>учителя</a:t>
            </a:r>
            <a:endParaRPr lang="ru-RU" sz="1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5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кабинете информатики запрещается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de-DE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1718" y="1616647"/>
            <a:ext cx="199977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На рабочее место у </a:t>
            </a:r>
          </a:p>
          <a:p>
            <a:r>
              <a:rPr lang="ru-RU" sz="1600" dirty="0" smtClean="0"/>
              <a:t>компьютера</a:t>
            </a:r>
            <a:endParaRPr lang="ru-RU" sz="1600" dirty="0"/>
          </a:p>
        </p:txBody>
      </p:sp>
      <p:sp>
        <p:nvSpPr>
          <p:cNvPr id="23" name="Овал 22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В</a:t>
            </a:r>
          </a:p>
        </p:txBody>
      </p:sp>
      <p:sp>
        <p:nvSpPr>
          <p:cNvPr id="26" name="Овал 25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Г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81718" y="2846715"/>
            <a:ext cx="178978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На рабочее место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476875" y="1616646"/>
            <a:ext cx="180478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В проходы между </a:t>
            </a:r>
          </a:p>
          <a:p>
            <a:r>
              <a:rPr lang="ru-RU" sz="1600" dirty="0" smtClean="0"/>
              <a:t>партами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476875" y="2747383"/>
            <a:ext cx="17224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На рабочий стол </a:t>
            </a:r>
          </a:p>
          <a:p>
            <a:r>
              <a:rPr lang="ru-RU" sz="1600" dirty="0" smtClean="0"/>
              <a:t>учителя</a:t>
            </a:r>
            <a:endParaRPr lang="ru-RU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01585" y="359715"/>
            <a:ext cx="752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Куда запрещается в кабинете информатики ставить сумки и портфели?</a:t>
            </a:r>
          </a:p>
        </p:txBody>
      </p:sp>
      <p:sp>
        <p:nvSpPr>
          <p:cNvPr id="20" name="Скругленный прямоугольник 19">
            <a:hlinkClick r:id="rId4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9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кабинете информатики запрещается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3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63650" y="420224"/>
            <a:ext cx="842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нельзя делать,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если не работает клавиатура или мышка?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89533" y="1281479"/>
            <a:ext cx="215283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Нажимать на кнопки </a:t>
            </a:r>
            <a:endParaRPr lang="ru-RU" sz="1600" dirty="0" smtClean="0"/>
          </a:p>
          <a:p>
            <a:r>
              <a:rPr lang="ru-RU" sz="1600" dirty="0" smtClean="0"/>
              <a:t>сильнее</a:t>
            </a:r>
            <a:endParaRPr lang="ru-RU" sz="1600" dirty="0"/>
          </a:p>
        </p:txBody>
      </p:sp>
      <p:sp>
        <p:nvSpPr>
          <p:cNvPr id="32" name="Овал 31"/>
          <p:cNvSpPr/>
          <p:nvPr/>
        </p:nvSpPr>
        <p:spPr>
          <a:xfrm>
            <a:off x="1154283" y="126370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154283" y="2364658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803946" y="126370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803946" y="2364658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89533" y="2412215"/>
            <a:ext cx="266983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Пробовать крутить </a:t>
            </a:r>
          </a:p>
          <a:p>
            <a:r>
              <a:rPr lang="ru-RU" sz="1600" dirty="0" smtClean="0"/>
              <a:t>провода</a:t>
            </a:r>
            <a:r>
              <a:rPr lang="ru-RU" sz="1600" dirty="0"/>
              <a:t>, вдруг заработает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4690" y="1158368"/>
            <a:ext cx="292830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Самостоятельно </a:t>
            </a:r>
            <a:r>
              <a:rPr lang="ru-RU" sz="1600" dirty="0" smtClean="0"/>
              <a:t>проверять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smtClean="0"/>
              <a:t>подключено </a:t>
            </a:r>
            <a:r>
              <a:rPr lang="ru-RU" sz="1600" dirty="0"/>
              <a:t>ли устройство к </a:t>
            </a:r>
            <a:endParaRPr lang="ru-RU" sz="1600" dirty="0" smtClean="0"/>
          </a:p>
          <a:p>
            <a:r>
              <a:rPr lang="ru-RU" sz="1600" dirty="0" smtClean="0"/>
              <a:t>компьютеру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484690" y="2511547"/>
            <a:ext cx="26622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Сообщать </a:t>
            </a:r>
            <a:r>
              <a:rPr lang="ru-RU" sz="1600" dirty="0"/>
              <a:t>преподавателю</a:t>
            </a:r>
          </a:p>
        </p:txBody>
      </p:sp>
      <p:sp>
        <p:nvSpPr>
          <p:cNvPr id="39" name="Овал 38"/>
          <p:cNvSpPr/>
          <p:nvPr/>
        </p:nvSpPr>
        <p:spPr>
          <a:xfrm>
            <a:off x="2792100" y="3318721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72844" y="3465610"/>
            <a:ext cx="26974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Перезагружать </a:t>
            </a:r>
            <a:r>
              <a:rPr lang="ru-RU" sz="1600" dirty="0"/>
              <a:t>компьютер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20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кабинете информатики запрещается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de-DE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3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9533" y="1281479"/>
            <a:ext cx="215283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Нажимать на кнопки </a:t>
            </a:r>
            <a:endParaRPr lang="ru-RU" sz="1600" dirty="0" smtClean="0"/>
          </a:p>
          <a:p>
            <a:r>
              <a:rPr lang="ru-RU" sz="1600" dirty="0" smtClean="0"/>
              <a:t>сильнее</a:t>
            </a:r>
            <a:endParaRPr lang="ru-RU" sz="1600" dirty="0"/>
          </a:p>
        </p:txBody>
      </p:sp>
      <p:sp>
        <p:nvSpPr>
          <p:cNvPr id="19" name="Овал 18"/>
          <p:cNvSpPr/>
          <p:nvPr/>
        </p:nvSpPr>
        <p:spPr>
          <a:xfrm>
            <a:off x="1154283" y="126370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1154283" y="2364658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Б</a:t>
            </a:r>
          </a:p>
        </p:txBody>
      </p:sp>
      <p:sp>
        <p:nvSpPr>
          <p:cNvPr id="21" name="Овал 20"/>
          <p:cNvSpPr/>
          <p:nvPr/>
        </p:nvSpPr>
        <p:spPr>
          <a:xfrm>
            <a:off x="4803946" y="126370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В</a:t>
            </a:r>
          </a:p>
        </p:txBody>
      </p:sp>
      <p:sp>
        <p:nvSpPr>
          <p:cNvPr id="29" name="Овал 28"/>
          <p:cNvSpPr/>
          <p:nvPr/>
        </p:nvSpPr>
        <p:spPr>
          <a:xfrm>
            <a:off x="4803946" y="2364658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9533" y="2412215"/>
            <a:ext cx="266983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Пробовать крутить </a:t>
            </a:r>
          </a:p>
          <a:p>
            <a:r>
              <a:rPr lang="ru-RU" sz="1600" dirty="0" smtClean="0"/>
              <a:t>провода</a:t>
            </a:r>
            <a:r>
              <a:rPr lang="ru-RU" sz="1600" dirty="0"/>
              <a:t>, вдруг заработает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4690" y="1158368"/>
            <a:ext cx="292830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Самостоятельно </a:t>
            </a:r>
            <a:r>
              <a:rPr lang="ru-RU" sz="1600" dirty="0" smtClean="0"/>
              <a:t>проверять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smtClean="0"/>
              <a:t>подключено </a:t>
            </a:r>
            <a:r>
              <a:rPr lang="ru-RU" sz="1600" dirty="0"/>
              <a:t>ли устройство к </a:t>
            </a:r>
            <a:endParaRPr lang="ru-RU" sz="1600" dirty="0" smtClean="0"/>
          </a:p>
          <a:p>
            <a:r>
              <a:rPr lang="ru-RU" sz="1600" dirty="0" smtClean="0"/>
              <a:t>компьютеру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484690" y="2511547"/>
            <a:ext cx="26622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Сообщать </a:t>
            </a:r>
            <a:r>
              <a:rPr lang="ru-RU" sz="1600" dirty="0"/>
              <a:t>преподавателю</a:t>
            </a:r>
          </a:p>
        </p:txBody>
      </p:sp>
      <p:sp>
        <p:nvSpPr>
          <p:cNvPr id="33" name="Овал 32"/>
          <p:cNvSpPr/>
          <p:nvPr/>
        </p:nvSpPr>
        <p:spPr>
          <a:xfrm>
            <a:off x="2792100" y="3318721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Д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72844" y="3465610"/>
            <a:ext cx="26974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Перезагружать </a:t>
            </a:r>
            <a:r>
              <a:rPr lang="ru-RU" sz="1600" dirty="0"/>
              <a:t>компьютер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63650" y="420224"/>
            <a:ext cx="842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нельзя делать,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если не работает клавиатура или мышка?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4" name="Скругленный прямоугольник 23">
            <a:hlinkClick r:id="rId4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40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кабинете информатики запрещается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1586" y="315766"/>
            <a:ext cx="748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Если вы сделали задание на домашнем компьютере и сохранили его на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флешку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что вы сделаете, когда придёте на урок информатики?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1718" y="1506096"/>
            <a:ext cx="301076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Вставите </a:t>
            </a:r>
            <a:r>
              <a:rPr lang="ru-RU" sz="1600" dirty="0" err="1" smtClean="0"/>
              <a:t>флешку</a:t>
            </a:r>
            <a:r>
              <a:rPr lang="ru-RU" sz="1600" dirty="0" smtClean="0"/>
              <a:t> в школьный</a:t>
            </a:r>
          </a:p>
          <a:p>
            <a:r>
              <a:rPr lang="ru-RU" sz="1600" dirty="0" smtClean="0"/>
              <a:t>компьютер и скопируете </a:t>
            </a:r>
          </a:p>
          <a:p>
            <a:r>
              <a:rPr lang="ru-RU" sz="1600" dirty="0" smtClean="0"/>
              <a:t>задание </a:t>
            </a:r>
            <a:endParaRPr lang="ru-RU" sz="1600" dirty="0"/>
          </a:p>
        </p:txBody>
      </p:sp>
      <p:sp>
        <p:nvSpPr>
          <p:cNvPr id="14" name="Овал 13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1718" y="2624272"/>
            <a:ext cx="270580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Отдадите </a:t>
            </a:r>
            <a:r>
              <a:rPr lang="ru-RU" sz="1600" dirty="0" err="1" smtClean="0"/>
              <a:t>флешку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преподавателю и скажете, </a:t>
            </a:r>
          </a:p>
          <a:p>
            <a:r>
              <a:rPr lang="ru-RU" sz="1600" dirty="0" smtClean="0"/>
              <a:t>где находится задание 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476875" y="1616646"/>
            <a:ext cx="179850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Ничего не будете </a:t>
            </a:r>
          </a:p>
          <a:p>
            <a:r>
              <a:rPr lang="ru-RU" sz="1600" dirty="0" smtClean="0"/>
              <a:t>делать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476875" y="2624272"/>
            <a:ext cx="338105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Попросите одноклассника, </a:t>
            </a:r>
          </a:p>
          <a:p>
            <a:r>
              <a:rPr lang="ru-RU" sz="1600" dirty="0" smtClean="0"/>
              <a:t>чтобы он скопировал задание на </a:t>
            </a:r>
          </a:p>
          <a:p>
            <a:r>
              <a:rPr lang="ru-RU" sz="1600" dirty="0" smtClean="0"/>
              <a:t>ваш компьютер</a:t>
            </a:r>
            <a:endParaRPr lang="ru-RU" sz="16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70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кабинете информатики запрещается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1718" y="1506096"/>
            <a:ext cx="301076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Вставите </a:t>
            </a:r>
            <a:r>
              <a:rPr lang="ru-RU" sz="1600" dirty="0" err="1" smtClean="0"/>
              <a:t>флешку</a:t>
            </a:r>
            <a:r>
              <a:rPr lang="ru-RU" sz="1600" dirty="0" smtClean="0"/>
              <a:t> в школьный</a:t>
            </a:r>
          </a:p>
          <a:p>
            <a:r>
              <a:rPr lang="ru-RU" sz="1600" dirty="0" smtClean="0"/>
              <a:t>компьютер и скопируете </a:t>
            </a:r>
          </a:p>
          <a:p>
            <a:r>
              <a:rPr lang="ru-RU" sz="1600" dirty="0" smtClean="0"/>
              <a:t>задание </a:t>
            </a:r>
            <a:endParaRPr lang="ru-RU" sz="1600" dirty="0"/>
          </a:p>
        </p:txBody>
      </p:sp>
      <p:sp>
        <p:nvSpPr>
          <p:cNvPr id="19" name="Овал 18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Б</a:t>
            </a:r>
          </a:p>
        </p:txBody>
      </p:sp>
      <p:sp>
        <p:nvSpPr>
          <p:cNvPr id="21" name="Овал 20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1718" y="2624272"/>
            <a:ext cx="270580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Отдадите </a:t>
            </a:r>
            <a:r>
              <a:rPr lang="ru-RU" sz="1600" dirty="0" err="1" smtClean="0"/>
              <a:t>флешку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преподавателю и скажете, </a:t>
            </a:r>
          </a:p>
          <a:p>
            <a:r>
              <a:rPr lang="ru-RU" sz="1600" dirty="0" smtClean="0"/>
              <a:t>где находится задание 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476875" y="1616646"/>
            <a:ext cx="179850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Ничего не будете </a:t>
            </a:r>
          </a:p>
          <a:p>
            <a:r>
              <a:rPr lang="ru-RU" sz="1600" dirty="0" smtClean="0"/>
              <a:t>делать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476875" y="2624272"/>
            <a:ext cx="338105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Попросите одноклассника, </a:t>
            </a:r>
          </a:p>
          <a:p>
            <a:r>
              <a:rPr lang="ru-RU" sz="1600" dirty="0" smtClean="0"/>
              <a:t>чтобы он скопировал задание на </a:t>
            </a:r>
          </a:p>
          <a:p>
            <a:r>
              <a:rPr lang="ru-RU" sz="1600" dirty="0" smtClean="0"/>
              <a:t>ваш компьютер</a:t>
            </a:r>
            <a:endParaRPr lang="ru-RU" sz="16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01586" y="315766"/>
            <a:ext cx="748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Если вы сделали задание на домашнем компьютере и сохранили его на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флешку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что вы сделаете, когда придёте на урок информатики?</a:t>
            </a:r>
          </a:p>
        </p:txBody>
      </p:sp>
      <p:sp>
        <p:nvSpPr>
          <p:cNvPr id="27" name="Скругленный прямоугольник 26">
            <a:hlinkClick r:id="rId4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77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5" y="238097"/>
            <a:ext cx="550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Условные обозначения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5194" y="1050102"/>
            <a:ext cx="259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</a:rPr>
              <a:t>Тема, </a:t>
            </a:r>
            <a:r>
              <a:rPr lang="ru-RU" sz="1400" dirty="0">
                <a:solidFill>
                  <a:srgbClr val="FFFFFF"/>
                </a:solidFill>
              </a:rPr>
              <a:t>по </a:t>
            </a:r>
            <a:r>
              <a:rPr lang="ru-RU" sz="1400" dirty="0" smtClean="0">
                <a:solidFill>
                  <a:srgbClr val="FFFFFF"/>
                </a:solidFill>
              </a:rPr>
              <a:t>которой </a:t>
            </a:r>
            <a:r>
              <a:rPr lang="ru-RU" sz="1400" dirty="0">
                <a:solidFill>
                  <a:srgbClr val="FFFFFF"/>
                </a:solidFill>
              </a:rPr>
              <a:t>будут </a:t>
            </a:r>
            <a:r>
              <a:rPr lang="ru-RU" sz="1400" dirty="0" smtClean="0">
                <a:solidFill>
                  <a:srgbClr val="FFFFFF"/>
                </a:solidFill>
              </a:rPr>
              <a:t>вопросы.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3525" y="1833905"/>
            <a:ext cx="259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Количество баллов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за верный ответ.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1938" y="2525101"/>
            <a:ext cx="2592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Если ответ верный, количество баллов умножается на 2.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1938" y="3452456"/>
            <a:ext cx="2592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Кнопка для перехода на слайд с ответом и решением.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3525" y="4253038"/>
            <a:ext cx="259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Кнопка для перехода на слайд с выбором вопросов.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8775" y="1033322"/>
            <a:ext cx="2916238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Требования безопасности перед началом работы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35013" y="1833905"/>
            <a:ext cx="540000" cy="54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35013" y="2634487"/>
            <a:ext cx="540000" cy="54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36600" y="3429276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32153" y="4223007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849268" y="4211651"/>
            <a:ext cx="1257300" cy="2722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10" y="728662"/>
            <a:ext cx="1428750" cy="36861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кабинете информатики запрещается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5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9877" y="404699"/>
            <a:ext cx="742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Разберите ситуацию и ответьте на вопрос.</a:t>
            </a:r>
            <a:endParaRPr lang="ru-RU" sz="1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310" y="1316083"/>
            <a:ext cx="7373365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Сидоров Петя и </a:t>
            </a:r>
            <a:r>
              <a:rPr lang="ru-RU" sz="1600" dirty="0" err="1" smtClean="0"/>
              <a:t>Перемоткина</a:t>
            </a:r>
            <a:r>
              <a:rPr lang="ru-RU" sz="1600" dirty="0" smtClean="0"/>
              <a:t> Оля на уроке технологии работали на </a:t>
            </a:r>
          </a:p>
          <a:p>
            <a:r>
              <a:rPr lang="ru-RU" sz="1600" dirty="0" smtClean="0"/>
              <a:t>пришкольном участке. Когда урок закончился, они сразу же отправились </a:t>
            </a:r>
          </a:p>
          <a:p>
            <a:r>
              <a:rPr lang="ru-RU" sz="1600" dirty="0" smtClean="0"/>
              <a:t>на занятия в компьютерный класс.</a:t>
            </a:r>
          </a:p>
          <a:p>
            <a:r>
              <a:rPr lang="ru-RU" sz="1600" b="1" dirty="0" smtClean="0"/>
              <a:t>Что забыли сделать ребята?</a:t>
            </a:r>
            <a:endParaRPr lang="ru-RU" sz="1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72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кабинете информатики запрещается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5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97057" y="1773536"/>
            <a:ext cx="4720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помыть руки. В кабинете информатики </a:t>
            </a:r>
          </a:p>
          <a:p>
            <a:r>
              <a:rPr lang="ru-RU" sz="1600" dirty="0" smtClean="0"/>
              <a:t>запрещается работать грязными, влажными </a:t>
            </a:r>
          </a:p>
          <a:p>
            <a:r>
              <a:rPr lang="ru-RU" sz="1600" dirty="0" smtClean="0"/>
              <a:t>руками, во влажной одежде.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517508" y="1761487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+mj-lt"/>
              </a:rPr>
              <a:t>Ответ: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9877" y="404699"/>
            <a:ext cx="742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Разберите ситуацию и ответьте на вопрос.</a:t>
            </a:r>
            <a:endParaRPr lang="ru-RU" sz="1800" dirty="0">
              <a:latin typeface="+mj-lt"/>
            </a:endParaRPr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6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кабинете информатики запрещается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11" y="429011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E7E6E6">
                    <a:lumMod val="50000"/>
                  </a:srgbClr>
                </a:solidFill>
                <a:latin typeface="Roboto Slab"/>
              </a:rPr>
              <a:t>х2</a:t>
            </a:r>
            <a:endParaRPr lang="ru-RU" sz="2000" dirty="0">
              <a:solidFill>
                <a:srgbClr val="E7E6E6">
                  <a:lumMod val="50000"/>
                </a:srgbClr>
              </a:solidFill>
              <a:latin typeface="Roboto Slab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7485" y="404699"/>
            <a:ext cx="748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Вставьте пропущенные слова.</a:t>
            </a:r>
            <a:endParaRPr lang="ru-RU" sz="1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9064" y="1519956"/>
            <a:ext cx="647149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/>
              <a:t>Допустимое время работы за компьютером для учащихся </a:t>
            </a:r>
          </a:p>
          <a:p>
            <a:r>
              <a:rPr lang="ru-RU" sz="1600" dirty="0" smtClean="0"/>
              <a:t>5–7 классов </a:t>
            </a:r>
            <a:r>
              <a:rPr lang="ru-RU" sz="1600" dirty="0"/>
              <a:t>–</a:t>
            </a:r>
            <a:r>
              <a:rPr lang="ru-RU" sz="1600" dirty="0" smtClean="0"/>
              <a:t> …, потом следует сделать перерыв. </a:t>
            </a:r>
          </a:p>
          <a:p>
            <a:r>
              <a:rPr lang="ru-RU" sz="1600" dirty="0" smtClean="0"/>
              <a:t>Во время перерыва рекомендуется выполнить … и физкультурную разминку.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97486" y="267885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69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кабинете информатики запрещается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11" y="429011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E7E6E6">
                    <a:lumMod val="50000"/>
                  </a:srgbClr>
                </a:solidFill>
                <a:latin typeface="Roboto Slab"/>
              </a:rPr>
              <a:t>х2</a:t>
            </a:r>
            <a:endParaRPr lang="ru-RU" sz="2000" dirty="0">
              <a:solidFill>
                <a:srgbClr val="E7E6E6">
                  <a:lumMod val="50000"/>
                </a:srgbClr>
              </a:solidFill>
              <a:latin typeface="Roboto Slab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6047" y="1508841"/>
            <a:ext cx="257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1) 20–25 мин,</a:t>
            </a:r>
          </a:p>
          <a:p>
            <a:r>
              <a:rPr lang="ru-RU" sz="1600" dirty="0" smtClean="0"/>
              <a:t>2) упражнения для глаз.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656498" y="1496792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+mj-lt"/>
              </a:rPr>
              <a:t>Ответ: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7485" y="404699"/>
            <a:ext cx="748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Вставьте пропущенные слова.</a:t>
            </a:r>
            <a:endParaRPr lang="ru-RU" sz="1800" dirty="0">
              <a:latin typeface="+mj-lt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97486" y="267885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8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585" y="381254"/>
            <a:ext cx="74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 каких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функциях нашего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организма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негативно сказывается д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лительная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работа за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компьютером?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Здоровье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и компьютер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2510" y="4103810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</a:p>
        </p:txBody>
      </p:sp>
      <p:sp>
        <p:nvSpPr>
          <p:cNvPr id="34" name="Овал 33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</a:p>
        </p:txBody>
      </p:sp>
      <p:sp>
        <p:nvSpPr>
          <p:cNvPr id="35" name="Овал 34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</a:p>
        </p:txBody>
      </p:sp>
      <p:sp>
        <p:nvSpPr>
          <p:cNvPr id="36" name="Овал 35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1718" y="1745763"/>
            <a:ext cx="7870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Зрение 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81718" y="2845047"/>
                <a:ext cx="27844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Костно-мышечный аппарат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2784417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4376" t="-30000" r="-4158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31381" y="1745762"/>
                <a:ext cx="22822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Нервная деятельность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2282291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615" t="-26829" r="-6150" b="-5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25221" y="2845294"/>
                <a:ext cx="15741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Обмен веществ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157414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8140" t="-30000" r="-9690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8" name="Скругленный прямоугольник 17">
            <a:hlinkClick r:id="rId8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6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Здоровье и компьютер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А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Б</a:t>
            </a:r>
          </a:p>
        </p:txBody>
      </p:sp>
      <p:sp>
        <p:nvSpPr>
          <p:cNvPr id="62" name="Овал 61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В</a:t>
            </a:r>
          </a:p>
        </p:txBody>
      </p:sp>
      <p:sp>
        <p:nvSpPr>
          <p:cNvPr id="63" name="Овал 62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Г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81718" y="1745763"/>
            <a:ext cx="7870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Зрение 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781718" y="2845047"/>
                <a:ext cx="27844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Костно-мышечный аппарат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2784417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4376" t="-30000" r="-4158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31381" y="1745762"/>
                <a:ext cx="22822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Нервная деятельность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2282291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5615" t="-26829" r="-6150" b="-5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25221" y="2845294"/>
                <a:ext cx="15741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Обмен веществ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1574149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8140" t="-30000" r="-9690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01585" y="381254"/>
            <a:ext cx="74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 каких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функциях нашего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организма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негативно сказывается д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лительная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работа за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компьютером?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Скругленный прямоугольник 17">
            <a:hlinkClick r:id="rId7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2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585" y="404699"/>
            <a:ext cx="74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Какие </a:t>
            </a:r>
            <a:r>
              <a:rPr lang="ru-RU" sz="1800" dirty="0">
                <a:latin typeface="+mj-lt"/>
              </a:rPr>
              <a:t>устройства </a:t>
            </a:r>
            <a:r>
              <a:rPr lang="ru-RU" sz="1800" dirty="0" smtClean="0">
                <a:latin typeface="+mj-lt"/>
              </a:rPr>
              <a:t>ввода-вывода наносят наибольший </a:t>
            </a:r>
            <a:r>
              <a:rPr lang="ru-RU" sz="1800" dirty="0">
                <a:latin typeface="+mj-lt"/>
              </a:rPr>
              <a:t>вред здоровью </a:t>
            </a:r>
            <a:r>
              <a:rPr lang="ru-RU" sz="1800" dirty="0" smtClean="0">
                <a:latin typeface="+mj-lt"/>
              </a:rPr>
              <a:t>пользователя? </a:t>
            </a:r>
            <a:endParaRPr lang="ru-RU" sz="1800" i="1" dirty="0"/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Здоровье и компьютер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1718" y="1745763"/>
            <a:ext cx="96462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Монитор 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81718" y="2845047"/>
                <a:ext cx="6492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Мышь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649217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18692" t="-30000" r="-23364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31381" y="1745762"/>
                <a:ext cx="11557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i="0" dirty="0" smtClean="0"/>
                  <a:t>К</a:t>
                </a:r>
                <a:r>
                  <a:rPr lang="ru-RU" sz="1600" b="0" i="0" dirty="0" smtClean="0"/>
                  <a:t>лавиатура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1155766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11053" t="-26829" r="-11579" b="-5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25221" y="2845294"/>
                <a:ext cx="16571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i="0" dirty="0" smtClean="0"/>
                  <a:t>С</a:t>
                </a:r>
                <a:r>
                  <a:rPr lang="ru-RU" sz="1600" b="0" i="0" dirty="0" smtClean="0"/>
                  <a:t>истемный блок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1657120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7721" t="-30000" r="-8824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58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Здоровье и компьютер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А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Б</a:t>
            </a:r>
          </a:p>
        </p:txBody>
      </p:sp>
      <p:sp>
        <p:nvSpPr>
          <p:cNvPr id="38" name="Овал 37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В</a:t>
            </a:r>
          </a:p>
        </p:txBody>
      </p:sp>
      <p:sp>
        <p:nvSpPr>
          <p:cNvPr id="39" name="Овал 38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81718" y="1745763"/>
            <a:ext cx="96462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Монитор 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81718" y="2845047"/>
                <a:ext cx="6492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Мышь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649217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18692" t="-30000" r="-23364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31381" y="1745762"/>
                <a:ext cx="11557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i="0" dirty="0" smtClean="0"/>
                  <a:t>К</a:t>
                </a:r>
                <a:r>
                  <a:rPr lang="ru-RU" sz="1600" b="0" i="0" dirty="0" smtClean="0"/>
                  <a:t>лавиатура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1155766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11053" t="-26829" r="-11579" b="-5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25221" y="2845294"/>
                <a:ext cx="16571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i="0" dirty="0" smtClean="0"/>
                  <a:t>С</a:t>
                </a:r>
                <a:r>
                  <a:rPr lang="ru-RU" sz="1600" b="0" i="0" dirty="0" smtClean="0"/>
                  <a:t>истемный блок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165712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7721" t="-30000" r="-8824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01585" y="404699"/>
            <a:ext cx="74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Какие </a:t>
            </a:r>
            <a:r>
              <a:rPr lang="ru-RU" sz="1800" dirty="0">
                <a:latin typeface="+mj-lt"/>
              </a:rPr>
              <a:t>устройства </a:t>
            </a:r>
            <a:r>
              <a:rPr lang="ru-RU" sz="1800" dirty="0" smtClean="0">
                <a:latin typeface="+mj-lt"/>
              </a:rPr>
              <a:t>ввода-вывода наносят наибольший </a:t>
            </a:r>
            <a:r>
              <a:rPr lang="ru-RU" sz="1800" dirty="0">
                <a:latin typeface="+mj-lt"/>
              </a:rPr>
              <a:t>вред здоровью </a:t>
            </a:r>
            <a:r>
              <a:rPr lang="ru-RU" sz="1800" dirty="0" smtClean="0">
                <a:latin typeface="+mj-lt"/>
              </a:rPr>
              <a:t>пользователя? </a:t>
            </a:r>
            <a:endParaRPr lang="ru-RU" sz="1800" i="1" dirty="0"/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29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689" y="1401500"/>
            <a:ext cx="6345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j-lt"/>
              </a:rPr>
              <a:t>Электростатическое поле способствует оседанию пыли и аэрозольных частиц на лице, шее, руках, что может вызвать у людей, особо чувствительных к подобному </a:t>
            </a:r>
            <a:r>
              <a:rPr lang="ru-RU" sz="1800" dirty="0" smtClean="0">
                <a:latin typeface="+mj-lt"/>
              </a:rPr>
              <a:t>воздействию, </a:t>
            </a:r>
            <a:r>
              <a:rPr lang="ru-RU" sz="1800" dirty="0">
                <a:latin typeface="+mj-lt"/>
              </a:rPr>
              <a:t>негативные кожные </a:t>
            </a:r>
            <a:r>
              <a:rPr lang="ru-RU" sz="1800" dirty="0" smtClean="0">
                <a:latin typeface="+mj-lt"/>
              </a:rPr>
              <a:t>реакции...</a:t>
            </a:r>
            <a:endParaRPr lang="ru-RU" sz="1800" i="1" dirty="0"/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Здоровье и компьютер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3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3689" y="404699"/>
            <a:ext cx="765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Продолжите предложение</a:t>
            </a:r>
            <a:r>
              <a:rPr lang="en-US" sz="1800" i="1" dirty="0" smtClean="0"/>
              <a:t>.</a:t>
            </a:r>
            <a:endParaRPr lang="ru-RU" sz="18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47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Здоровье и компьютер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3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95984" y="1715583"/>
            <a:ext cx="2062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сухость, </a:t>
            </a:r>
            <a:r>
              <a:rPr lang="ru-RU" sz="1600" dirty="0" smtClean="0"/>
              <a:t>аллергию.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754559" y="1715583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+mj-lt"/>
              </a:rPr>
              <a:t>Ответ: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3689" y="404699"/>
            <a:ext cx="765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Продолжите предложение</a:t>
            </a:r>
            <a:r>
              <a:rPr lang="en-US" sz="1800" i="1" dirty="0" smtClean="0"/>
              <a:t>.</a:t>
            </a:r>
            <a:endParaRPr lang="ru-RU" sz="1800" i="1" dirty="0"/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83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58775" y="626371"/>
            <a:ext cx="4033838" cy="878914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</a:rPr>
              <a:t>Требования безопасности 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+mj-lt"/>
              </a:rPr>
            </a:b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перед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началом работы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58775" y="2209493"/>
            <a:ext cx="4033838" cy="878914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В кабинете информатики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апрещается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2555082" y="3792615"/>
            <a:ext cx="4033836" cy="878914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</a:rPr>
              <a:t>Здоровье 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+mj-lt"/>
              </a:rPr>
            </a:b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и компьютер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6" action="ppaction://hlinksldjump"/>
          </p:cNvPr>
          <p:cNvSpPr/>
          <p:nvPr/>
        </p:nvSpPr>
        <p:spPr>
          <a:xfrm>
            <a:off x="4751387" y="626371"/>
            <a:ext cx="4033837" cy="878914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</a:rPr>
              <a:t>Требования безопасности 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+mj-lt"/>
              </a:rPr>
            </a:b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во время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работы</a:t>
            </a:r>
          </a:p>
        </p:txBody>
      </p:sp>
      <p:sp>
        <p:nvSpPr>
          <p:cNvPr id="12" name="Скругленный прямоугольник 11">
            <a:hlinkClick r:id="rId7" action="ppaction://hlinksldjump"/>
          </p:cNvPr>
          <p:cNvSpPr/>
          <p:nvPr/>
        </p:nvSpPr>
        <p:spPr>
          <a:xfrm>
            <a:off x="4751388" y="2209493"/>
            <a:ext cx="4033837" cy="878914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Требования пожарной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безопасности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Здоровье и компьютер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37789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1718" y="1745763"/>
            <a:ext cx="211750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Электростатического</a:t>
            </a:r>
          </a:p>
          <a:p>
            <a:r>
              <a:rPr lang="ru-RU" sz="1600" dirty="0" smtClean="0"/>
              <a:t>поля  </a:t>
            </a:r>
            <a:endParaRPr lang="ru-RU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73039" y="2845047"/>
            <a:ext cx="196810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Электромагнитных </a:t>
            </a:r>
          </a:p>
          <a:p>
            <a:r>
              <a:rPr lang="ru-RU" sz="1600" dirty="0" smtClean="0"/>
              <a:t>излучений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25221" y="1731800"/>
                <a:ext cx="239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Излучения оптического</a:t>
                </a:r>
              </a:p>
              <a:p>
                <a:r>
                  <a:rPr lang="ru-RU" sz="1600" dirty="0" smtClean="0"/>
                  <a:t>диапазона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1731800"/>
                <a:ext cx="2395207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5344" t="-12346" r="-3562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1" name="Скругленный прямоугольник 20">
            <a:hlinkClick r:id="rId7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1584" y="404699"/>
            <a:ext cx="748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j-lt"/>
              </a:rPr>
              <a:t>Источником каких излучений является компьютер?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6679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Здоровье и компьютер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1718" y="1745763"/>
            <a:ext cx="211750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Электростатического</a:t>
            </a:r>
          </a:p>
          <a:p>
            <a:r>
              <a:rPr lang="ru-RU" sz="1600" dirty="0" smtClean="0"/>
              <a:t>поля  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25221" y="1731800"/>
                <a:ext cx="239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Излучения оптического</a:t>
                </a:r>
              </a:p>
              <a:p>
                <a:r>
                  <a:rPr lang="ru-RU" sz="1600" dirty="0" smtClean="0"/>
                  <a:t>диапазона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1731800"/>
                <a:ext cx="2395207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5344" t="-12346" r="-3562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01584" y="404699"/>
            <a:ext cx="748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j-lt"/>
              </a:rPr>
              <a:t>Источником каких излучений является компьютер?</a:t>
            </a:r>
            <a:endParaRPr lang="ru-RU" sz="1800" i="1" dirty="0"/>
          </a:p>
        </p:txBody>
      </p:sp>
      <p:sp>
        <p:nvSpPr>
          <p:cNvPr id="27" name="Скругленный прямоугольник 26">
            <a:hlinkClick r:id="rId6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37789" y="26998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Б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73039" y="2845047"/>
            <a:ext cx="196810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Электромагнитных </a:t>
            </a:r>
          </a:p>
          <a:p>
            <a:r>
              <a:rPr lang="ru-RU" sz="1600" dirty="0" smtClean="0"/>
              <a:t>излучений</a:t>
            </a:r>
          </a:p>
        </p:txBody>
      </p:sp>
    </p:spTree>
    <p:extLst>
      <p:ext uri="{BB962C8B-B14F-4D97-AF65-F5344CB8AC3E}">
        <p14:creationId xmlns:p14="http://schemas.microsoft.com/office/powerpoint/2010/main" val="183777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Здоровье и компьютер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5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1585" y="404699"/>
            <a:ext cx="74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Где </a:t>
            </a:r>
            <a:r>
              <a:rPr lang="ru-RU" sz="1800" dirty="0">
                <a:latin typeface="+mj-lt"/>
              </a:rPr>
              <a:t>вызывает болевые ощущения и</a:t>
            </a:r>
            <a:r>
              <a:rPr lang="ru-RU" sz="1800" dirty="0" smtClean="0">
                <a:latin typeface="+mj-lt"/>
              </a:rPr>
              <a:t>нтенсивная </a:t>
            </a:r>
            <a:r>
              <a:rPr lang="ru-RU" sz="1800" dirty="0">
                <a:latin typeface="+mj-lt"/>
              </a:rPr>
              <a:t>работа с </a:t>
            </a:r>
            <a:r>
              <a:rPr lang="ru-RU" sz="1800" dirty="0" smtClean="0">
                <a:latin typeface="+mj-lt"/>
              </a:rPr>
              <a:t>клавиатурой?</a:t>
            </a:r>
            <a:endParaRPr lang="ru-RU" sz="1800" i="1" dirty="0"/>
          </a:p>
        </p:txBody>
      </p:sp>
      <p:sp>
        <p:nvSpPr>
          <p:cNvPr id="9" name="Овал 8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46468" y="23713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52628" y="3096207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91050" y="1603180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1718" y="1745763"/>
            <a:ext cx="20097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В локтевых </a:t>
            </a:r>
            <a:r>
              <a:rPr lang="ru-RU" sz="1600" dirty="0"/>
              <a:t>суставах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81718" y="2516595"/>
                <a:ext cx="15004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предплечьях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516595"/>
                <a:ext cx="1500411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8130" t="-30000" r="-9350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81718" y="3229133"/>
                <a:ext cx="7486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ногах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3229133"/>
                <a:ext cx="748603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16260" t="-30000" r="-20325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20140" y="1748648"/>
                <a:ext cx="8367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кистях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40" y="1748648"/>
                <a:ext cx="836768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5328" t="-30000" r="-17518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/>
          <p:cNvSpPr/>
          <p:nvPr/>
        </p:nvSpPr>
        <p:spPr>
          <a:xfrm>
            <a:off x="5691050" y="23713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20140" y="2516842"/>
                <a:ext cx="11782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запястьях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40" y="2516842"/>
                <a:ext cx="1178208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0881" t="-30000" r="-11399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/>
          <p:cNvSpPr/>
          <p:nvPr/>
        </p:nvSpPr>
        <p:spPr>
          <a:xfrm>
            <a:off x="5691050" y="3099517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20140" y="3244985"/>
                <a:ext cx="14022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пальцах </a:t>
                </a:r>
                <a:r>
                  <a:rPr lang="ru-RU" sz="1600" dirty="0"/>
                  <a:t>рук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40" y="3244985"/>
                <a:ext cx="1402243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9130" t="-26829" r="-10870" b="-5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5" name="Скругленный прямоугольник 24">
            <a:hlinkClick r:id="rId10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5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Здоровье и компьютер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5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1146468" y="23713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Б</a:t>
            </a:r>
          </a:p>
        </p:txBody>
      </p:sp>
      <p:sp>
        <p:nvSpPr>
          <p:cNvPr id="19" name="Овал 18"/>
          <p:cNvSpPr/>
          <p:nvPr/>
        </p:nvSpPr>
        <p:spPr>
          <a:xfrm>
            <a:off x="1152628" y="3096207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91050" y="1603180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1718" y="1745763"/>
            <a:ext cx="20097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В локтевых </a:t>
            </a:r>
            <a:r>
              <a:rPr lang="ru-RU" sz="1600" dirty="0"/>
              <a:t>суставах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81718" y="2516595"/>
                <a:ext cx="15004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предплечьях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516595"/>
                <a:ext cx="1500411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8130" t="-30000" r="-9350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81718" y="3229133"/>
                <a:ext cx="7486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ногах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3229133"/>
                <a:ext cx="748603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16260" t="-30000" r="-20325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20140" y="1748648"/>
                <a:ext cx="8367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кистях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40" y="1748648"/>
                <a:ext cx="83676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15328" t="-30000" r="-17518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вал 28"/>
          <p:cNvSpPr/>
          <p:nvPr/>
        </p:nvSpPr>
        <p:spPr>
          <a:xfrm>
            <a:off x="5691050" y="23713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320140" y="2516842"/>
                <a:ext cx="11782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запястьях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40" y="2516842"/>
                <a:ext cx="1178208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0881" t="-30000" r="-11399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Овал 30"/>
          <p:cNvSpPr/>
          <p:nvPr/>
        </p:nvSpPr>
        <p:spPr>
          <a:xfrm>
            <a:off x="5691050" y="3099517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20140" y="3244985"/>
                <a:ext cx="14022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 пальцах </a:t>
                </a:r>
                <a:r>
                  <a:rPr lang="ru-RU" sz="1600" dirty="0"/>
                  <a:t>рук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40" y="3244985"/>
                <a:ext cx="140224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9130" t="-26829" r="-10870" b="-5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01585" y="404699"/>
            <a:ext cx="74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Где </a:t>
            </a:r>
            <a:r>
              <a:rPr lang="ru-RU" sz="1800" dirty="0">
                <a:latin typeface="+mj-lt"/>
              </a:rPr>
              <a:t>вызывает болевые ощущения и</a:t>
            </a:r>
            <a:r>
              <a:rPr lang="ru-RU" sz="1800" dirty="0" smtClean="0">
                <a:latin typeface="+mj-lt"/>
              </a:rPr>
              <a:t>нтенсивная </a:t>
            </a:r>
            <a:r>
              <a:rPr lang="ru-RU" sz="1800" dirty="0">
                <a:latin typeface="+mj-lt"/>
              </a:rPr>
              <a:t>работа с </a:t>
            </a:r>
            <a:r>
              <a:rPr lang="ru-RU" sz="1800" dirty="0" smtClean="0">
                <a:latin typeface="+mj-lt"/>
              </a:rPr>
              <a:t>клавиатурой?</a:t>
            </a:r>
            <a:endParaRPr lang="ru-RU" sz="1800" i="1" dirty="0"/>
          </a:p>
        </p:txBody>
      </p:sp>
      <p:sp>
        <p:nvSpPr>
          <p:cNvPr id="27" name="Скругленный прямоугольник 26">
            <a:hlinkClick r:id="rId9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75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Здоровье и компьютер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93715" y="394469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11" y="429011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E7E6E6">
                    <a:lumMod val="50000"/>
                  </a:srgbClr>
                </a:solidFill>
                <a:latin typeface="Roboto Slab"/>
              </a:rPr>
              <a:t>х2</a:t>
            </a:r>
            <a:endParaRPr lang="ru-RU" sz="2000" dirty="0">
              <a:solidFill>
                <a:srgbClr val="E7E6E6">
                  <a:lumMod val="50000"/>
                </a:srgbClr>
              </a:solidFill>
              <a:latin typeface="Roboto Slab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93715" y="394469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73908" y="404699"/>
            <a:ext cx="751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j-lt"/>
              </a:rPr>
              <a:t>Укажите правильные ответы и </a:t>
            </a:r>
            <a:r>
              <a:rPr lang="ru-RU" sz="1800" dirty="0" smtClean="0">
                <a:latin typeface="+mj-lt"/>
              </a:rPr>
              <a:t>расположите </a:t>
            </a:r>
            <a:r>
              <a:rPr lang="ru-RU" sz="1800" dirty="0">
                <a:latin typeface="+mj-lt"/>
              </a:rPr>
              <a:t>их в порядке очерёдности выполнения при поражении человека электрическим током.</a:t>
            </a:r>
          </a:p>
        </p:txBody>
      </p:sp>
      <p:sp>
        <p:nvSpPr>
          <p:cNvPr id="11" name="Овал 10"/>
          <p:cNvSpPr/>
          <p:nvPr/>
        </p:nvSpPr>
        <p:spPr>
          <a:xfrm>
            <a:off x="448595" y="153103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8595" y="230353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54755" y="3028369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72026" y="1532032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3845" y="1677925"/>
            <a:ext cx="249780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Вызвать </a:t>
            </a:r>
            <a:r>
              <a:rPr lang="ru-RU" sz="1600" dirty="0" smtClean="0"/>
              <a:t>скорую помощь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83845" y="2448757"/>
                <a:ext cx="33304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Позвать кого-нибудь на </a:t>
                </a:r>
                <a:r>
                  <a:rPr lang="ru-RU" sz="1600" dirty="0" smtClean="0"/>
                  <a:t>помощь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45" y="2448757"/>
                <a:ext cx="3330464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3846" t="-30000" r="-2198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83845" y="3161295"/>
                <a:ext cx="28497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Перебить провода топором </a:t>
                </a:r>
                <a:endParaRPr lang="ru-RU" sz="1600" dirty="0" smtClean="0"/>
              </a:p>
              <a:p>
                <a:r>
                  <a:rPr lang="ru-RU" sz="1600" dirty="0" smtClean="0"/>
                  <a:t>одним </a:t>
                </a:r>
                <a:r>
                  <a:rPr lang="ru-RU" sz="1600" dirty="0"/>
                  <a:t>ударом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45" y="3161295"/>
                <a:ext cx="2849754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4497" t="-13750" r="-3426" b="-2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01116" y="1677500"/>
                <a:ext cx="35217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Перерезать каждый </a:t>
                </a:r>
                <a:r>
                  <a:rPr lang="ru-RU" sz="1600" dirty="0" smtClean="0"/>
                  <a:t>провод </a:t>
                </a:r>
              </a:p>
              <a:p>
                <a:r>
                  <a:rPr lang="ru-RU" sz="1600" dirty="0" smtClean="0"/>
                  <a:t>по </a:t>
                </a:r>
                <a:r>
                  <a:rPr lang="ru-RU" sz="1600" dirty="0"/>
                  <a:t>отдельности на разных уровнях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116" y="1677500"/>
                <a:ext cx="3521733" cy="492443"/>
              </a:xfrm>
              <a:prstGeom prst="rect">
                <a:avLst/>
              </a:prstGeom>
              <a:blipFill rotWithShape="0">
                <a:blip r:embed="rId6"/>
                <a:stretch>
                  <a:fillRect l="-3460" t="-12346" r="-3633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/>
          <p:cNvSpPr/>
          <p:nvPr/>
        </p:nvSpPr>
        <p:spPr>
          <a:xfrm>
            <a:off x="4772026" y="23002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01116" y="2445694"/>
                <a:ext cx="32349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Подложить под голову </a:t>
                </a:r>
                <a:r>
                  <a:rPr lang="ru-RU" sz="1600" dirty="0" smtClean="0"/>
                  <a:t>подушку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116" y="2445694"/>
                <a:ext cx="3234988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766" t="-26829" r="-2448" b="-5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вал 23"/>
          <p:cNvSpPr/>
          <p:nvPr/>
        </p:nvSpPr>
        <p:spPr>
          <a:xfrm>
            <a:off x="4772026" y="3028369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01116" y="3173837"/>
                <a:ext cx="322113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Убедиться в наличии пульса на </a:t>
                </a:r>
                <a:endParaRPr lang="ru-RU" sz="1600" dirty="0" smtClean="0"/>
              </a:p>
              <a:p>
                <a:r>
                  <a:rPr lang="ru-RU" sz="1600" dirty="0" smtClean="0"/>
                  <a:t>сонной </a:t>
                </a:r>
                <a:r>
                  <a:rPr lang="ru-RU" sz="1600" dirty="0"/>
                  <a:t>артерии и повернуть </a:t>
                </a:r>
                <a:endParaRPr lang="ru-RU" sz="1600" dirty="0" smtClean="0"/>
              </a:p>
              <a:p>
                <a:r>
                  <a:rPr lang="ru-RU" sz="1600" dirty="0" smtClean="0"/>
                  <a:t>пострадавшего </a:t>
                </a:r>
                <a:r>
                  <a:rPr lang="ru-RU" sz="1600" dirty="0"/>
                  <a:t>на </a:t>
                </a:r>
                <a:r>
                  <a:rPr lang="ru-RU" sz="1600" dirty="0" smtClean="0"/>
                  <a:t>живот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116" y="3173837"/>
                <a:ext cx="3221138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3788" t="-9091" r="-3030" b="-16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9" name="Скругленный прямоугольник 28">
            <a:hlinkClick r:id="rId10" action="ppaction://hlinksldjump"/>
          </p:cNvPr>
          <p:cNvSpPr/>
          <p:nvPr/>
        </p:nvSpPr>
        <p:spPr>
          <a:xfrm>
            <a:off x="397486" y="267885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90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Здоровье и компьютер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11" y="429011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E7E6E6">
                    <a:lumMod val="50000"/>
                  </a:srgbClr>
                </a:solidFill>
                <a:latin typeface="Roboto Slab"/>
              </a:rPr>
              <a:t>х2</a:t>
            </a:r>
            <a:endParaRPr lang="ru-RU" sz="2000" dirty="0">
              <a:solidFill>
                <a:srgbClr val="E7E6E6">
                  <a:lumMod val="50000"/>
                </a:srgbClr>
              </a:solidFill>
              <a:latin typeface="Roboto Slab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93715" y="394469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-93715" y="394469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280988" y="3383738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280988" y="2767503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287148" y="134080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6238" y="3530627"/>
            <a:ext cx="249780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Вызвать </a:t>
            </a:r>
            <a:r>
              <a:rPr lang="ru-RU" sz="1600" dirty="0" smtClean="0"/>
              <a:t>скорую помощь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916238" y="2912724"/>
                <a:ext cx="33304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Позвать кого-нибудь на </a:t>
                </a:r>
                <a:r>
                  <a:rPr lang="ru-RU" sz="1600" dirty="0" smtClean="0"/>
                  <a:t>помощь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238" y="2912724"/>
                <a:ext cx="3330464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3656" t="-30000" r="-2194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16238" y="1364582"/>
                <a:ext cx="35217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Перерезать каждый </a:t>
                </a:r>
                <a:r>
                  <a:rPr lang="ru-RU" sz="1600" dirty="0" smtClean="0"/>
                  <a:t>провод </a:t>
                </a:r>
              </a:p>
              <a:p>
                <a:r>
                  <a:rPr lang="ru-RU" sz="1600" dirty="0" smtClean="0"/>
                  <a:t>по </a:t>
                </a:r>
                <a:r>
                  <a:rPr lang="ru-RU" sz="1600" dirty="0"/>
                  <a:t>отдельности на разных уровнях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238" y="1364582"/>
                <a:ext cx="3521733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3460" t="-13580" r="-3633" b="-24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Овал 33"/>
          <p:cNvSpPr/>
          <p:nvPr/>
        </p:nvSpPr>
        <p:spPr>
          <a:xfrm>
            <a:off x="2287148" y="215230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16238" y="2048651"/>
                <a:ext cx="322113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Убедиться в наличии пульса на </a:t>
                </a:r>
                <a:endParaRPr lang="ru-RU" sz="1600" dirty="0" smtClean="0"/>
              </a:p>
              <a:p>
                <a:r>
                  <a:rPr lang="ru-RU" sz="1600" dirty="0" smtClean="0"/>
                  <a:t>сонной </a:t>
                </a:r>
                <a:r>
                  <a:rPr lang="ru-RU" sz="1600" dirty="0"/>
                  <a:t>артерии и повернуть </a:t>
                </a:r>
                <a:endParaRPr lang="ru-RU" sz="1600" dirty="0" smtClean="0"/>
              </a:p>
              <a:p>
                <a:r>
                  <a:rPr lang="ru-RU" sz="1600" dirty="0" smtClean="0"/>
                  <a:t>пострадавшего </a:t>
                </a:r>
                <a:r>
                  <a:rPr lang="ru-RU" sz="1600" dirty="0"/>
                  <a:t>на </a:t>
                </a:r>
                <a:r>
                  <a:rPr lang="ru-RU" sz="1600" dirty="0" smtClean="0"/>
                  <a:t>живот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238" y="2048651"/>
                <a:ext cx="3221138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3781" t="-8264" r="-2836" b="-17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73908" y="404699"/>
            <a:ext cx="751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j-lt"/>
              </a:rPr>
              <a:t>Укажите правильные ответы и </a:t>
            </a:r>
            <a:r>
              <a:rPr lang="ru-RU" sz="1800" dirty="0" smtClean="0">
                <a:latin typeface="+mj-lt"/>
              </a:rPr>
              <a:t>расположите </a:t>
            </a:r>
            <a:r>
              <a:rPr lang="ru-RU" sz="1800" dirty="0">
                <a:latin typeface="+mj-lt"/>
              </a:rPr>
              <a:t>их в порядке очерёдности выполнения при поражении человека электрическим током.</a:t>
            </a:r>
          </a:p>
        </p:txBody>
      </p:sp>
      <p:sp>
        <p:nvSpPr>
          <p:cNvPr id="26" name="Скругленный прямоугольник 25">
            <a:hlinkClick r:id="rId7" action="ppaction://hlinksldjump"/>
          </p:cNvPr>
          <p:cNvSpPr/>
          <p:nvPr/>
        </p:nvSpPr>
        <p:spPr>
          <a:xfrm>
            <a:off x="397486" y="267885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7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336675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336675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461176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во время работы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775" y="4345065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81718" y="1745763"/>
            <a:ext cx="212160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Сообщить директору</a:t>
            </a:r>
          </a:p>
          <a:p>
            <a:r>
              <a:rPr lang="ru-RU" sz="1600" dirty="0" smtClean="0"/>
              <a:t>школы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781718" y="2845047"/>
                <a:ext cx="27715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Сорваться с места и бежать</a:t>
                </a:r>
              </a:p>
              <a:p>
                <a:r>
                  <a:rPr lang="ru-RU" sz="1600" dirty="0" smtClean="0"/>
                  <a:t>к завхозу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2771593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4396" t="-13750" r="-3297" b="-2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31381" y="1745762"/>
                <a:ext cx="320081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Прекратить работу и сообщить </a:t>
                </a:r>
              </a:p>
              <a:p>
                <a:r>
                  <a:rPr lang="ru-RU" sz="1600" dirty="0" smtClean="0"/>
                  <a:t>преподавателю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3200813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4000" t="-12346" r="-2857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25221" y="2845294"/>
                <a:ext cx="24136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Включить компьютер и </a:t>
                </a:r>
              </a:p>
              <a:p>
                <a:r>
                  <a:rPr lang="ru-RU" sz="1600" dirty="0" smtClean="0"/>
                  <a:t>продолжить работу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2413674" cy="492443"/>
              </a:xfrm>
              <a:prstGeom prst="rect">
                <a:avLst/>
              </a:prstGeom>
              <a:blipFill rotWithShape="0">
                <a:blip r:embed="rId6"/>
                <a:stretch>
                  <a:fillRect l="-5303" t="-13580" r="-4040" b="-24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301584" y="381254"/>
            <a:ext cx="74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необходимо сделать, если компьютер самопроизвольно отключился?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rId8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29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36793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36793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98775" y="4461176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во время работы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58775" y="4345065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В</a:t>
            </a:r>
          </a:p>
        </p:txBody>
      </p:sp>
      <p:sp>
        <p:nvSpPr>
          <p:cNvPr id="41" name="Овал 40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81718" y="1745763"/>
            <a:ext cx="212160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Сообщить директору</a:t>
            </a:r>
          </a:p>
          <a:p>
            <a:r>
              <a:rPr lang="ru-RU" sz="1600" dirty="0" smtClean="0"/>
              <a:t>школы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781718" y="2845047"/>
                <a:ext cx="27715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Сорваться с места и бежать</a:t>
                </a:r>
              </a:p>
              <a:p>
                <a:r>
                  <a:rPr lang="ru-RU" sz="1600" dirty="0" smtClean="0"/>
                  <a:t>к завхозу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2771593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4396" t="-13750" r="-3297" b="-2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31381" y="1745762"/>
                <a:ext cx="320081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Прекратить работу и сообщить </a:t>
                </a:r>
              </a:p>
              <a:p>
                <a:r>
                  <a:rPr lang="ru-RU" sz="1600" dirty="0" smtClean="0"/>
                  <a:t>преподавателю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3200813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4000" t="-12346" r="-2857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25221" y="2845294"/>
                <a:ext cx="24136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Включить компьютер и </a:t>
                </a:r>
              </a:p>
              <a:p>
                <a:r>
                  <a:rPr lang="ru-RU" sz="1600" dirty="0" smtClean="0"/>
                  <a:t>продолжить работу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2413674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5303" t="-13580" r="-4040" b="-24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1584" y="381254"/>
            <a:ext cx="74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необходимо сделать, если компьютер самопроизвольно отключился?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Скругленный прямоугольник 16">
            <a:hlinkClick r:id="rId7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5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во время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1718" y="1745763"/>
            <a:ext cx="65883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Встать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81718" y="2845047"/>
                <a:ext cx="18206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Остаться на месте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1820627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6689" t="-30000" r="-8361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31381" y="1745762"/>
                <a:ext cx="33698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Прекратить работу и предложить</a:t>
                </a:r>
              </a:p>
              <a:p>
                <a:r>
                  <a:rPr lang="ru-RU" sz="1600" dirty="0" smtClean="0"/>
                  <a:t>своё </a:t>
                </a:r>
                <a:r>
                  <a:rPr lang="ru-RU" sz="1600" dirty="0"/>
                  <a:t>место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3369833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3797" t="-12346" r="-2170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25221" y="2845294"/>
                <a:ext cx="23367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Выключить компьютер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2336730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5483" t="-30000" r="-5483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301585" y="381254"/>
            <a:ext cx="74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должны сделать ученики, сидящие за компьютерами, если в кабинет вошли посетители?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34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во время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Б</a:t>
            </a:r>
          </a:p>
        </p:txBody>
      </p:sp>
      <p:sp>
        <p:nvSpPr>
          <p:cNvPr id="18" name="Овал 17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1718" y="1745763"/>
            <a:ext cx="65883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Встать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81718" y="2845047"/>
                <a:ext cx="18206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Остаться на месте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1820627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6689" t="-30000" r="-8361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31381" y="1745762"/>
                <a:ext cx="33698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Прекратить работу и предложить</a:t>
                </a:r>
              </a:p>
              <a:p>
                <a:r>
                  <a:rPr lang="ru-RU" sz="1600" dirty="0" smtClean="0"/>
                  <a:t>своё </a:t>
                </a:r>
                <a:r>
                  <a:rPr lang="ru-RU" sz="1600" dirty="0"/>
                  <a:t>место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81" y="1745762"/>
                <a:ext cx="3369833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3797" t="-12346" r="-2170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25221" y="2845294"/>
                <a:ext cx="23367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Выключить компьютер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233673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483" t="-30000" r="-5483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01585" y="381254"/>
            <a:ext cx="74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должны сделать ученики, сидящие за компьютерами, если в кабинет вошли посетители?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Скругленный прямоугольник 26">
            <a:hlinkClick r:id="rId7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07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601276" y="2103214"/>
            <a:ext cx="5941448" cy="900000"/>
            <a:chOff x="2016238" y="1263150"/>
            <a:chExt cx="5941448" cy="900000"/>
          </a:xfrm>
        </p:grpSpPr>
        <p:sp>
          <p:nvSpPr>
            <p:cNvPr id="8" name="Скругленный прямоугольник 7">
              <a:hlinkClick r:id="rId4" action="ppaction://hlinksldjump"/>
            </p:cNvPr>
            <p:cNvSpPr/>
            <p:nvPr/>
          </p:nvSpPr>
          <p:spPr>
            <a:xfrm>
              <a:off x="2016238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Скругленный прямоугольник 26">
              <a:hlinkClick r:id="rId5" action="ppaction://hlinksldjump"/>
            </p:cNvPr>
            <p:cNvSpPr/>
            <p:nvPr/>
          </p:nvSpPr>
          <p:spPr>
            <a:xfrm>
              <a:off x="3276600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Скругленный прямоугольник 27">
              <a:hlinkClick r:id="rId6" action="ppaction://hlinksldjump"/>
            </p:cNvPr>
            <p:cNvSpPr/>
            <p:nvPr/>
          </p:nvSpPr>
          <p:spPr>
            <a:xfrm>
              <a:off x="4536962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Скругленный прямоугольник 28">
              <a:hlinkClick r:id="rId7" action="ppaction://hlinksldjump"/>
            </p:cNvPr>
            <p:cNvSpPr/>
            <p:nvPr/>
          </p:nvSpPr>
          <p:spPr>
            <a:xfrm>
              <a:off x="5797324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Скругленный прямоугольник 29">
              <a:hlinkClick r:id="rId8" action="ppaction://hlinksldjump"/>
            </p:cNvPr>
            <p:cNvSpPr/>
            <p:nvPr/>
          </p:nvSpPr>
          <p:spPr>
            <a:xfrm>
              <a:off x="7057686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7" name="Скругленный прямоугольник 36">
            <a:hlinkClick r:id="rId9" action="ppaction://hlinksldjump"/>
          </p:cNvPr>
          <p:cNvSpPr/>
          <p:nvPr/>
        </p:nvSpPr>
        <p:spPr>
          <a:xfrm>
            <a:off x="4122000" y="3867263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8775" y="576294"/>
            <a:ext cx="8426449" cy="4924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  <a:latin typeface="+mj-lt"/>
              </a:rPr>
              <a:t>Здоровье </a:t>
            </a: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и компьютер</a:t>
            </a:r>
            <a:endParaRPr lang="ru-RU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Скругленный прямоугольник 17">
            <a:hlinkClick r:id="rId10" action="ppaction://hlinksldjump"/>
          </p:cNvPr>
          <p:cNvSpPr/>
          <p:nvPr/>
        </p:nvSpPr>
        <p:spPr>
          <a:xfrm>
            <a:off x="7348398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36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во время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3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</a:p>
        </p:txBody>
      </p:sp>
      <p:sp>
        <p:nvSpPr>
          <p:cNvPr id="9" name="Овал 8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</a:p>
        </p:txBody>
      </p:sp>
      <p:sp>
        <p:nvSpPr>
          <p:cNvPr id="10" name="Овал 9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1718" y="1745763"/>
            <a:ext cx="85190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Учебник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81718" y="2845047"/>
                <a:ext cx="7888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Тетрадь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788806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15385" t="-30000" r="-19231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25221" y="2845294"/>
                <a:ext cx="320607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Портфель, бутерброд и в</a:t>
                </a:r>
                <a:r>
                  <a:rPr lang="ru-RU" sz="1600" b="0" i="0" dirty="0" smtClean="0"/>
                  <a:t>сё, что </a:t>
                </a:r>
              </a:p>
              <a:p>
                <a:r>
                  <a:rPr lang="ru-RU" sz="1600" b="0" i="0" dirty="0" smtClean="0"/>
                  <a:t>принёс в кабинет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3206070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3992" t="-13580" r="-2852" b="-24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301584" y="381254"/>
            <a:ext cx="74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должны взять ученики, когда идут работать за компьютером?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5221" y="1745763"/>
            <a:ext cx="56265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Ручку</a:t>
            </a:r>
            <a:endParaRPr lang="ru-RU" sz="1600" i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1" name="Скругленный прямоугольник 20">
            <a:hlinkClick r:id="rId7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97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во время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5" name="Овал 14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Б</a:t>
            </a:r>
          </a:p>
        </p:txBody>
      </p:sp>
      <p:sp>
        <p:nvSpPr>
          <p:cNvPr id="18" name="Овал 17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В</a:t>
            </a:r>
          </a:p>
        </p:txBody>
      </p:sp>
      <p:sp>
        <p:nvSpPr>
          <p:cNvPr id="19" name="Овал 18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1718" y="1745763"/>
            <a:ext cx="85190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Учебник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81718" y="2845047"/>
                <a:ext cx="7888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Тетрадь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18" y="2845047"/>
                <a:ext cx="788806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15385" t="-30000" r="-19231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25221" y="2845294"/>
                <a:ext cx="320607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Портфель, бутерброд и в</a:t>
                </a:r>
                <a:r>
                  <a:rPr lang="ru-RU" sz="1600" b="0" i="0" dirty="0" smtClean="0"/>
                  <a:t>сё, что </a:t>
                </a:r>
              </a:p>
              <a:p>
                <a:r>
                  <a:rPr lang="ru-RU" sz="1600" b="0" i="0" dirty="0" smtClean="0"/>
                  <a:t>принёс в кабинет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3206070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3992" t="-13580" r="-2852" b="-24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425221" y="1745763"/>
            <a:ext cx="56265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Ручку</a:t>
            </a:r>
            <a:endParaRPr lang="ru-RU" sz="1600" i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01584" y="381254"/>
            <a:ext cx="74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должны взять ученики, когда идут работать за компьютером?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Скругленный прямоугольник 26">
            <a:hlinkClick r:id="rId6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16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во время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0412" y="1530115"/>
            <a:ext cx="490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Как нужно обращаться с клавиатурой?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0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во время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1585" y="373439"/>
            <a:ext cx="773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j-lt"/>
              </a:rPr>
              <a:t>Как нужно обращаться с клавиатурой?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70200" y="1904436"/>
            <a:ext cx="6690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н</a:t>
            </a:r>
            <a:r>
              <a:rPr lang="ru-RU" sz="1600" dirty="0" smtClean="0"/>
              <a:t>а клавиатуре нужно работать не спеша, нажимать на клавиши </a:t>
            </a:r>
          </a:p>
          <a:p>
            <a:r>
              <a:rPr lang="ru-RU" sz="1600" dirty="0" smtClean="0"/>
              <a:t>мягко и не использовать для этого посторонние предметы.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28775" y="1904436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+mj-lt"/>
              </a:rPr>
              <a:t>Ответ: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279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519" y="1690668"/>
            <a:ext cx="798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На каком расстоянии должен находиться монитор от ваших глаз?</a:t>
            </a:r>
            <a:endParaRPr lang="ru-RU" sz="1800" dirty="0">
              <a:latin typeface="+mj-lt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во время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5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15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во время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5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1585" y="373439"/>
            <a:ext cx="773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j-lt"/>
              </a:rPr>
              <a:t>На каком расстоянии должен находиться монитор от ваших глаз?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100202" y="1965992"/>
            <a:ext cx="1111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50–70 см.</a:t>
            </a:r>
            <a:endParaRPr lang="de-DE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063631" y="1950603"/>
            <a:ext cx="10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+mj-lt"/>
              </a:rPr>
              <a:t>Ответ: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00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во время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11" y="429011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E7E6E6">
                    <a:lumMod val="50000"/>
                  </a:srgbClr>
                </a:solidFill>
                <a:latin typeface="Roboto Slab"/>
              </a:rPr>
              <a:t>х2</a:t>
            </a:r>
            <a:endParaRPr lang="ru-RU" sz="2000" dirty="0">
              <a:solidFill>
                <a:srgbClr val="E7E6E6">
                  <a:lumMod val="50000"/>
                </a:srgbClr>
              </a:solidFill>
              <a:latin typeface="Roboto Slab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5169" y="404699"/>
            <a:ext cx="748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Разберите ситуацию и ответьте на вопрос.</a:t>
            </a:r>
            <a:endParaRPr lang="ru-RU" sz="1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092" y="1407143"/>
            <a:ext cx="7811434" cy="1723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err="1"/>
              <a:t>Перемоткина</a:t>
            </a:r>
            <a:r>
              <a:rPr lang="ru-RU" sz="1600" dirty="0"/>
              <a:t> </a:t>
            </a:r>
            <a:r>
              <a:rPr lang="ru-RU" sz="1600" dirty="0" smtClean="0"/>
              <a:t>Оля набирала на компьютере длинный и сложный текст. </a:t>
            </a:r>
          </a:p>
          <a:p>
            <a:r>
              <a:rPr lang="ru-RU" sz="1600" dirty="0" smtClean="0"/>
              <a:t>Сидоров Петя сидел рядом и наблюдал. Внезапно он изо всех сил стал трясти</a:t>
            </a:r>
          </a:p>
          <a:p>
            <a:r>
              <a:rPr lang="ru-RU" sz="1600" dirty="0" smtClean="0"/>
              <a:t>Олю за плечо и со всего размаха ткнул пальцем в монитор так, что тот </a:t>
            </a:r>
          </a:p>
          <a:p>
            <a:r>
              <a:rPr lang="ru-RU" sz="1600" dirty="0" smtClean="0"/>
              <a:t>завибрировал.</a:t>
            </a:r>
          </a:p>
          <a:p>
            <a:r>
              <a:rPr lang="ru-RU" sz="1600" dirty="0"/>
              <a:t> </a:t>
            </a:r>
            <a:r>
              <a:rPr lang="ru-RU" sz="1600" dirty="0" smtClean="0">
                <a:sym typeface="Symbol" panose="05050102010706020507" pitchFamily="18" charset="2"/>
              </a:rPr>
              <a:t></a:t>
            </a:r>
            <a:r>
              <a:rPr lang="ru-RU" sz="1600" dirty="0" smtClean="0"/>
              <a:t> Ты сделала ошибку! </a:t>
            </a:r>
            <a:r>
              <a:rPr lang="ru-RU" sz="1600" dirty="0">
                <a:sym typeface="Symbol" panose="05050102010706020507" pitchFamily="18" charset="2"/>
              </a:rPr>
              <a:t></a:t>
            </a:r>
            <a:r>
              <a:rPr lang="ru-RU" sz="1600" dirty="0" smtClean="0"/>
              <a:t> закричал Петя. </a:t>
            </a:r>
            <a:r>
              <a:rPr lang="ru-RU" sz="1600" dirty="0">
                <a:sym typeface="Symbol" panose="05050102010706020507" pitchFamily="18" charset="2"/>
              </a:rPr>
              <a:t></a:t>
            </a:r>
            <a:r>
              <a:rPr lang="ru-RU" sz="1600" dirty="0" smtClean="0"/>
              <a:t> Это слово пишется по-другому!</a:t>
            </a:r>
          </a:p>
          <a:p>
            <a:r>
              <a:rPr lang="ru-RU" sz="1600" dirty="0" smtClean="0"/>
              <a:t>Оля посмотрела на Петю сквозь толстые линзы своих очков и…</a:t>
            </a:r>
          </a:p>
          <a:p>
            <a:r>
              <a:rPr lang="ru-RU" sz="1600" b="1" dirty="0" smtClean="0"/>
              <a:t>Как вы думаете, что сказала </a:t>
            </a:r>
            <a:r>
              <a:rPr lang="ru-RU" sz="1600" b="1" dirty="0" err="1" smtClean="0"/>
              <a:t>Перемоткина</a:t>
            </a:r>
            <a:r>
              <a:rPr lang="ru-RU" sz="1600" b="1" dirty="0" smtClean="0"/>
              <a:t> Оля?</a:t>
            </a:r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97486" y="267885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7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безопасности во время работы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05266" y="1863716"/>
            <a:ext cx="69106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Оля </a:t>
            </a:r>
            <a:r>
              <a:rPr lang="ru-RU" sz="1600" dirty="0" err="1" smtClean="0"/>
              <a:t>Перемоткина</a:t>
            </a:r>
            <a:r>
              <a:rPr lang="ru-RU" sz="1600" dirty="0" smtClean="0"/>
              <a:t> сказала, что во время работы за компьютером </a:t>
            </a:r>
          </a:p>
          <a:p>
            <a:r>
              <a:rPr lang="ru-RU" sz="1600" dirty="0" smtClean="0"/>
              <a:t>нельзя касаться монитора, тыльной стороны монитора, разъёмов,</a:t>
            </a:r>
          </a:p>
          <a:p>
            <a:r>
              <a:rPr lang="ru-RU" sz="1600" dirty="0" smtClean="0"/>
              <a:t>соединительных кабелей, токоведущих частей аппаратуры.</a:t>
            </a:r>
            <a:endParaRPr lang="de-DE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47944" y="1863716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+mj-lt"/>
              </a:rPr>
              <a:t>Ответ: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11" y="429011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E7E6E6">
                    <a:lumMod val="50000"/>
                  </a:srgbClr>
                </a:solidFill>
                <a:latin typeface="Roboto Slab"/>
              </a:rPr>
              <a:t>х2</a:t>
            </a:r>
            <a:endParaRPr lang="ru-RU" sz="2000" dirty="0">
              <a:solidFill>
                <a:srgbClr val="E7E6E6">
                  <a:lumMod val="50000"/>
                </a:srgbClr>
              </a:solidFill>
              <a:latin typeface="Roboto Sla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05169" y="404699"/>
            <a:ext cx="748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Разберите ситуацию и ответьте на вопрос.</a:t>
            </a:r>
            <a:endParaRPr lang="ru-RU" sz="1800" dirty="0">
              <a:latin typeface="+mj-lt"/>
            </a:endParaRP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397486" y="267885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36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72830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пожарной безопасности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de-DE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</a:p>
        </p:txBody>
      </p:sp>
      <p:sp>
        <p:nvSpPr>
          <p:cNvPr id="30" name="Овал 29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</a:p>
        </p:txBody>
      </p:sp>
      <p:sp>
        <p:nvSpPr>
          <p:cNvPr id="31" name="Овал 30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</a:p>
        </p:txBody>
      </p:sp>
      <p:sp>
        <p:nvSpPr>
          <p:cNvPr id="32" name="Овал 31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1718" y="1745763"/>
            <a:ext cx="5129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Часы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75558" y="2864050"/>
                <a:ext cx="14551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i="0" dirty="0" smtClean="0"/>
                  <a:t>О</a:t>
                </a:r>
                <a:r>
                  <a:rPr lang="ru-RU" sz="1600" b="0" i="0" dirty="0" smtClean="0"/>
                  <a:t>гнетушитель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58" y="2864050"/>
                <a:ext cx="1455142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8368" t="-30000" r="-10042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25221" y="2845294"/>
                <a:ext cx="15593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В</a:t>
                </a:r>
                <a:r>
                  <a:rPr lang="ru-RU" sz="1600" b="0" i="0" dirty="0" smtClean="0"/>
                  <a:t>идеопроектор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155933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8203" t="-30000" r="-8594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312985" y="381254"/>
            <a:ext cx="747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должно обязательно находиться в кабинете информатики?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5221" y="1745763"/>
            <a:ext cx="15235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Ящик с песком</a:t>
            </a:r>
            <a:endParaRPr lang="ru-RU" sz="1600" i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8" name="Скругленный прямоугольник 17">
            <a:hlinkClick r:id="rId7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65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пожарной безопасности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Б</a:t>
            </a:r>
          </a:p>
        </p:txBody>
      </p:sp>
      <p:sp>
        <p:nvSpPr>
          <p:cNvPr id="49" name="Овал 48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В</a:t>
            </a:r>
          </a:p>
        </p:txBody>
      </p:sp>
      <p:sp>
        <p:nvSpPr>
          <p:cNvPr id="50" name="Овал 49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81718" y="1745763"/>
            <a:ext cx="5129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Часы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75558" y="2864050"/>
                <a:ext cx="14551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i="0" dirty="0" smtClean="0"/>
                  <a:t>О</a:t>
                </a:r>
                <a:r>
                  <a:rPr lang="ru-RU" sz="1600" b="0" i="0" dirty="0" smtClean="0"/>
                  <a:t>гнетушитель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58" y="2864050"/>
                <a:ext cx="1455142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8368" t="-30000" r="-10042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425221" y="2845294"/>
                <a:ext cx="15593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/>
                  <a:t>В</a:t>
                </a:r>
                <a:r>
                  <a:rPr lang="ru-RU" sz="1600" b="0" i="0" dirty="0" smtClean="0"/>
                  <a:t>идеопроектор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1559338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8203" t="-30000" r="-8594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425221" y="1745763"/>
            <a:ext cx="15235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Ящик с песком</a:t>
            </a:r>
            <a:endParaRPr lang="ru-RU" sz="1600" i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12985" y="381254"/>
            <a:ext cx="747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должно обязательно находиться в кабинете информатики?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12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601276" y="2103214"/>
            <a:ext cx="5941448" cy="900000"/>
            <a:chOff x="2016238" y="1263150"/>
            <a:chExt cx="5941448" cy="900000"/>
          </a:xfrm>
        </p:grpSpPr>
        <p:sp>
          <p:nvSpPr>
            <p:cNvPr id="8" name="Скругленный прямоугольник 7">
              <a:hlinkClick r:id="rId4" action="ppaction://hlinksldjump"/>
            </p:cNvPr>
            <p:cNvSpPr/>
            <p:nvPr/>
          </p:nvSpPr>
          <p:spPr>
            <a:xfrm>
              <a:off x="2016238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Скругленный прямоугольник 26">
              <a:hlinkClick r:id="rId5" action="ppaction://hlinksldjump"/>
            </p:cNvPr>
            <p:cNvSpPr/>
            <p:nvPr/>
          </p:nvSpPr>
          <p:spPr>
            <a:xfrm>
              <a:off x="3276600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Скругленный прямоугольник 27">
              <a:hlinkClick r:id="rId6" action="ppaction://hlinksldjump"/>
            </p:cNvPr>
            <p:cNvSpPr/>
            <p:nvPr/>
          </p:nvSpPr>
          <p:spPr>
            <a:xfrm>
              <a:off x="4536962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Скругленный прямоугольник 28">
              <a:hlinkClick r:id="rId7" action="ppaction://hlinksldjump"/>
            </p:cNvPr>
            <p:cNvSpPr/>
            <p:nvPr/>
          </p:nvSpPr>
          <p:spPr>
            <a:xfrm>
              <a:off x="5797324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Скругленный прямоугольник 29">
              <a:hlinkClick r:id="rId8" action="ppaction://hlinksldjump"/>
            </p:cNvPr>
            <p:cNvSpPr/>
            <p:nvPr/>
          </p:nvSpPr>
          <p:spPr>
            <a:xfrm>
              <a:off x="7057686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7" name="Скругленный прямоугольник 36">
            <a:hlinkClick r:id="rId9" action="ppaction://hlinksldjump"/>
          </p:cNvPr>
          <p:cNvSpPr/>
          <p:nvPr/>
        </p:nvSpPr>
        <p:spPr>
          <a:xfrm>
            <a:off x="4122000" y="3867263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8775" y="376239"/>
            <a:ext cx="8426449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  <a:latin typeface="+mj-lt"/>
              </a:rPr>
              <a:t>Требования безопасности перед началом работы</a:t>
            </a:r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>
          <a:xfrm>
            <a:off x="7348402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07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пожарной безопасности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</a:p>
        </p:txBody>
      </p:sp>
      <p:sp>
        <p:nvSpPr>
          <p:cNvPr id="9" name="Овал 8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</a:p>
        </p:txBody>
      </p:sp>
      <p:sp>
        <p:nvSpPr>
          <p:cNvPr id="10" name="Овал 9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1718" y="1745763"/>
            <a:ext cx="3510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102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75558" y="2864050"/>
                <a:ext cx="3510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103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58" y="2864050"/>
                <a:ext cx="351058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34483" t="-30000" r="-46552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25221" y="2845294"/>
                <a:ext cx="3510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101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35105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6207" t="-30000" r="-44828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301585" y="381254"/>
            <a:ext cx="748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 какому номеру необходимо звонить в случае пожара?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5221" y="1745763"/>
            <a:ext cx="3510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911</a:t>
            </a:r>
            <a:endParaRPr lang="ru-RU" sz="1600" i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86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пожарной безопасности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146468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1146468" y="2699826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</a:t>
            </a:r>
          </a:p>
        </p:txBody>
      </p:sp>
      <p:sp>
        <p:nvSpPr>
          <p:cNvPr id="18" name="Овал 17"/>
          <p:cNvSpPr/>
          <p:nvPr/>
        </p:nvSpPr>
        <p:spPr>
          <a:xfrm>
            <a:off x="4796131" y="159887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</a:t>
            </a:r>
          </a:p>
        </p:txBody>
      </p:sp>
      <p:sp>
        <p:nvSpPr>
          <p:cNvPr id="19" name="Овал 18"/>
          <p:cNvSpPr/>
          <p:nvPr/>
        </p:nvSpPr>
        <p:spPr>
          <a:xfrm>
            <a:off x="4796131" y="26998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j-lt"/>
              </a:rPr>
              <a:t>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1718" y="1745763"/>
            <a:ext cx="3510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102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75558" y="2864050"/>
                <a:ext cx="3510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103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58" y="2864050"/>
                <a:ext cx="351058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34483" t="-30000" r="-46552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25221" y="2845294"/>
                <a:ext cx="3510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101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1" y="2845294"/>
                <a:ext cx="351058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36207" t="-30000" r="-44828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425221" y="1745763"/>
            <a:ext cx="3510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911</a:t>
            </a:r>
            <a:endParaRPr lang="ru-RU" sz="1600" i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01585" y="381254"/>
            <a:ext cx="748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 какому номеру необходимо звонить в случае пожара?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Скругленный прямоугольник 26">
            <a:hlinkClick r:id="rId6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59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76" y="1690668"/>
            <a:ext cx="842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+mj-lt"/>
              </a:rPr>
              <a:t>Как необходимо действовать в </a:t>
            </a:r>
            <a:r>
              <a:rPr lang="ru-RU" sz="1800" dirty="0">
                <a:latin typeface="+mj-lt"/>
              </a:rPr>
              <a:t>случае </a:t>
            </a:r>
            <a:r>
              <a:rPr lang="ru-RU" sz="1800" dirty="0" smtClean="0">
                <a:latin typeface="+mj-lt"/>
              </a:rPr>
              <a:t>пожара?</a:t>
            </a:r>
            <a:endParaRPr lang="ru-RU" sz="1800" dirty="0">
              <a:latin typeface="+mj-lt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пожарной безопасности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3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66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пожарной безопасности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3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60744" y="1418504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+mj-lt"/>
              </a:rPr>
              <a:t>Ответ: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1046" y="1418504"/>
            <a:ext cx="5427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случае пожара под наблюдением преподавателя организованно покинуть кабинет, спуститься по лестнице до первого этажа и выйти на улицу. Отойти на безопасное расстояние от </a:t>
            </a:r>
            <a:r>
              <a:rPr lang="ru-RU" sz="1600" dirty="0" smtClean="0"/>
              <a:t>здания школы.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409" y="1846976"/>
            <a:ext cx="842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Как необходимо действовать при </a:t>
            </a:r>
            <a:r>
              <a:rPr lang="ru-RU" sz="1800" dirty="0">
                <a:latin typeface="+mj-lt"/>
              </a:rPr>
              <a:t>появлении запаха </a:t>
            </a:r>
            <a:r>
              <a:rPr lang="ru-RU" sz="1800" dirty="0" smtClean="0">
                <a:latin typeface="+mj-lt"/>
              </a:rPr>
              <a:t>гари? </a:t>
            </a:r>
            <a:endParaRPr lang="ru-RU" sz="1800" i="1" dirty="0"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пожарной безопасности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8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пожарной безопасности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0744" y="1418504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+mj-lt"/>
              </a:rPr>
              <a:t>Ответ: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11046" y="1418504"/>
            <a:ext cx="542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</a:t>
            </a:r>
            <a:r>
              <a:rPr lang="ru-RU" sz="1600" dirty="0" smtClean="0"/>
              <a:t>ри </a:t>
            </a:r>
            <a:r>
              <a:rPr lang="ru-RU" sz="1600" dirty="0"/>
              <a:t>появлении запаха гари немедленно прекратить работу, выключить компьютер и сообщить </a:t>
            </a:r>
            <a:r>
              <a:rPr lang="ru-RU" sz="1600" dirty="0" smtClean="0"/>
              <a:t>об </a:t>
            </a:r>
            <a:r>
              <a:rPr lang="ru-RU" sz="1600" dirty="0"/>
              <a:t>этом </a:t>
            </a:r>
            <a:r>
              <a:rPr lang="ru-RU" sz="1600" dirty="0" smtClean="0"/>
              <a:t>преподавателю.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пожарной безопасности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5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1585" y="404699"/>
            <a:ext cx="748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Разберите ситуацию и ответьте на вопрос.</a:t>
            </a:r>
            <a:endParaRPr lang="ru-RU" sz="18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216" y="1623164"/>
            <a:ext cx="7661185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/>
              <a:t>У Сидорова Пети по расписанию первый урок – информатика. Он пришёл в кабинет, в котором никого не было, а преподаватель дежурил в коридоре.</a:t>
            </a:r>
          </a:p>
          <a:p>
            <a:r>
              <a:rPr lang="ru-RU" sz="1600" dirty="0" smtClean="0"/>
              <a:t>Петя бегал по кабинету и вдруг заметил повреждённый провод. Из рюкзака он достал изоленту и перемотал провод. Затем Петя побежал к преподавателю и всё ему рассказал. </a:t>
            </a:r>
          </a:p>
          <a:p>
            <a:r>
              <a:rPr lang="ru-RU" sz="1600" dirty="0" smtClean="0"/>
              <a:t>Преподаватель был очень зол. </a:t>
            </a:r>
          </a:p>
          <a:p>
            <a:r>
              <a:rPr lang="ru-RU" sz="1600" b="1" dirty="0" smtClean="0"/>
              <a:t>Как вы думаете, почему преподаватель разозлился и сколько ошибок сделал Петя?</a:t>
            </a:r>
            <a:endParaRPr lang="ru-RU" sz="1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7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пожарной безопасности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5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0744" y="1418504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+mj-lt"/>
              </a:rPr>
              <a:t>Ответ: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11045" y="1418504"/>
            <a:ext cx="55997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</a:t>
            </a:r>
            <a:r>
              <a:rPr lang="ru-RU" sz="1600" dirty="0" smtClean="0"/>
              <a:t>реподаватель разозлился потому, что в кабинете информатики, запрещается самостоятельно устранять неисправности.</a:t>
            </a:r>
          </a:p>
          <a:p>
            <a:r>
              <a:rPr lang="ru-RU" sz="1600" dirty="0" smtClean="0"/>
              <a:t>Петя сделал три ошибки: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/>
              <a:t>в</a:t>
            </a:r>
            <a:r>
              <a:rPr lang="ru-RU" sz="1600" dirty="0" smtClean="0"/>
              <a:t>ошёл в кабинет без разрешения преподавателя;</a:t>
            </a:r>
          </a:p>
          <a:p>
            <a:pPr marL="342900" indent="-342900">
              <a:buAutoNum type="arabicParenR"/>
            </a:pPr>
            <a:r>
              <a:rPr lang="ru-RU" sz="1600" dirty="0"/>
              <a:t>б</a:t>
            </a:r>
            <a:r>
              <a:rPr lang="ru-RU" sz="1600" dirty="0" smtClean="0"/>
              <a:t>егал по кабинету;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самостоятельно устранил неисправность.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1585" y="404699"/>
            <a:ext cx="748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Разберите ситуацию и ответьте на вопрос.</a:t>
            </a:r>
            <a:endParaRPr lang="ru-RU" sz="1800" dirty="0">
              <a:latin typeface="+mj-lt"/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401585" y="127671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16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пожарной безопасности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11" y="429011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E7E6E6">
                    <a:lumMod val="50000"/>
                  </a:srgbClr>
                </a:solidFill>
                <a:latin typeface="Roboto Slab"/>
              </a:rPr>
              <a:t>х2</a:t>
            </a:r>
            <a:endParaRPr lang="ru-RU" sz="2000" dirty="0">
              <a:solidFill>
                <a:srgbClr val="E7E6E6">
                  <a:lumMod val="50000"/>
                </a:srgbClr>
              </a:solidFill>
              <a:latin typeface="Roboto Slab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7486" y="404699"/>
            <a:ext cx="748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Разберите ситуацию и ответьте на вопрос.</a:t>
            </a:r>
            <a:endParaRPr lang="ru-RU" sz="1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216" y="1623164"/>
            <a:ext cx="766118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Сидоров Петя </a:t>
            </a:r>
            <a:r>
              <a:rPr lang="ru-RU" sz="1600" dirty="0" smtClean="0"/>
              <a:t>на занятии работал за компьютером. Внезапно он решил узнать, тёплая ли батарея. Прямо во время работы Петя решил коснуться трубы или батареи. </a:t>
            </a:r>
          </a:p>
          <a:p>
            <a:r>
              <a:rPr lang="ru-RU" sz="1600" dirty="0" err="1" smtClean="0"/>
              <a:t>Перемоткина</a:t>
            </a:r>
            <a:r>
              <a:rPr lang="ru-RU" sz="1600" dirty="0" smtClean="0"/>
              <a:t> Оля сидела рядом с Петей и, когда это увидела, схватила его за руку.  </a:t>
            </a:r>
          </a:p>
          <a:p>
            <a:r>
              <a:rPr lang="ru-RU" sz="1600" b="1" dirty="0" smtClean="0"/>
              <a:t>Как вы думаете, почему </a:t>
            </a:r>
            <a:r>
              <a:rPr lang="ru-RU" sz="1600" b="1" dirty="0" err="1" smtClean="0"/>
              <a:t>Перемоткина</a:t>
            </a:r>
            <a:r>
              <a:rPr lang="ru-RU" sz="1600" b="1" dirty="0" smtClean="0"/>
              <a:t> Оля так поступила?</a:t>
            </a:r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97486" y="267885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98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345225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25000"/>
                </a:srgbClr>
              </a:gs>
              <a:gs pos="65000">
                <a:srgbClr val="00B050">
                  <a:alpha val="25000"/>
                </a:srgb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alpha val="50000"/>
                  </a:schemeClr>
                </a:solidFill>
                <a:latin typeface="+mj-lt"/>
              </a:rPr>
              <a:t>Ответ</a:t>
            </a:r>
            <a:endParaRPr lang="ru-RU" sz="16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691050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75" y="4351764"/>
            <a:ext cx="457810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Требования пожарной безопасности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1585" y="4010025"/>
            <a:ext cx="8426449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8775" y="4235653"/>
            <a:ext cx="540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ru-RU" sz="2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8488" y="1656049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+mj-lt"/>
              </a:rPr>
              <a:t>Ответ: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11" y="429011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E7E6E6">
                    <a:lumMod val="50000"/>
                  </a:srgbClr>
                </a:solidFill>
                <a:latin typeface="Roboto Slab"/>
              </a:rPr>
              <a:t>х2</a:t>
            </a:r>
            <a:endParaRPr lang="ru-RU" sz="2000" dirty="0">
              <a:solidFill>
                <a:srgbClr val="E7E6E6">
                  <a:lumMod val="50000"/>
                </a:srgbClr>
              </a:solidFill>
              <a:latin typeface="Roboto Slab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7486" y="404699"/>
            <a:ext cx="748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Разберите ситуацию и ответьте на вопрос.</a:t>
            </a:r>
            <a:endParaRPr lang="ru-RU" sz="18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7743" y="1729468"/>
            <a:ext cx="60382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в</a:t>
            </a:r>
            <a:r>
              <a:rPr lang="ru-RU" sz="1600" dirty="0" smtClean="0"/>
              <a:t>о избежание поражения электрическим током и неконтролируемого возгорания во время работы за компьютером нельзя касаться труб и батарей.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97486" y="267885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01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1601276" y="2103214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2861638" y="2103214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Скругленный прямоугольник 27">
            <a:hlinkClick r:id="rId6" action="ppaction://hlinksldjump"/>
          </p:cNvPr>
          <p:cNvSpPr/>
          <p:nvPr/>
        </p:nvSpPr>
        <p:spPr>
          <a:xfrm>
            <a:off x="4122000" y="2103214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Скругленный прямоугольник 28">
            <a:hlinkClick r:id="rId7" action="ppaction://hlinksldjump"/>
          </p:cNvPr>
          <p:cNvSpPr/>
          <p:nvPr/>
        </p:nvSpPr>
        <p:spPr>
          <a:xfrm>
            <a:off x="5382362" y="2103214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Скругленный прямоугольник 29">
            <a:hlinkClick r:id="rId8" action="ppaction://hlinksldjump"/>
          </p:cNvPr>
          <p:cNvSpPr/>
          <p:nvPr/>
        </p:nvSpPr>
        <p:spPr>
          <a:xfrm>
            <a:off x="6642724" y="2103214"/>
            <a:ext cx="900000" cy="900000"/>
          </a:xfrm>
          <a:prstGeom prst="roundRect">
            <a:avLst/>
          </a:prstGeom>
          <a:gradFill>
            <a:gsLst>
              <a:gs pos="0">
                <a:srgbClr val="92D050"/>
              </a:gs>
              <a:gs pos="65000">
                <a:srgbClr val="00B05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Скругленный прямоугольник 36">
            <a:hlinkClick r:id="rId9" action="ppaction://hlinksldjump"/>
          </p:cNvPr>
          <p:cNvSpPr/>
          <p:nvPr/>
        </p:nvSpPr>
        <p:spPr>
          <a:xfrm>
            <a:off x="4122000" y="3867263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8775" y="515031"/>
            <a:ext cx="8426449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  <a:latin typeface="+mj-lt"/>
              </a:rPr>
              <a:t>В кабинете информатики </a:t>
            </a:r>
          </a:p>
          <a:p>
            <a:pPr algn="ctr"/>
            <a:r>
              <a:rPr lang="ru-RU" sz="2600" dirty="0">
                <a:solidFill>
                  <a:schemeClr val="bg1"/>
                </a:solidFill>
                <a:latin typeface="+mj-lt"/>
              </a:rPr>
              <a:t>запрещается</a:t>
            </a:r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>
          <a:xfrm>
            <a:off x="7348396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13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601276" y="2103214"/>
            <a:ext cx="5941448" cy="900000"/>
            <a:chOff x="2016238" y="1263150"/>
            <a:chExt cx="5941448" cy="900000"/>
          </a:xfrm>
        </p:grpSpPr>
        <p:sp>
          <p:nvSpPr>
            <p:cNvPr id="8" name="Скругленный прямоугольник 7">
              <a:hlinkClick r:id="rId4" action="ppaction://hlinksldjump"/>
            </p:cNvPr>
            <p:cNvSpPr/>
            <p:nvPr/>
          </p:nvSpPr>
          <p:spPr>
            <a:xfrm>
              <a:off x="2016238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Скругленный прямоугольник 26">
              <a:hlinkClick r:id="rId5" action="ppaction://hlinksldjump"/>
            </p:cNvPr>
            <p:cNvSpPr/>
            <p:nvPr/>
          </p:nvSpPr>
          <p:spPr>
            <a:xfrm>
              <a:off x="3276600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Скругленный прямоугольник 27">
              <a:hlinkClick r:id="rId6" action="ppaction://hlinksldjump"/>
            </p:cNvPr>
            <p:cNvSpPr/>
            <p:nvPr/>
          </p:nvSpPr>
          <p:spPr>
            <a:xfrm>
              <a:off x="4536962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Скругленный прямоугольник 28">
              <a:hlinkClick r:id="rId7" action="ppaction://hlinksldjump"/>
            </p:cNvPr>
            <p:cNvSpPr/>
            <p:nvPr/>
          </p:nvSpPr>
          <p:spPr>
            <a:xfrm>
              <a:off x="5797324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Скругленный прямоугольник 29">
              <a:hlinkClick r:id="rId8" action="ppaction://hlinksldjump"/>
            </p:cNvPr>
            <p:cNvSpPr/>
            <p:nvPr/>
          </p:nvSpPr>
          <p:spPr>
            <a:xfrm>
              <a:off x="7057686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7" name="Скругленный прямоугольник 36">
            <a:hlinkClick r:id="rId9" action="ppaction://hlinksldjump"/>
          </p:cNvPr>
          <p:cNvSpPr/>
          <p:nvPr/>
        </p:nvSpPr>
        <p:spPr>
          <a:xfrm>
            <a:off x="4122000" y="3867263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8775" y="580343"/>
            <a:ext cx="8426449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  <a:latin typeface="+mj-lt"/>
              </a:rPr>
              <a:t>Требования пожарной </a:t>
            </a:r>
          </a:p>
          <a:p>
            <a:pPr algn="ctr"/>
            <a:r>
              <a:rPr lang="ru-RU" sz="2600" dirty="0">
                <a:solidFill>
                  <a:schemeClr val="bg1"/>
                </a:solidFill>
                <a:latin typeface="+mj-lt"/>
              </a:rPr>
              <a:t>безопасности</a:t>
            </a:r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>
          <a:xfrm>
            <a:off x="7345224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14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601276" y="2103214"/>
            <a:ext cx="5941448" cy="900000"/>
            <a:chOff x="2016238" y="1263150"/>
            <a:chExt cx="5941448" cy="900000"/>
          </a:xfrm>
        </p:grpSpPr>
        <p:sp>
          <p:nvSpPr>
            <p:cNvPr id="8" name="Скругленный прямоугольник 7">
              <a:hlinkClick r:id="rId4" action="ppaction://hlinksldjump"/>
            </p:cNvPr>
            <p:cNvSpPr/>
            <p:nvPr/>
          </p:nvSpPr>
          <p:spPr>
            <a:xfrm>
              <a:off x="2016238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Скругленный прямоугольник 26">
              <a:hlinkClick r:id="rId5" action="ppaction://hlinksldjump"/>
            </p:cNvPr>
            <p:cNvSpPr/>
            <p:nvPr/>
          </p:nvSpPr>
          <p:spPr>
            <a:xfrm>
              <a:off x="3276600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Скругленный прямоугольник 27">
              <a:hlinkClick r:id="rId6" action="ppaction://hlinksldjump"/>
            </p:cNvPr>
            <p:cNvSpPr/>
            <p:nvPr/>
          </p:nvSpPr>
          <p:spPr>
            <a:xfrm>
              <a:off x="4536962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Скругленный прямоугольник 28">
              <a:hlinkClick r:id="rId7" action="ppaction://hlinksldjump"/>
            </p:cNvPr>
            <p:cNvSpPr/>
            <p:nvPr/>
          </p:nvSpPr>
          <p:spPr>
            <a:xfrm>
              <a:off x="5797324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Скругленный прямоугольник 29">
              <a:hlinkClick r:id="rId8" action="ppaction://hlinksldjump"/>
            </p:cNvPr>
            <p:cNvSpPr/>
            <p:nvPr/>
          </p:nvSpPr>
          <p:spPr>
            <a:xfrm>
              <a:off x="7057686" y="1263150"/>
              <a:ext cx="900000" cy="900000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65000">
                  <a:srgbClr val="00B050"/>
                </a:gs>
              </a:gsLst>
              <a:lin ang="6000000" scaled="0"/>
            </a:gradFill>
            <a:ln>
              <a:noFill/>
            </a:ln>
            <a:effectLst>
              <a:outerShdw blurRad="190500" dist="190500" dir="5400000" sx="95000" sy="9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7" name="Скругленный прямоугольник 36">
            <a:hlinkClick r:id="rId9" action="ppaction://hlinksldjump"/>
          </p:cNvPr>
          <p:cNvSpPr/>
          <p:nvPr/>
        </p:nvSpPr>
        <p:spPr>
          <a:xfrm>
            <a:off x="4122000" y="3867263"/>
            <a:ext cx="900000" cy="900000"/>
          </a:xfrm>
          <a:prstGeom prst="roundRect">
            <a:avLst/>
          </a:prstGeom>
          <a:gradFill>
            <a:gsLst>
              <a:gs pos="0">
                <a:srgbClr val="FFC000"/>
              </a:gs>
              <a:gs pos="65000">
                <a:srgbClr val="C00000"/>
              </a:gs>
            </a:gsLst>
            <a:lin ang="6000000" scaled="0"/>
          </a:gradFill>
          <a:ln>
            <a:noFill/>
          </a:ln>
          <a:effectLst>
            <a:outerShdw blurRad="190500" dist="1905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8775" y="380349"/>
            <a:ext cx="8426449" cy="4924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  <a:latin typeface="+mj-lt"/>
              </a:rPr>
              <a:t>Требования безопасности во время работы</a:t>
            </a:r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>
          <a:xfrm>
            <a:off x="7348397" y="4227263"/>
            <a:ext cx="1440000" cy="5400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88900" dist="127000" dir="5400000" sx="90000" sy="9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Назад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11003</TotalTime>
  <Words>2543</Words>
  <Application>Microsoft Office PowerPoint</Application>
  <PresentationFormat>Экран (16:9)</PresentationFormat>
  <Paragraphs>857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6" baseType="lpstr">
      <vt:lpstr>Calibri</vt:lpstr>
      <vt:lpstr>Symbol</vt:lpstr>
      <vt:lpstr>Roboto Slab</vt:lpstr>
      <vt:lpstr>Open Sans</vt:lpstr>
      <vt:lpstr>Arial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Тюндин Роман Валерьевич</cp:lastModifiedBy>
  <cp:revision>586</cp:revision>
  <dcterms:created xsi:type="dcterms:W3CDTF">2015-12-14T06:35:07Z</dcterms:created>
  <dcterms:modified xsi:type="dcterms:W3CDTF">2017-11-13T08:30:41Z</dcterms:modified>
</cp:coreProperties>
</file>