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9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5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9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082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1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0815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774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61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6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07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4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5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52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2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41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6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E7F7-0C12-4EC4-B988-5974FB625305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814B46-6CF0-4308-AA2B-4CCB590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58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5618" y="2009117"/>
            <a:ext cx="8308832" cy="243905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Викторина на тему:</a:t>
            </a:r>
            <a:b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«Правовое обеспечение </a:t>
            </a:r>
            <a:r>
              <a:rPr lang="ru-RU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проф.деятельности</a:t>
            </a: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8382" y="5264370"/>
            <a:ext cx="7766936" cy="109689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Матвеевой Александры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313-РИ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9. На какой максимальный срок вводится процедура финансового оздоровления?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А</a:t>
            </a:r>
            <a:r>
              <a:rPr lang="ru-RU" sz="2800" dirty="0" smtClean="0">
                <a:solidFill>
                  <a:schemeClr val="tx1"/>
                </a:solidFill>
              </a:rPr>
              <a:t>) 3 года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Б) 2 года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В) 5 лет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Г) 1,5 лет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10</a:t>
            </a:r>
            <a:r>
              <a:rPr lang="ru-RU" sz="2800" dirty="0">
                <a:solidFill>
                  <a:schemeClr val="tx1"/>
                </a:solidFill>
              </a:rPr>
              <a:t>. Какой орган способен признать должника банкротом?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А) Конституционный суд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Б) Прокуратора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В) Мировой суд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Г) Арбитражный суд</a:t>
            </a:r>
          </a:p>
        </p:txBody>
      </p:sp>
    </p:spTree>
    <p:extLst>
      <p:ext uri="{BB962C8B-B14F-4D97-AF65-F5344CB8AC3E}">
        <p14:creationId xmlns:p14="http://schemas.microsoft.com/office/powerpoint/2010/main" val="37079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11. Кто </a:t>
            </a:r>
            <a:r>
              <a:rPr lang="ru-RU" sz="2800" dirty="0" smtClean="0">
                <a:solidFill>
                  <a:schemeClr val="tx1"/>
                </a:solidFill>
              </a:rPr>
              <a:t>имеет право </a:t>
            </a:r>
            <a:r>
              <a:rPr lang="ru-RU" sz="2800" dirty="0">
                <a:solidFill>
                  <a:schemeClr val="tx1"/>
                </a:solidFill>
              </a:rPr>
              <a:t>обратиться в суд с заявлением о признании должника </a:t>
            </a:r>
            <a:r>
              <a:rPr lang="ru-RU" sz="2800" dirty="0" smtClean="0">
                <a:solidFill>
                  <a:schemeClr val="tx1"/>
                </a:solidFill>
              </a:rPr>
              <a:t>банкротом?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А) Только сам должник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Б) Сам должник, конкурсный кредитор и уполномоченные органы.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В) Только кредиторы.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Г) Любой гражданин.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2425"/>
            <a:ext cx="8596668" cy="13208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12. К разновидностям форм собственности в РФ относится?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08189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А) </a:t>
            </a:r>
            <a:r>
              <a:rPr lang="ru-RU" sz="2400" dirty="0">
                <a:solidFill>
                  <a:schemeClr val="tx1"/>
                </a:solidFill>
              </a:rPr>
              <a:t>коллективная </a:t>
            </a:r>
            <a:r>
              <a:rPr lang="ru-RU" sz="2400" dirty="0" smtClean="0">
                <a:solidFill>
                  <a:schemeClr val="tx1"/>
                </a:solidFill>
              </a:rPr>
              <a:t>собственность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Б) государственная, муниципальная собственность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В) </a:t>
            </a:r>
            <a:r>
              <a:rPr lang="ru-RU" sz="2400" dirty="0">
                <a:solidFill>
                  <a:schemeClr val="tx1"/>
                </a:solidFill>
              </a:rPr>
              <a:t>индивидуальная </a:t>
            </a:r>
            <a:r>
              <a:rPr lang="ru-RU" sz="2400" dirty="0" smtClean="0">
                <a:solidFill>
                  <a:schemeClr val="tx1"/>
                </a:solidFill>
              </a:rPr>
              <a:t>собственность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Г) все ответы верны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1"/>
                </a:solidFill>
              </a:rPr>
              <a:t>13. Индивидуальным предпринимателем согласно ГК РФ может быть: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А) физическое </a:t>
            </a:r>
            <a:r>
              <a:rPr lang="ru-RU" sz="2400" dirty="0">
                <a:solidFill>
                  <a:schemeClr val="tx1"/>
                </a:solidFill>
              </a:rPr>
              <a:t>лицо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Б) юридическое </a:t>
            </a:r>
            <a:r>
              <a:rPr lang="ru-RU" sz="2400" dirty="0">
                <a:solidFill>
                  <a:schemeClr val="tx1"/>
                </a:solidFill>
              </a:rPr>
              <a:t>лицо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В) муниципальный </a:t>
            </a:r>
            <a:r>
              <a:rPr lang="ru-RU" sz="2400" dirty="0">
                <a:solidFill>
                  <a:schemeClr val="tx1"/>
                </a:solidFill>
              </a:rPr>
              <a:t>орган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Г) </a:t>
            </a:r>
            <a:r>
              <a:rPr lang="ru-RU" sz="2400" dirty="0">
                <a:solidFill>
                  <a:schemeClr val="tx1"/>
                </a:solidFill>
              </a:rPr>
              <a:t>должностное лицо</a:t>
            </a:r>
          </a:p>
        </p:txBody>
      </p:sp>
    </p:spTree>
    <p:extLst>
      <p:ext uri="{BB962C8B-B14F-4D97-AF65-F5344CB8AC3E}">
        <p14:creationId xmlns:p14="http://schemas.microsoft.com/office/powerpoint/2010/main" val="24166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14. К коммерческим организациям относится: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) общественная </a:t>
            </a:r>
            <a:r>
              <a:rPr lang="ru-RU" sz="2400" dirty="0">
                <a:solidFill>
                  <a:schemeClr val="tx1"/>
                </a:solidFill>
              </a:rPr>
              <a:t>организация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Б) благотворительный </a:t>
            </a:r>
            <a:r>
              <a:rPr lang="ru-RU" sz="2400" dirty="0">
                <a:solidFill>
                  <a:schemeClr val="tx1"/>
                </a:solidFill>
              </a:rPr>
              <a:t>фонд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В) общество </a:t>
            </a:r>
            <a:r>
              <a:rPr lang="ru-RU" sz="2400" dirty="0">
                <a:solidFill>
                  <a:schemeClr val="tx1"/>
                </a:solidFill>
              </a:rPr>
              <a:t>с ограниченной ответственностью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Г) религиозная </a:t>
            </a:r>
            <a:r>
              <a:rPr lang="ru-RU" sz="2400" dirty="0">
                <a:solidFill>
                  <a:schemeClr val="tx1"/>
                </a:solidFill>
              </a:rPr>
              <a:t>организация</a:t>
            </a:r>
          </a:p>
        </p:txBody>
      </p:sp>
    </p:spTree>
    <p:extLst>
      <p:ext uri="{BB962C8B-B14F-4D97-AF65-F5344CB8AC3E}">
        <p14:creationId xmlns:p14="http://schemas.microsoft.com/office/powerpoint/2010/main" val="9555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559" y="12382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15. Самостоятельная, осуществляемая на свой риск деятельность, направленная на систематическое получение прибыли от пользования имуществом, продажи товаров, выполнения услуг, </a:t>
            </a:r>
            <a:r>
              <a:rPr lang="ru-RU" sz="2400" dirty="0" smtClean="0">
                <a:solidFill>
                  <a:schemeClr val="tx1"/>
                </a:solidFill>
              </a:rPr>
              <a:t>называется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А) </a:t>
            </a:r>
            <a:r>
              <a:rPr lang="ru-RU" sz="2400" dirty="0">
                <a:solidFill>
                  <a:schemeClr val="tx1"/>
                </a:solidFill>
              </a:rPr>
              <a:t>экономической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деятельностью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Б) </a:t>
            </a:r>
            <a:r>
              <a:rPr lang="ru-RU" sz="2400" dirty="0">
                <a:solidFill>
                  <a:schemeClr val="tx1"/>
                </a:solidFill>
              </a:rPr>
              <a:t>предпринимательской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деятельностью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В) </a:t>
            </a:r>
            <a:r>
              <a:rPr lang="ru-RU" sz="2400" dirty="0">
                <a:solidFill>
                  <a:schemeClr val="tx1"/>
                </a:solidFill>
              </a:rPr>
              <a:t>духовной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деятельностью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Г</a:t>
            </a:r>
            <a:r>
              <a:rPr lang="ru-RU" sz="2400" dirty="0" smtClean="0">
                <a:solidFill>
                  <a:schemeClr val="tx1"/>
                </a:solidFill>
              </a:rPr>
              <a:t>) </a:t>
            </a:r>
            <a:r>
              <a:rPr lang="ru-RU" sz="2400" dirty="0">
                <a:solidFill>
                  <a:schemeClr val="tx1"/>
                </a:solidFill>
              </a:rPr>
              <a:t>познавательной деятельностью</a:t>
            </a:r>
          </a:p>
        </p:txBody>
      </p:sp>
    </p:spTree>
    <p:extLst>
      <p:ext uri="{BB962C8B-B14F-4D97-AF65-F5344CB8AC3E}">
        <p14:creationId xmlns:p14="http://schemas.microsoft.com/office/powerpoint/2010/main" val="27626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09575"/>
            <a:ext cx="8914341" cy="1524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16.Какой бывает ликвидация </a:t>
            </a:r>
            <a:r>
              <a:rPr lang="ru-RU" sz="2400" dirty="0" err="1" smtClean="0">
                <a:solidFill>
                  <a:schemeClr val="tx1"/>
                </a:solidFill>
              </a:rPr>
              <a:t>юр.лиц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19300"/>
            <a:ext cx="7723716" cy="375536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А) Добровольной и </a:t>
            </a:r>
            <a:r>
              <a:rPr lang="ru-RU" sz="2400" dirty="0" smtClean="0">
                <a:solidFill>
                  <a:schemeClr val="tx1"/>
                </a:solidFill>
              </a:rPr>
              <a:t>принудительной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Б) Только принудительной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В) Только добровольной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Г) Нет правильного ответа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17. Правоспособность гражданина возникает в полном объеме: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А) </a:t>
            </a:r>
            <a:r>
              <a:rPr lang="ru-RU" sz="2000" dirty="0">
                <a:solidFill>
                  <a:schemeClr val="tx1"/>
                </a:solidFill>
              </a:rPr>
              <a:t>с 14 </a:t>
            </a:r>
            <a:r>
              <a:rPr lang="ru-RU" sz="2000" dirty="0" smtClean="0">
                <a:solidFill>
                  <a:schemeClr val="tx1"/>
                </a:solidFill>
              </a:rPr>
              <a:t>лет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Б</a:t>
            </a:r>
            <a:r>
              <a:rPr lang="ru-RU" sz="2000" dirty="0" smtClean="0">
                <a:solidFill>
                  <a:schemeClr val="tx1"/>
                </a:solidFill>
              </a:rPr>
              <a:t>) </a:t>
            </a:r>
            <a:r>
              <a:rPr lang="ru-RU" sz="2000" dirty="0">
                <a:solidFill>
                  <a:schemeClr val="tx1"/>
                </a:solidFill>
              </a:rPr>
              <a:t>с 18 лет;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В) с 16 лет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Г) с момента рождения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18. Дееспособность гражданина возникает в полном </a:t>
            </a:r>
            <a:r>
              <a:rPr lang="ru-RU" sz="2800" dirty="0" smtClean="0">
                <a:solidFill>
                  <a:schemeClr val="tx1"/>
                </a:solidFill>
              </a:rPr>
              <a:t>объеме: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</a:t>
            </a:r>
            <a:r>
              <a:rPr lang="ru-RU" dirty="0"/>
              <a:t>с 14 лет;</a:t>
            </a:r>
          </a:p>
          <a:p>
            <a:endParaRPr lang="ru-RU" dirty="0"/>
          </a:p>
          <a:p>
            <a:r>
              <a:rPr lang="ru-RU" dirty="0" smtClean="0"/>
              <a:t>Б) </a:t>
            </a:r>
            <a:r>
              <a:rPr lang="ru-RU" dirty="0"/>
              <a:t>с </a:t>
            </a:r>
            <a:r>
              <a:rPr lang="ru-RU" dirty="0" smtClean="0"/>
              <a:t>16 </a:t>
            </a:r>
            <a:r>
              <a:rPr lang="ru-RU" dirty="0"/>
              <a:t>лет;</a:t>
            </a:r>
          </a:p>
          <a:p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) </a:t>
            </a:r>
            <a:r>
              <a:rPr lang="ru-RU" dirty="0"/>
              <a:t>по общему правилу с 18 </a:t>
            </a:r>
            <a:r>
              <a:rPr lang="ru-RU" dirty="0" smtClean="0"/>
              <a:t>лет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Г) </a:t>
            </a:r>
            <a:r>
              <a:rPr lang="ru-RU" dirty="0"/>
              <a:t>с 18 лет или ранее, в случае наличия </a:t>
            </a:r>
            <a:r>
              <a:rPr lang="ru-RU" dirty="0" smtClean="0"/>
              <a:t>заработка.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3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984" y="59055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1.Распоряжение </a:t>
            </a:r>
            <a:r>
              <a:rPr lang="ru-RU" dirty="0">
                <a:solidFill>
                  <a:schemeClr val="tx1"/>
                </a:solidFill>
              </a:rPr>
              <a:t>вещью </a:t>
            </a:r>
            <a:r>
              <a:rPr lang="ru-RU" dirty="0" smtClean="0">
                <a:solidFill>
                  <a:schemeClr val="tx1"/>
                </a:solidFill>
              </a:rPr>
              <a:t>означает: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984" y="1851025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а)Личное </a:t>
            </a:r>
            <a:r>
              <a:rPr lang="ru-RU" sz="2400" dirty="0">
                <a:solidFill>
                  <a:schemeClr val="tx1"/>
                </a:solidFill>
              </a:rPr>
              <a:t>потребление </a:t>
            </a:r>
            <a:r>
              <a:rPr lang="ru-RU" sz="2400" dirty="0" smtClean="0">
                <a:solidFill>
                  <a:schemeClr val="tx1"/>
                </a:solidFill>
              </a:rPr>
              <a:t>вещи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б)-Возможность </a:t>
            </a:r>
            <a:r>
              <a:rPr lang="ru-RU" sz="2400" dirty="0">
                <a:solidFill>
                  <a:schemeClr val="tx1"/>
                </a:solidFill>
              </a:rPr>
              <a:t>переработки </a:t>
            </a:r>
            <a:r>
              <a:rPr lang="ru-RU" sz="2400" dirty="0" smtClean="0">
                <a:solidFill>
                  <a:schemeClr val="tx1"/>
                </a:solidFill>
              </a:rPr>
              <a:t>вещи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в)-Совершение </a:t>
            </a:r>
            <a:r>
              <a:rPr lang="ru-RU" sz="2400" dirty="0">
                <a:solidFill>
                  <a:schemeClr val="tx1"/>
                </a:solidFill>
              </a:rPr>
              <a:t>в отношении вещи актов, определяющих ее </a:t>
            </a:r>
            <a:r>
              <a:rPr lang="ru-RU" sz="2400" dirty="0" smtClean="0">
                <a:solidFill>
                  <a:schemeClr val="tx1"/>
                </a:solidFill>
              </a:rPr>
              <a:t>судьбу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г</a:t>
            </a:r>
            <a:r>
              <a:rPr lang="ru-RU" sz="2400" dirty="0" smtClean="0">
                <a:solidFill>
                  <a:schemeClr val="tx1"/>
                </a:solidFill>
              </a:rPr>
              <a:t>)-Извлечение </a:t>
            </a:r>
            <a:r>
              <a:rPr lang="ru-RU" sz="2400" dirty="0">
                <a:solidFill>
                  <a:schemeClr val="tx1"/>
                </a:solidFill>
              </a:rPr>
              <a:t>из вещи полезных </a:t>
            </a:r>
            <a:r>
              <a:rPr lang="ru-RU" sz="2400" dirty="0" smtClean="0">
                <a:solidFill>
                  <a:schemeClr val="tx1"/>
                </a:solidFill>
              </a:rPr>
              <a:t>свойств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19. Споры в сфере предпринимательства рассматривают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А) районные суды (суды общей юрисдикции)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Б) арбитражные </a:t>
            </a:r>
            <a:r>
              <a:rPr lang="ru-RU" dirty="0">
                <a:solidFill>
                  <a:schemeClr val="tx1"/>
                </a:solidFill>
              </a:rPr>
              <a:t>и третейский суды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В) нотариальный </a:t>
            </a:r>
            <a:r>
              <a:rPr lang="ru-RU" dirty="0">
                <a:solidFill>
                  <a:schemeClr val="tx1"/>
                </a:solidFill>
              </a:rPr>
              <a:t>орган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Г) </a:t>
            </a:r>
            <a:r>
              <a:rPr lang="ru-RU" dirty="0">
                <a:solidFill>
                  <a:schemeClr val="tx1"/>
                </a:solidFill>
              </a:rPr>
              <a:t>Верховный </a:t>
            </a:r>
            <a:r>
              <a:rPr lang="ru-RU" dirty="0" smtClean="0">
                <a:solidFill>
                  <a:schemeClr val="tx1"/>
                </a:solidFill>
              </a:rPr>
              <a:t>суд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0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20.Субъектами </a:t>
            </a:r>
            <a:r>
              <a:rPr lang="ru-RU" sz="2800" dirty="0">
                <a:solidFill>
                  <a:schemeClr val="tx1"/>
                </a:solidFill>
              </a:rPr>
              <a:t>правоотношения могут быть: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А) Физические лица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Б) Юридические лица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В) Государство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Г) Все выше перечисленное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194" y="2317069"/>
            <a:ext cx="6234906" cy="2060462"/>
          </a:xfrm>
        </p:spPr>
      </p:pic>
    </p:spTree>
    <p:extLst>
      <p:ext uri="{BB962C8B-B14F-4D97-AF65-F5344CB8AC3E}">
        <p14:creationId xmlns:p14="http://schemas.microsoft.com/office/powerpoint/2010/main" val="20766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8682" y="409575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8134" y="1350964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1-В           11-Б         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2-В           12-Б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3-Б           13-А 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4-А           14-В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5-Г           15-Б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6-А          16-А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7-А          17-Б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8-А          18-В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9-Б          19-Б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10-Г        20-Г</a:t>
            </a:r>
          </a:p>
        </p:txBody>
      </p:sp>
    </p:spTree>
    <p:extLst>
      <p:ext uri="{BB962C8B-B14F-4D97-AF65-F5344CB8AC3E}">
        <p14:creationId xmlns:p14="http://schemas.microsoft.com/office/powerpoint/2010/main" val="37363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0859" y="638175"/>
            <a:ext cx="8596668" cy="1320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2. Предпринимательская деятельность осуществляется: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7484" y="2474914"/>
            <a:ext cx="8596668" cy="388077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а) с образованием юридического лица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б) без образования юридического лица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в) как с образованием, так и без образования юридического </a:t>
            </a:r>
            <a:r>
              <a:rPr lang="ru-RU" sz="2400" dirty="0" smtClean="0">
                <a:solidFill>
                  <a:schemeClr val="tx1"/>
                </a:solidFill>
              </a:rPr>
              <a:t>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659" y="561975"/>
            <a:ext cx="8428566" cy="51339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3.Формы </a:t>
            </a:r>
            <a:r>
              <a:rPr lang="ru-RU" dirty="0">
                <a:solidFill>
                  <a:schemeClr val="tx1"/>
                </a:solidFill>
              </a:rPr>
              <a:t>реорганизации юридического лица: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а) распределение, перераспределение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б) слияние, присоединение, разделение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в) возобновление, единение</a:t>
            </a:r>
          </a:p>
        </p:txBody>
      </p:sp>
    </p:spTree>
    <p:extLst>
      <p:ext uri="{BB962C8B-B14F-4D97-AF65-F5344CB8AC3E}">
        <p14:creationId xmlns:p14="http://schemas.microsoft.com/office/powerpoint/2010/main" val="19420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359" y="428625"/>
            <a:ext cx="8596668" cy="1320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4. Гос. Регистрация ИП осуществляется в день предоставления документов в: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334" y="2093914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А) В 3-х дневной срок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Б) В этот же день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В) В 5 дневной срок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Г) В 4-х дневной срок</a:t>
            </a:r>
          </a:p>
        </p:txBody>
      </p:sp>
    </p:spTree>
    <p:extLst>
      <p:ext uri="{BB962C8B-B14F-4D97-AF65-F5344CB8AC3E}">
        <p14:creationId xmlns:p14="http://schemas.microsoft.com/office/powerpoint/2010/main" val="287660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709" y="552450"/>
            <a:ext cx="8596668" cy="1320800"/>
          </a:xfrm>
        </p:spPr>
        <p:txBody>
          <a:bodyPr>
            <a:normAutofit/>
          </a:bodyPr>
          <a:lstStyle/>
          <a:p>
            <a:r>
              <a:rPr lang="ru-RU" sz="3100" dirty="0">
                <a:solidFill>
                  <a:schemeClr val="tx1"/>
                </a:solidFill>
              </a:rPr>
              <a:t>5. Правоспособность юридического лица </a:t>
            </a:r>
            <a:r>
              <a:rPr lang="ru-RU" sz="3100" b="1" i="1" u="sng" dirty="0">
                <a:solidFill>
                  <a:schemeClr val="tx1"/>
                </a:solidFill>
              </a:rPr>
              <a:t>возникает</a:t>
            </a:r>
            <a:r>
              <a:rPr lang="ru-RU" sz="3100" dirty="0">
                <a:solidFill>
                  <a:schemeClr val="tx1"/>
                </a:solidFill>
              </a:rPr>
              <a:t> в момент: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784" y="1946275"/>
            <a:ext cx="8596668" cy="388077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А) принятия решения о его </a:t>
            </a:r>
            <a:r>
              <a:rPr lang="ru-RU" sz="2400" dirty="0" smtClean="0">
                <a:solidFill>
                  <a:schemeClr val="tx1"/>
                </a:solidFill>
              </a:rPr>
              <a:t>создании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Б) открытия счета в </a:t>
            </a:r>
            <a:r>
              <a:rPr lang="ru-RU" sz="2400" dirty="0" smtClean="0">
                <a:solidFill>
                  <a:schemeClr val="tx1"/>
                </a:solidFill>
              </a:rPr>
              <a:t>банке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В) начала его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деятельности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Г) его </a:t>
            </a:r>
            <a:r>
              <a:rPr lang="ru-RU" sz="2400" dirty="0" smtClean="0">
                <a:solidFill>
                  <a:schemeClr val="tx1"/>
                </a:solidFill>
              </a:rPr>
              <a:t>создания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72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4" y="581025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6.Правоспособность </a:t>
            </a:r>
            <a:r>
              <a:rPr lang="ru-RU" sz="2800" dirty="0">
                <a:solidFill>
                  <a:schemeClr val="tx1"/>
                </a:solidFill>
              </a:rPr>
              <a:t>юридического лица </a:t>
            </a:r>
            <a:r>
              <a:rPr lang="ru-RU" sz="2800" b="1" u="sng" dirty="0">
                <a:solidFill>
                  <a:schemeClr val="tx1"/>
                </a:solidFill>
              </a:rPr>
              <a:t>прекращается</a:t>
            </a:r>
            <a:r>
              <a:rPr lang="ru-RU" sz="2800" dirty="0">
                <a:solidFill>
                  <a:schemeClr val="tx1"/>
                </a:solidFill>
              </a:rPr>
              <a:t> в момент: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</a:t>
            </a:r>
            <a:r>
              <a:rPr lang="ru-RU" sz="2000" dirty="0">
                <a:solidFill>
                  <a:schemeClr val="tx1"/>
                </a:solidFill>
              </a:rPr>
              <a:t>) завершения его </a:t>
            </a:r>
            <a:r>
              <a:rPr lang="ru-RU" sz="2000" dirty="0" smtClean="0">
                <a:solidFill>
                  <a:schemeClr val="tx1"/>
                </a:solidFill>
              </a:rPr>
              <a:t>ликвидации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Б) объявления его </a:t>
            </a:r>
            <a:r>
              <a:rPr lang="ru-RU" sz="2000" dirty="0" smtClean="0">
                <a:solidFill>
                  <a:schemeClr val="tx1"/>
                </a:solidFill>
              </a:rPr>
              <a:t>банкротам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В) объявления о его </a:t>
            </a:r>
            <a:r>
              <a:rPr lang="ru-RU" sz="2000" dirty="0" smtClean="0">
                <a:solidFill>
                  <a:schemeClr val="tx1"/>
                </a:solidFill>
              </a:rPr>
              <a:t>реорганизации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Г) начала работы комиссии по его ликвидации</a:t>
            </a:r>
          </a:p>
        </p:txBody>
      </p:sp>
    </p:spTree>
    <p:extLst>
      <p:ext uri="{BB962C8B-B14F-4D97-AF65-F5344CB8AC3E}">
        <p14:creationId xmlns:p14="http://schemas.microsoft.com/office/powerpoint/2010/main" val="1721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7. </a:t>
            </a:r>
            <a:r>
              <a:rPr lang="ru-RU" sz="3200" dirty="0" smtClean="0">
                <a:solidFill>
                  <a:schemeClr val="tx1"/>
                </a:solidFill>
              </a:rPr>
              <a:t>Кто </a:t>
            </a:r>
            <a:r>
              <a:rPr lang="ru-RU" sz="3200" dirty="0">
                <a:solidFill>
                  <a:schemeClr val="tx1"/>
                </a:solidFill>
              </a:rPr>
              <a:t>осуществляет государственную регистрацию юридических лиц?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А) </a:t>
            </a:r>
            <a:r>
              <a:rPr lang="ru-RU" sz="2000" dirty="0" smtClean="0">
                <a:solidFill>
                  <a:schemeClr val="tx1"/>
                </a:solidFill>
              </a:rPr>
              <a:t>Налоговые </a:t>
            </a:r>
            <a:r>
              <a:rPr lang="ru-RU" sz="2000" dirty="0">
                <a:solidFill>
                  <a:schemeClr val="tx1"/>
                </a:solidFill>
              </a:rPr>
              <a:t>органы.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Б) Суд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В)Органы </a:t>
            </a:r>
            <a:r>
              <a:rPr lang="ru-RU" sz="2000" dirty="0">
                <a:solidFill>
                  <a:schemeClr val="tx1"/>
                </a:solidFill>
              </a:rPr>
              <a:t>местного самоуправления.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Г) Все варианты не верны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8</a:t>
            </a:r>
            <a:r>
              <a:rPr lang="ru-RU" sz="2800" dirty="0">
                <a:solidFill>
                  <a:schemeClr val="tx1"/>
                </a:solidFill>
              </a:rPr>
              <a:t>. Учредительными документами унитарных предприятий являются: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А) Устав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  <a:p>
            <a:r>
              <a:rPr lang="ru-RU" sz="2000" dirty="0" smtClean="0">
                <a:solidFill>
                  <a:schemeClr val="tx1"/>
                </a:solidFill>
              </a:rPr>
              <a:t>Б) Учредительный </a:t>
            </a:r>
            <a:r>
              <a:rPr lang="ru-RU" sz="2000" dirty="0">
                <a:solidFill>
                  <a:schemeClr val="tx1"/>
                </a:solidFill>
              </a:rPr>
              <a:t>договор и устав.</a:t>
            </a:r>
          </a:p>
          <a:p>
            <a:endParaRPr lang="ru-RU" dirty="0"/>
          </a:p>
          <a:p>
            <a:r>
              <a:rPr lang="ru-RU" sz="2000" dirty="0" smtClean="0">
                <a:solidFill>
                  <a:schemeClr val="tx1"/>
                </a:solidFill>
              </a:rPr>
              <a:t>В) Учредительный </a:t>
            </a:r>
            <a:r>
              <a:rPr lang="ru-RU" sz="2000" dirty="0">
                <a:solidFill>
                  <a:schemeClr val="tx1"/>
                </a:solidFill>
              </a:rPr>
              <a:t>договор.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</a:rPr>
              <a:t>Г) Общее </a:t>
            </a:r>
            <a:r>
              <a:rPr lang="ru-RU" dirty="0">
                <a:solidFill>
                  <a:schemeClr val="tx1"/>
                </a:solidFill>
              </a:rPr>
              <a:t>положение об организациях данного вида.</a:t>
            </a:r>
          </a:p>
        </p:txBody>
      </p:sp>
    </p:spTree>
    <p:extLst>
      <p:ext uri="{BB962C8B-B14F-4D97-AF65-F5344CB8AC3E}">
        <p14:creationId xmlns:p14="http://schemas.microsoft.com/office/powerpoint/2010/main" val="7150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597</Words>
  <Application>Microsoft Office PowerPoint</Application>
  <PresentationFormat>Широкоэкранный</PresentationFormat>
  <Paragraphs>159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Грань</vt:lpstr>
      <vt:lpstr>Викторина на тему: «Правовое обеспечение проф.деятельности»</vt:lpstr>
      <vt:lpstr>1.Распоряжение вещью означает:  </vt:lpstr>
      <vt:lpstr>2. Предпринимательская деятельность осуществляется:</vt:lpstr>
      <vt:lpstr>3.Формы реорганизации юридического лица:  а) распределение, перераспределение  б) слияние, присоединение, разделение  в) возобновление, единение</vt:lpstr>
      <vt:lpstr>4. Гос. Регистрация ИП осуществляется в день предоставления документов в:</vt:lpstr>
      <vt:lpstr>5. Правоспособность юридического лица возникает в момент:</vt:lpstr>
      <vt:lpstr>6.Правоспособность юридического лица прекращается в момент: </vt:lpstr>
      <vt:lpstr>7. Кто осуществляет государственную регистрацию юридических лиц?</vt:lpstr>
      <vt:lpstr>8. Учредительными документами унитарных предприятий являются:  </vt:lpstr>
      <vt:lpstr>9. На какой максимальный срок вводится процедура финансового оздоровления?</vt:lpstr>
      <vt:lpstr>10. Какой орган способен признать должника банкротом?</vt:lpstr>
      <vt:lpstr>11. Кто имеет право обратиться в суд с заявлением о признании должника банкротом?</vt:lpstr>
      <vt:lpstr>12. К разновидностям форм собственности в РФ относится?</vt:lpstr>
      <vt:lpstr>13. Индивидуальным предпринимателем согласно ГК РФ может быть: </vt:lpstr>
      <vt:lpstr>14. К коммерческим организациям относится:</vt:lpstr>
      <vt:lpstr>15. Самостоятельная, осуществляемая на свой риск деятельность, направленная на систематическое получение прибыли от пользования имуществом, продажи товаров, выполнения услуг, называется:</vt:lpstr>
      <vt:lpstr>16.Какой бывает ликвидация юр.лиц?</vt:lpstr>
      <vt:lpstr>17. Правоспособность гражданина возникает в полном объеме:</vt:lpstr>
      <vt:lpstr>18. Дееспособность гражданина возникает в полном объеме:</vt:lpstr>
      <vt:lpstr>19. Споры в сфере предпринимательства рассматривают:</vt:lpstr>
      <vt:lpstr>20.Субъектами правоотношения могут быть: </vt:lpstr>
      <vt:lpstr>Презентация PowerPoint</vt:lpstr>
      <vt:lpstr>ОТВЕТЫ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на тему «Правовое обеспечение проф.деятельности»</dc:title>
  <dc:creator>Александра</dc:creator>
  <cp:lastModifiedBy>Александра</cp:lastModifiedBy>
  <cp:revision>15</cp:revision>
  <dcterms:created xsi:type="dcterms:W3CDTF">2018-04-04T12:47:29Z</dcterms:created>
  <dcterms:modified xsi:type="dcterms:W3CDTF">2018-04-04T17:52:04Z</dcterms:modified>
</cp:coreProperties>
</file>