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98" y="-5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B00C64E-C8DB-456F-8F3B-AA12E320D3B6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20468FF-64D3-4398-AF41-93AF7A16D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670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236BE8-6858-4CF9-9E5C-FBDB8141384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71C60-3E51-4E84-97DC-54C6B6B4043F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6474E-505C-4AD3-A975-E7416D0C3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9A9BD-1C04-4F11-A858-80445E700249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8471-2886-43A3-A5E4-70DD5D691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88708-E9A1-4F01-B17E-5EDF3AA3B70F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80E7E-FF74-4A2E-B027-BCB925586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5B86C-C7F0-47DB-AA79-552890D6CB5D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4BF19-9E94-4015-82CE-0CE6EB9BF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EF84B-3AFE-490C-B7F2-427565FA79B2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12CBE-BC98-4C38-A774-CD3671F31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3275A-5479-4994-857E-983056CF6068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297AC-E3AD-49F5-BA94-09A0AB65B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8BFB2-E263-4779-82DA-348276605441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09636-7162-4ECC-92F7-B6172F115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BA0F8-EAE6-47DC-85E8-276CE0D06A61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EC8B-C89D-43A3-A99E-C8FC71CF5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79DC-F736-4080-A9A3-DD61DC347599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88543-31D1-4865-A725-A2E358BC1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D7068-F5EC-4C62-A881-A16511158EAE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7BAAF-188A-470E-8F25-AC9CADDC5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46A4A-2844-4950-9773-9CA9D266FC4F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B70B9-C2F9-428A-A237-71404DF8B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C7A724-3E2B-4FA7-81E2-E380DEC98D0E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C7F305-FED0-4612-B612-3E6212DC0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gif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34.xml"/><Relationship Id="rId18" Type="http://schemas.openxmlformats.org/officeDocument/2006/relationships/slide" Target="slide35.xml"/><Relationship Id="rId26" Type="http://schemas.openxmlformats.org/officeDocument/2006/relationships/slide" Target="slide25.xml"/><Relationship Id="rId3" Type="http://schemas.openxmlformats.org/officeDocument/2006/relationships/slide" Target="slide28.xml"/><Relationship Id="rId21" Type="http://schemas.openxmlformats.org/officeDocument/2006/relationships/slide" Target="slide16.xml"/><Relationship Id="rId34" Type="http://schemas.openxmlformats.org/officeDocument/2006/relationships/slide" Target="slide19.xml"/><Relationship Id="rId7" Type="http://schemas.openxmlformats.org/officeDocument/2006/relationships/slide" Target="slide27.xml"/><Relationship Id="rId12" Type="http://schemas.openxmlformats.org/officeDocument/2006/relationships/slide" Target="slide6.xml"/><Relationship Id="rId17" Type="http://schemas.openxmlformats.org/officeDocument/2006/relationships/slide" Target="slide36.xml"/><Relationship Id="rId25" Type="http://schemas.openxmlformats.org/officeDocument/2006/relationships/slide" Target="slide12.xml"/><Relationship Id="rId33" Type="http://schemas.openxmlformats.org/officeDocument/2006/relationships/slide" Target="slide37.xml"/><Relationship Id="rId2" Type="http://schemas.openxmlformats.org/officeDocument/2006/relationships/slide" Target="slide13.xml"/><Relationship Id="rId16" Type="http://schemas.openxmlformats.org/officeDocument/2006/relationships/slide" Target="slide29.xml"/><Relationship Id="rId20" Type="http://schemas.openxmlformats.org/officeDocument/2006/relationships/slide" Target="slide30.xml"/><Relationship Id="rId29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5.xml"/><Relationship Id="rId24" Type="http://schemas.openxmlformats.org/officeDocument/2006/relationships/slide" Target="slide9.xml"/><Relationship Id="rId32" Type="http://schemas.openxmlformats.org/officeDocument/2006/relationships/slide" Target="slide26.xml"/><Relationship Id="rId5" Type="http://schemas.openxmlformats.org/officeDocument/2006/relationships/slide" Target="slide22.xml"/><Relationship Id="rId15" Type="http://schemas.openxmlformats.org/officeDocument/2006/relationships/slide" Target="slide7.xml"/><Relationship Id="rId23" Type="http://schemas.openxmlformats.org/officeDocument/2006/relationships/slide" Target="slide10.xml"/><Relationship Id="rId28" Type="http://schemas.openxmlformats.org/officeDocument/2006/relationships/slide" Target="slide18.xml"/><Relationship Id="rId36" Type="http://schemas.openxmlformats.org/officeDocument/2006/relationships/slide" Target="slide2.xml"/><Relationship Id="rId10" Type="http://schemas.openxmlformats.org/officeDocument/2006/relationships/slide" Target="slide23.xml"/><Relationship Id="rId19" Type="http://schemas.openxmlformats.org/officeDocument/2006/relationships/slide" Target="slide24.xml"/><Relationship Id="rId31" Type="http://schemas.openxmlformats.org/officeDocument/2006/relationships/slide" Target="slide20.xml"/><Relationship Id="rId4" Type="http://schemas.openxmlformats.org/officeDocument/2006/relationships/slide" Target="slide14.xml"/><Relationship Id="rId9" Type="http://schemas.openxmlformats.org/officeDocument/2006/relationships/slide" Target="slide21.xml"/><Relationship Id="rId14" Type="http://schemas.openxmlformats.org/officeDocument/2006/relationships/slide" Target="slide8.xml"/><Relationship Id="rId22" Type="http://schemas.openxmlformats.org/officeDocument/2006/relationships/slide" Target="slide17.xml"/><Relationship Id="rId27" Type="http://schemas.openxmlformats.org/officeDocument/2006/relationships/slide" Target="slide32.xml"/><Relationship Id="rId30" Type="http://schemas.openxmlformats.org/officeDocument/2006/relationships/slide" Target="slide31.xml"/><Relationship Id="rId35" Type="http://schemas.openxmlformats.org/officeDocument/2006/relationships/slide" Target="slide3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1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2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2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14414" y="642918"/>
            <a:ext cx="6814301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ВИКТОРИНА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71670" y="2214554"/>
            <a:ext cx="5236626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по теме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«Южные материки»</a:t>
            </a:r>
          </a:p>
        </p:txBody>
      </p:sp>
      <p:pic>
        <p:nvPicPr>
          <p:cNvPr id="4" name="Рисунок 3" descr="Антарктида - вид из космос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5072074"/>
            <a:ext cx="1686366" cy="14287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6071" t="16250" r="14285" b="18750"/>
          <a:stretch>
            <a:fillRect/>
          </a:stretch>
        </p:blipFill>
        <p:spPr bwMode="auto">
          <a:xfrm>
            <a:off x="2500298" y="4429132"/>
            <a:ext cx="1620782" cy="21610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5357" t="13750" r="5357" b="16250"/>
          <a:stretch>
            <a:fillRect/>
          </a:stretch>
        </p:blipFill>
        <p:spPr bwMode="auto">
          <a:xfrm>
            <a:off x="4714876" y="4357694"/>
            <a:ext cx="1937083" cy="21695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15429" t="2777" r="19270" b="8333"/>
          <a:stretch>
            <a:fillRect/>
          </a:stretch>
        </p:blipFill>
        <p:spPr bwMode="auto">
          <a:xfrm>
            <a:off x="7286644" y="5072074"/>
            <a:ext cx="1447101" cy="13619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Какая река дважды пересекает экватор?</a:t>
            </a:r>
            <a:endParaRPr lang="ru-RU" dirty="0" smtClean="0">
              <a:solidFill>
                <a:srgbClr val="000099"/>
              </a:solidFill>
            </a:endParaRPr>
          </a:p>
        </p:txBody>
      </p:sp>
      <p:sp>
        <p:nvSpPr>
          <p:cNvPr id="2355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6477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22</a:t>
            </a:r>
          </a:p>
        </p:txBody>
      </p:sp>
      <p:sp>
        <p:nvSpPr>
          <p:cNvPr id="3482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2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2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2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 useBgFill="1">
        <p:nvSpPr>
          <p:cNvPr id="34828" name="Rectangle 12"/>
          <p:cNvSpPr>
            <a:spLocks noChangeArrowheads="1"/>
          </p:cNvSpPr>
          <p:nvPr/>
        </p:nvSpPr>
        <p:spPr bwMode="auto">
          <a:xfrm>
            <a:off x="4000496" y="3716338"/>
            <a:ext cx="4892679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Правильный ответ</a:t>
            </a:r>
          </a:p>
        </p:txBody>
      </p:sp>
      <p:sp useBgFill="1">
        <p:nvSpPr>
          <p:cNvPr id="34829" name="AutoShape 13"/>
          <p:cNvSpPr>
            <a:spLocks noChangeArrowheads="1"/>
          </p:cNvSpPr>
          <p:nvPr/>
        </p:nvSpPr>
        <p:spPr bwMode="auto">
          <a:xfrm rot="10800000">
            <a:off x="5148262" y="4797425"/>
            <a:ext cx="3638579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00B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CC0000"/>
                </a:solidFill>
                <a:latin typeface="+mn-lt"/>
              </a:rPr>
              <a:t>р.Конго</a:t>
            </a:r>
          </a:p>
        </p:txBody>
      </p:sp>
      <p:sp>
        <p:nvSpPr>
          <p:cNvPr id="23566" name="Rectangle 18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36" name="Rectangle 2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/>
              <a:t>Правила игры</a:t>
            </a:r>
          </a:p>
        </p:txBody>
      </p:sp>
      <p:pic>
        <p:nvPicPr>
          <p:cNvPr id="23568" name="Picture 26" descr="desk_globe_e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3716338"/>
            <a:ext cx="15128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8" grpId="1"/>
      <p:bldP spid="34819" grpId="0" build="p" animBg="1"/>
      <p:bldP spid="34823" grpId="0" animBg="1"/>
      <p:bldP spid="34824" grpId="0" animBg="1"/>
      <p:bldP spid="34825" grpId="0" animBg="1"/>
      <p:bldP spid="34826" grpId="0" animBg="1"/>
      <p:bldP spid="34827" grpId="0" animBg="1"/>
      <p:bldP spid="34828" grpId="0" animBg="1"/>
      <p:bldP spid="348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Какие природные зоны в Африке занимают самые большие</a:t>
            </a:r>
            <a:br>
              <a:rPr lang="ru-RU" sz="3600" dirty="0" smtClean="0"/>
            </a:br>
            <a:r>
              <a:rPr lang="ru-RU" sz="3600" dirty="0" smtClean="0"/>
              <a:t>территории?</a:t>
            </a:r>
            <a:endParaRPr lang="ru-RU" sz="3600" dirty="0" smtClean="0">
              <a:solidFill>
                <a:srgbClr val="000099"/>
              </a:solidFill>
            </a:endParaRPr>
          </a:p>
        </p:txBody>
      </p:sp>
      <p:sp>
        <p:nvSpPr>
          <p:cNvPr id="2458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4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25</a:t>
            </a:r>
          </a:p>
        </p:txBody>
      </p:sp>
      <p:sp>
        <p:nvSpPr>
          <p:cNvPr id="3584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 useBgFill="1">
        <p:nvSpPr>
          <p:cNvPr id="35852" name="Rectangle 12"/>
          <p:cNvSpPr>
            <a:spLocks noChangeArrowheads="1"/>
          </p:cNvSpPr>
          <p:nvPr/>
        </p:nvSpPr>
        <p:spPr bwMode="auto">
          <a:xfrm>
            <a:off x="4000496" y="3716338"/>
            <a:ext cx="4892679" cy="574675"/>
          </a:xfrm>
          <a:prstGeom prst="rect">
            <a:avLst/>
          </a:prstGeom>
          <a:ln w="76200" cmpd="thickThin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Правильный ответ</a:t>
            </a:r>
          </a:p>
        </p:txBody>
      </p:sp>
      <p:sp useBgFill="1">
        <p:nvSpPr>
          <p:cNvPr id="35853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00B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CC0000"/>
                </a:solidFill>
                <a:latin typeface="+mn-lt"/>
              </a:rPr>
              <a:t>Саванна, пустыня</a:t>
            </a:r>
          </a:p>
        </p:txBody>
      </p:sp>
      <p:sp>
        <p:nvSpPr>
          <p:cNvPr id="24592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9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2" grpId="1"/>
      <p:bldP spid="35843" grpId="0" build="p" animBg="1"/>
      <p:bldP spid="35847" grpId="0" animBg="1"/>
      <p:bldP spid="35848" grpId="0" animBg="1"/>
      <p:bldP spid="35849" grpId="0" animBg="1"/>
      <p:bldP spid="35850" grpId="0" animBg="1"/>
      <p:bldP spid="35851" grpId="0" animBg="1"/>
      <p:bldP spid="35852" grpId="0" animBg="1"/>
      <p:bldP spid="358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Эндемики Африки окапи и карликовый бегемот обитают…</a:t>
            </a:r>
            <a:endParaRPr lang="ru-RU" dirty="0" smtClean="0">
              <a:solidFill>
                <a:srgbClr val="000099"/>
              </a:solidFill>
            </a:endParaRPr>
          </a:p>
        </p:txBody>
      </p:sp>
      <p:sp>
        <p:nvSpPr>
          <p:cNvPr id="1331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3318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30</a:t>
            </a:r>
          </a:p>
        </p:txBody>
      </p:sp>
      <p:sp>
        <p:nvSpPr>
          <p:cNvPr id="3687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687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687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687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687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 useBgFill="1">
        <p:nvSpPr>
          <p:cNvPr id="36876" name="Rectangle 12"/>
          <p:cNvSpPr>
            <a:spLocks noChangeArrowheads="1"/>
          </p:cNvSpPr>
          <p:nvPr/>
        </p:nvSpPr>
        <p:spPr bwMode="auto">
          <a:xfrm>
            <a:off x="4000496" y="3716338"/>
            <a:ext cx="4892679" cy="574675"/>
          </a:xfrm>
          <a:prstGeom prst="rect">
            <a:avLst/>
          </a:prstGeom>
          <a:ln w="76200" cmpd="thickThin" algn="ctr">
            <a:solidFill>
              <a:srgbClr val="FFFF00"/>
            </a:solidFill>
            <a:miter lim="800000"/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Правильный ответ</a:t>
            </a:r>
          </a:p>
        </p:txBody>
      </p:sp>
      <p:sp useBgFill="1">
        <p:nvSpPr>
          <p:cNvPr id="36877" name="AutoShape 13"/>
          <p:cNvSpPr>
            <a:spLocks noChangeArrowheads="1"/>
          </p:cNvSpPr>
          <p:nvPr/>
        </p:nvSpPr>
        <p:spPr bwMode="auto">
          <a:xfrm rot="10800000">
            <a:off x="5357817" y="4786322"/>
            <a:ext cx="3571900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00B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C0000"/>
                </a:solidFill>
                <a:latin typeface="+mn-lt"/>
              </a:rPr>
              <a:t>В экваториальном лесу</a:t>
            </a:r>
          </a:p>
        </p:txBody>
      </p:sp>
      <p:sp>
        <p:nvSpPr>
          <p:cNvPr id="25618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6883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7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6" grpId="1"/>
      <p:bldP spid="36867" grpId="0" build="p" animBg="1"/>
      <p:bldP spid="36871" grpId="0" animBg="1"/>
      <p:bldP spid="36872" grpId="0" animBg="1"/>
      <p:bldP spid="36873" grpId="0" animBg="1"/>
      <p:bldP spid="36874" grpId="0" animBg="1"/>
      <p:bldP spid="36875" grpId="0" animBg="1"/>
      <p:bldP spid="36876" grpId="0" animBg="1"/>
      <p:bldP spid="368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7454900" cy="1368425"/>
          </a:xfrm>
          <a:ln w="92075" cap="rnd" cmpd="thinThick">
            <a:solidFill>
              <a:srgbClr val="FF0000"/>
            </a:solidFill>
            <a:beve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Самбо, креолы, мулаты, метисы - это жители…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26627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3</a:t>
            </a:r>
          </a:p>
        </p:txBody>
      </p:sp>
      <p:sp>
        <p:nvSpPr>
          <p:cNvPr id="3789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789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789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789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789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 useBgFill="1">
        <p:nvSpPr>
          <p:cNvPr id="37900" name="Rectangle 12"/>
          <p:cNvSpPr>
            <a:spLocks noChangeArrowheads="1"/>
          </p:cNvSpPr>
          <p:nvPr/>
        </p:nvSpPr>
        <p:spPr bwMode="auto">
          <a:xfrm>
            <a:off x="4000496" y="3716338"/>
            <a:ext cx="4892679" cy="574675"/>
          </a:xfrm>
          <a:prstGeom prst="rect">
            <a:avLst/>
          </a:prstGeom>
          <a:ln w="76200" cmpd="thickThin" algn="ctr">
            <a:solidFill>
              <a:srgbClr val="EC20CF"/>
            </a:solidFill>
            <a:miter lim="800000"/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Правильный ответ</a:t>
            </a:r>
          </a:p>
        </p:txBody>
      </p:sp>
      <p:sp useBgFill="1">
        <p:nvSpPr>
          <p:cNvPr id="37901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49567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FF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C0000"/>
                </a:solidFill>
                <a:latin typeface="+mn-lt"/>
              </a:rPr>
              <a:t>Южной Америки</a:t>
            </a:r>
          </a:p>
        </p:txBody>
      </p:sp>
      <p:sp>
        <p:nvSpPr>
          <p:cNvPr id="26638" name="Rectangle 18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7908" name="Rectangle 2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0" grpId="1"/>
      <p:bldP spid="37891" grpId="0" build="p" animBg="1"/>
      <p:bldP spid="37895" grpId="0" animBg="1"/>
      <p:bldP spid="37896" grpId="0" animBg="1"/>
      <p:bldP spid="37897" grpId="0" animBg="1"/>
      <p:bldP spid="37898" grpId="0" animBg="1"/>
      <p:bldP spid="37899" grpId="0" animBg="1"/>
      <p:bldP spid="37900" grpId="0" animBg="1"/>
      <p:bldP spid="379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66" y="1857364"/>
            <a:ext cx="6780212" cy="1368425"/>
          </a:xfr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Вдоль северо-восточной части материка тянется Большой Барьерный риф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2867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6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71550" y="765175"/>
            <a:ext cx="2873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7</a:t>
            </a:r>
          </a:p>
        </p:txBody>
      </p:sp>
      <p:sp>
        <p:nvSpPr>
          <p:cNvPr id="3891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2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2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2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 useBgFill="1">
        <p:nvSpPr>
          <p:cNvPr id="38924" name="Rectangle 12"/>
          <p:cNvSpPr>
            <a:spLocks noChangeArrowheads="1"/>
          </p:cNvSpPr>
          <p:nvPr/>
        </p:nvSpPr>
        <p:spPr bwMode="auto">
          <a:xfrm>
            <a:off x="4143372" y="3716338"/>
            <a:ext cx="4749803" cy="574675"/>
          </a:xfrm>
          <a:prstGeom prst="rect">
            <a:avLst/>
          </a:prstGeom>
          <a:ln w="76200" cmpd="thickThin" algn="ctr">
            <a:solidFill>
              <a:srgbClr val="EC20CF"/>
            </a:solidFill>
            <a:miter lim="800000"/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Правильный ответ</a:t>
            </a:r>
          </a:p>
        </p:txBody>
      </p:sp>
      <p:sp useBgFill="1">
        <p:nvSpPr>
          <p:cNvPr id="38925" name="AutoShape 13"/>
          <p:cNvSpPr>
            <a:spLocks noChangeArrowheads="1"/>
          </p:cNvSpPr>
          <p:nvPr/>
        </p:nvSpPr>
        <p:spPr bwMode="auto">
          <a:xfrm rot="10800000">
            <a:off x="5000628" y="4857760"/>
            <a:ext cx="3889375" cy="1368425"/>
          </a:xfrm>
          <a:prstGeom prst="wedgeRectCallout">
            <a:avLst>
              <a:gd name="adj1" fmla="val -819"/>
              <a:gd name="adj2" fmla="val 83523"/>
            </a:avLst>
          </a:prstGeom>
          <a:ln w="76200" cmpd="thickThin" algn="ctr">
            <a:solidFill>
              <a:srgbClr val="00B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solidFill>
                <a:srgbClr val="CC0000"/>
              </a:solidFill>
              <a:latin typeface="+mn-lt"/>
            </a:endParaRPr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CC0000"/>
                </a:solidFill>
                <a:latin typeface="+mn-lt"/>
              </a:rPr>
              <a:t>Австралия</a:t>
            </a:r>
          </a:p>
        </p:txBody>
      </p:sp>
      <p:sp>
        <p:nvSpPr>
          <p:cNvPr id="28688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31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4" grpId="1"/>
      <p:bldP spid="38915" grpId="0" build="p" animBg="1"/>
      <p:bldP spid="38919" grpId="0" animBg="1"/>
      <p:bldP spid="38920" grpId="0" animBg="1"/>
      <p:bldP spid="38921" grpId="0" animBg="1"/>
      <p:bldP spid="38922" grpId="0" animBg="1"/>
      <p:bldP spid="38923" grpId="0" animBg="1"/>
      <p:bldP spid="38924" grpId="0" animBg="1"/>
      <p:bldP spid="389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700213"/>
            <a:ext cx="7704137" cy="1657350"/>
          </a:xfrm>
          <a:ln w="5715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Какой климатический пояс Австралии занимает самую</a:t>
            </a:r>
            <a:br>
              <a:rPr lang="ru-RU" dirty="0" smtClean="0"/>
            </a:br>
            <a:r>
              <a:rPr lang="ru-RU" dirty="0" smtClean="0"/>
              <a:t>большую площадь?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2970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11</a:t>
            </a:r>
          </a:p>
        </p:txBody>
      </p:sp>
      <p:sp>
        <p:nvSpPr>
          <p:cNvPr id="3994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994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994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994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994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 useBgFill="1">
        <p:nvSpPr>
          <p:cNvPr id="39948" name="Rectangle 12"/>
          <p:cNvSpPr>
            <a:spLocks noChangeArrowheads="1"/>
          </p:cNvSpPr>
          <p:nvPr/>
        </p:nvSpPr>
        <p:spPr bwMode="auto">
          <a:xfrm>
            <a:off x="3929058" y="3716338"/>
            <a:ext cx="4964117" cy="574675"/>
          </a:xfrm>
          <a:prstGeom prst="rect">
            <a:avLst/>
          </a:prstGeom>
          <a:ln w="76200" cmpd="thickThin" algn="ctr">
            <a:solidFill>
              <a:srgbClr val="EC20CF"/>
            </a:solidFill>
            <a:miter lim="800000"/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Правильный ответ</a:t>
            </a:r>
          </a:p>
        </p:txBody>
      </p:sp>
      <p:sp useBgFill="1">
        <p:nvSpPr>
          <p:cNvPr id="39949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368425"/>
          </a:xfrm>
          <a:prstGeom prst="wedgeRectCallout">
            <a:avLst>
              <a:gd name="adj1" fmla="val -5278"/>
              <a:gd name="adj2" fmla="val 83523"/>
            </a:avLst>
          </a:prstGeom>
          <a:ln w="76200" cmpd="thickThin" algn="ctr">
            <a:solidFill>
              <a:srgbClr val="FF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latin typeface="+mn-lt"/>
            </a:endParaRPr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atin typeface="+mn-lt"/>
              </a:rPr>
              <a:t>тропический</a:t>
            </a:r>
          </a:p>
        </p:txBody>
      </p:sp>
      <p:sp>
        <p:nvSpPr>
          <p:cNvPr id="29722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55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latin typeface="+mn-lt"/>
              </a:rPr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8" grpId="1"/>
      <p:bldP spid="39939" grpId="0" build="p" animBg="1"/>
      <p:bldP spid="39943" grpId="0" animBg="1"/>
      <p:bldP spid="39944" grpId="0" animBg="1"/>
      <p:bldP spid="39945" grpId="0" animBg="1"/>
      <p:bldP spid="39946" grpId="0" animBg="1"/>
      <p:bldP spid="39947" grpId="0" animBg="1"/>
      <p:bldP spid="39948" grpId="0" animBg="1"/>
      <p:bldP spid="399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89138"/>
            <a:ext cx="7632700" cy="1368425"/>
          </a:xfr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Этот материк можно назвать самым сухим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072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4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19</a:t>
            </a:r>
          </a:p>
        </p:txBody>
      </p:sp>
      <p:sp>
        <p:nvSpPr>
          <p:cNvPr id="4096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096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096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097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097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 useBgFill="1">
        <p:nvSpPr>
          <p:cNvPr id="40972" name="Rectangle 12"/>
          <p:cNvSpPr>
            <a:spLocks noChangeArrowheads="1"/>
          </p:cNvSpPr>
          <p:nvPr/>
        </p:nvSpPr>
        <p:spPr bwMode="auto">
          <a:xfrm>
            <a:off x="4000496" y="3716338"/>
            <a:ext cx="4892679" cy="574675"/>
          </a:xfrm>
          <a:prstGeom prst="rect">
            <a:avLst/>
          </a:prstGeom>
          <a:ln w="76200" cmpd="thickThin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Правильный ответ</a:t>
            </a:r>
          </a:p>
        </p:txBody>
      </p:sp>
      <p:sp useBgFill="1">
        <p:nvSpPr>
          <p:cNvPr id="40973" name="AutoShape 13"/>
          <p:cNvSpPr>
            <a:spLocks noChangeArrowheads="1"/>
          </p:cNvSpPr>
          <p:nvPr/>
        </p:nvSpPr>
        <p:spPr bwMode="auto">
          <a:xfrm rot="10800000">
            <a:off x="5076825" y="4797425"/>
            <a:ext cx="3455988" cy="1295400"/>
          </a:xfrm>
          <a:prstGeom prst="wedgeRectCallout">
            <a:avLst>
              <a:gd name="adj1" fmla="val -7144"/>
              <a:gd name="adj2" fmla="val 85417"/>
            </a:avLst>
          </a:prstGeom>
          <a:ln w="76200" cmpd="thickThin" algn="ctr">
            <a:solidFill>
              <a:srgbClr val="FF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C0000"/>
                </a:solidFill>
                <a:latin typeface="+mn-lt"/>
              </a:rPr>
              <a:t>Австралия</a:t>
            </a:r>
          </a:p>
        </p:txBody>
      </p:sp>
      <p:sp>
        <p:nvSpPr>
          <p:cNvPr id="30736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0979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2" grpId="1"/>
      <p:bldP spid="40963" grpId="0" build="p" animBg="1"/>
      <p:bldP spid="40967" grpId="0" animBg="1"/>
      <p:bldP spid="40968" grpId="0" animBg="1"/>
      <p:bldP spid="40969" grpId="0" animBg="1"/>
      <p:bldP spid="40970" grpId="0" animBg="1"/>
      <p:bldP spid="40971" grpId="0" animBg="1"/>
      <p:bldP spid="40972" grpId="0" animBg="1"/>
      <p:bldP spid="409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89138"/>
            <a:ext cx="7920038" cy="1368425"/>
          </a:xfr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/>
              <a:t>Самое высокогорное озеро мира</a:t>
            </a:r>
            <a:endParaRPr lang="ru-RU" sz="4000" dirty="0" smtClean="0">
              <a:solidFill>
                <a:schemeClr val="bg1"/>
              </a:solidFill>
            </a:endParaRPr>
          </a:p>
        </p:txBody>
      </p:sp>
      <p:sp>
        <p:nvSpPr>
          <p:cNvPr id="3174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38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23</a:t>
            </a:r>
          </a:p>
        </p:txBody>
      </p:sp>
      <p:sp>
        <p:nvSpPr>
          <p:cNvPr id="4199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99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99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99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99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 useBgFill="1">
        <p:nvSpPr>
          <p:cNvPr id="41996" name="Rectangle 12"/>
          <p:cNvSpPr>
            <a:spLocks noChangeArrowheads="1"/>
          </p:cNvSpPr>
          <p:nvPr/>
        </p:nvSpPr>
        <p:spPr bwMode="auto">
          <a:xfrm>
            <a:off x="3857620" y="3716338"/>
            <a:ext cx="5035555" cy="574675"/>
          </a:xfrm>
          <a:prstGeom prst="rect">
            <a:avLst/>
          </a:prstGeom>
          <a:ln w="76200" cmpd="thickThin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Правильный ответ</a:t>
            </a:r>
          </a:p>
        </p:txBody>
      </p:sp>
      <p:sp useBgFill="1">
        <p:nvSpPr>
          <p:cNvPr id="41997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816350" cy="1295400"/>
          </a:xfrm>
          <a:prstGeom prst="wedgeRectCallout">
            <a:avLst>
              <a:gd name="adj1" fmla="val 2037"/>
              <a:gd name="adj2" fmla="val 85417"/>
            </a:avLst>
          </a:prstGeom>
          <a:ln w="76200" cmpd="thickThin" algn="ctr">
            <a:solidFill>
              <a:srgbClr val="FF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solidFill>
                  <a:srgbClr val="CC0000"/>
                </a:solidFill>
                <a:latin typeface="+mn-lt"/>
              </a:rPr>
              <a:t>оз.Титика</a:t>
            </a:r>
            <a:endParaRPr lang="ru-RU" sz="4000" b="1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31760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2003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6" grpId="1"/>
      <p:bldP spid="41987" grpId="0" build="p" animBg="1"/>
      <p:bldP spid="41991" grpId="0" animBg="1"/>
      <p:bldP spid="41992" grpId="0" animBg="1"/>
      <p:bldP spid="41993" grpId="0" animBg="1"/>
      <p:bldP spid="41994" grpId="0" animBg="1"/>
      <p:bldP spid="41995" grpId="0" animBg="1"/>
      <p:bldP spid="41996" grpId="0" animBg="1"/>
      <p:bldP spid="4199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75% видов растений этого материка являются эндемиками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277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27</a:t>
            </a:r>
          </a:p>
        </p:txBody>
      </p:sp>
      <p:sp>
        <p:nvSpPr>
          <p:cNvPr id="4301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301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301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301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30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 useBgFill="1">
        <p:nvSpPr>
          <p:cNvPr id="43020" name="Rectangle 12"/>
          <p:cNvSpPr>
            <a:spLocks noChangeArrowheads="1"/>
          </p:cNvSpPr>
          <p:nvPr/>
        </p:nvSpPr>
        <p:spPr bwMode="auto">
          <a:xfrm>
            <a:off x="3857620" y="3716338"/>
            <a:ext cx="5035555" cy="574675"/>
          </a:xfrm>
          <a:prstGeom prst="rect">
            <a:avLst/>
          </a:prstGeom>
          <a:ln w="76200" cmpd="thickThin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Правильный ответ</a:t>
            </a:r>
          </a:p>
        </p:txBody>
      </p:sp>
      <p:sp useBgFill="1">
        <p:nvSpPr>
          <p:cNvPr id="43021" name="AutoShape 13"/>
          <p:cNvSpPr>
            <a:spLocks noChangeArrowheads="1"/>
          </p:cNvSpPr>
          <p:nvPr/>
        </p:nvSpPr>
        <p:spPr bwMode="auto">
          <a:xfrm rot="10800000">
            <a:off x="5076825" y="4797425"/>
            <a:ext cx="3816350" cy="1295400"/>
          </a:xfrm>
          <a:prstGeom prst="wedgeRectCallout">
            <a:avLst>
              <a:gd name="adj1" fmla="val 79"/>
              <a:gd name="adj2" fmla="val 85417"/>
            </a:avLst>
          </a:prstGeom>
          <a:ln w="76200" cmpd="thickThin" algn="ctr">
            <a:solidFill>
              <a:srgbClr val="FF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C0000"/>
                </a:solidFill>
                <a:latin typeface="+mn-lt"/>
              </a:rPr>
              <a:t>Австралия</a:t>
            </a:r>
          </a:p>
        </p:txBody>
      </p:sp>
      <p:sp>
        <p:nvSpPr>
          <p:cNvPr id="32784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3027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0" grpId="1"/>
      <p:bldP spid="43011" grpId="0" build="p" animBg="1"/>
      <p:bldP spid="43015" grpId="0" animBg="1"/>
      <p:bldP spid="43016" grpId="0" animBg="1"/>
      <p:bldP spid="43017" grpId="0" animBg="1"/>
      <p:bldP spid="43018" grpId="0" animBg="1"/>
      <p:bldP spid="43019" grpId="0" animBg="1"/>
      <p:bldP spid="43020" grpId="0" animBg="1"/>
      <p:bldP spid="430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064500" cy="1368425"/>
          </a:xfr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  Как называются заросли, </a:t>
            </a:r>
            <a:r>
              <a:rPr lang="ru-RU" sz="2800" dirty="0" smtClean="0"/>
              <a:t>состоящие главным образом из низкорослых</a:t>
            </a:r>
            <a:br>
              <a:rPr lang="ru-RU" sz="2800" dirty="0" smtClean="0"/>
            </a:br>
            <a:r>
              <a:rPr lang="ru-RU" sz="2800" dirty="0" smtClean="0"/>
              <a:t>колючих акаций, эвкалиптов?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3379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6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31</a:t>
            </a:r>
          </a:p>
        </p:txBody>
      </p:sp>
      <p:sp>
        <p:nvSpPr>
          <p:cNvPr id="4403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404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404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404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404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 useBgFill="1">
        <p:nvSpPr>
          <p:cNvPr id="44044" name="Rectangle 12"/>
          <p:cNvSpPr>
            <a:spLocks noChangeArrowheads="1"/>
          </p:cNvSpPr>
          <p:nvPr/>
        </p:nvSpPr>
        <p:spPr bwMode="auto">
          <a:xfrm>
            <a:off x="4357686" y="3716338"/>
            <a:ext cx="4535489" cy="574675"/>
          </a:xfrm>
          <a:prstGeom prst="rect">
            <a:avLst/>
          </a:prstGeom>
          <a:ln w="76200" cmpd="thickThin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Правильный ответ</a:t>
            </a:r>
          </a:p>
        </p:txBody>
      </p:sp>
      <p:sp useBgFill="1">
        <p:nvSpPr>
          <p:cNvPr id="44045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995737" cy="1295400"/>
          </a:xfrm>
          <a:prstGeom prst="wedgeRectCallout">
            <a:avLst>
              <a:gd name="adj1" fmla="val 4190"/>
              <a:gd name="adj2" fmla="val 85417"/>
            </a:avLst>
          </a:prstGeom>
          <a:ln w="76200" cmpd="thickThin" algn="ctr">
            <a:solidFill>
              <a:srgbClr val="FF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C0000"/>
                </a:solidFill>
                <a:latin typeface="+mn-lt"/>
              </a:rPr>
              <a:t>Скрэб  в Австралии</a:t>
            </a:r>
          </a:p>
        </p:txBody>
      </p:sp>
      <p:sp>
        <p:nvSpPr>
          <p:cNvPr id="33808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4051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4" grpId="1"/>
      <p:bldP spid="44035" grpId="0" build="p" animBg="1"/>
      <p:bldP spid="44039" grpId="0" animBg="1"/>
      <p:bldP spid="44040" grpId="0" animBg="1"/>
      <p:bldP spid="44041" grpId="0" animBg="1"/>
      <p:bldP spid="44042" grpId="0" animBg="1"/>
      <p:bldP spid="44043" grpId="0" animBg="1"/>
      <p:bldP spid="44044" grpId="0" animBg="1"/>
      <p:bldP spid="440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17">
            <a:hlinkClick r:id="rId2" action="ppaction://hlinksldjump" tooltip="Щёлкни мышкой по кнопке и начнёшь игру &quot;АТЫ -БАТЫ&quot;"/>
          </p:cNvPr>
          <p:cNvSpPr>
            <a:spLocks noChangeArrowheads="1"/>
          </p:cNvSpPr>
          <p:nvPr/>
        </p:nvSpPr>
        <p:spPr bwMode="auto">
          <a:xfrm>
            <a:off x="5929313" y="6215063"/>
            <a:ext cx="1651000" cy="454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Начать игру</a:t>
            </a:r>
          </a:p>
        </p:txBody>
      </p:sp>
      <p:sp>
        <p:nvSpPr>
          <p:cNvPr id="3078" name="Text Box 19"/>
          <p:cNvSpPr txBox="1">
            <a:spLocks noChangeArrowheads="1"/>
          </p:cNvSpPr>
          <p:nvPr/>
        </p:nvSpPr>
        <p:spPr bwMode="auto">
          <a:xfrm>
            <a:off x="428625" y="1773238"/>
            <a:ext cx="8286750" cy="4229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rgbClr val="660033"/>
                </a:solidFill>
              </a:rPr>
              <a:t>1.</a:t>
            </a:r>
            <a:r>
              <a:rPr lang="ru-RU" sz="2000" dirty="0">
                <a:solidFill>
                  <a:srgbClr val="000099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Выбери ячейку с номером и щёлкни по ней мышкой.</a:t>
            </a:r>
          </a:p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tx1"/>
                </a:solidFill>
              </a:rPr>
              <a:t>2.</a:t>
            </a:r>
            <a:r>
              <a:rPr lang="ru-RU" sz="2400" dirty="0">
                <a:solidFill>
                  <a:schemeClr val="tx1"/>
                </a:solidFill>
              </a:rPr>
              <a:t> Прочитай вопрос.</a:t>
            </a:r>
          </a:p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tx1"/>
                </a:solidFill>
              </a:rPr>
              <a:t>3.</a:t>
            </a:r>
            <a:r>
              <a:rPr lang="ru-RU" sz="2400" dirty="0">
                <a:solidFill>
                  <a:schemeClr val="tx1"/>
                </a:solidFill>
              </a:rPr>
              <a:t> Время на обдумывание – 5 секунд. </a:t>
            </a:r>
          </a:p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tx1"/>
                </a:solidFill>
              </a:rPr>
              <a:t>4.</a:t>
            </a:r>
            <a:r>
              <a:rPr lang="ru-RU" sz="2400" dirty="0">
                <a:solidFill>
                  <a:schemeClr val="tx1"/>
                </a:solidFill>
              </a:rPr>
              <a:t> После звукового сигнала дай устный ответ.</a:t>
            </a:r>
          </a:p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tx1"/>
                </a:solidFill>
              </a:rPr>
              <a:t>5.</a:t>
            </a:r>
            <a:r>
              <a:rPr lang="ru-RU" sz="2400" dirty="0">
                <a:solidFill>
                  <a:schemeClr val="tx1"/>
                </a:solidFill>
              </a:rPr>
              <a:t> Чтобы узнать правильный ответ, щёлкни мышкой по экрану. </a:t>
            </a:r>
          </a:p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tx1"/>
                </a:solidFill>
              </a:rPr>
              <a:t>6.</a:t>
            </a:r>
            <a:r>
              <a:rPr lang="ru-RU" sz="2400" dirty="0">
                <a:solidFill>
                  <a:schemeClr val="tx1"/>
                </a:solidFill>
              </a:rPr>
              <a:t> Чтобы продолжить игру, щёлкни мышкой </a:t>
            </a:r>
          </a:p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по кнопке «Продолжить игру».</a:t>
            </a:r>
          </a:p>
        </p:txBody>
      </p:sp>
      <p:sp>
        <p:nvSpPr>
          <p:cNvPr id="2075" name="Rectangle 2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58125" y="6215063"/>
            <a:ext cx="1087438" cy="454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</a:rPr>
              <a:t>Выход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28625" y="285750"/>
            <a:ext cx="8286750" cy="12144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357166"/>
            <a:ext cx="66014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Правила викторины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52" y="1928802"/>
            <a:ext cx="6780212" cy="1368425"/>
          </a:xfr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Самый высокий в мире материк</a:t>
            </a:r>
            <a:endParaRPr lang="ru-RU" sz="3600" dirty="0" smtClean="0">
              <a:solidFill>
                <a:schemeClr val="bg1"/>
              </a:solidFill>
            </a:endParaRPr>
          </a:p>
        </p:txBody>
      </p:sp>
      <p:sp>
        <p:nvSpPr>
          <p:cNvPr id="3482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35</a:t>
            </a:r>
          </a:p>
        </p:txBody>
      </p:sp>
      <p:sp>
        <p:nvSpPr>
          <p:cNvPr id="4506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506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506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506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506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flip="none" rotWithShape="1">
            <a:gsLst>
              <a:gs pos="0">
                <a:schemeClr val="bg1"/>
              </a:gs>
              <a:gs pos="35000">
                <a:schemeClr val="bg1"/>
              </a:gs>
              <a:gs pos="10000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45068" name="Rectangle 12"/>
          <p:cNvSpPr>
            <a:spLocks noChangeArrowheads="1"/>
          </p:cNvSpPr>
          <p:nvPr/>
        </p:nvSpPr>
        <p:spPr bwMode="auto">
          <a:xfrm>
            <a:off x="3857620" y="3429000"/>
            <a:ext cx="5106993" cy="717550"/>
          </a:xfrm>
          <a:prstGeom prst="rect">
            <a:avLst/>
          </a:prstGeom>
          <a:ln w="76200" cmpd="thickThin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Правильный ответ</a:t>
            </a:r>
          </a:p>
        </p:txBody>
      </p:sp>
      <p:sp useBgFill="1">
        <p:nvSpPr>
          <p:cNvPr id="45069" name="AutoShape 13"/>
          <p:cNvSpPr>
            <a:spLocks noChangeArrowheads="1"/>
          </p:cNvSpPr>
          <p:nvPr/>
        </p:nvSpPr>
        <p:spPr bwMode="auto">
          <a:xfrm rot="10800000">
            <a:off x="4859338" y="4652962"/>
            <a:ext cx="4284662" cy="1562119"/>
          </a:xfrm>
          <a:prstGeom prst="wedgeRectCallout">
            <a:avLst>
              <a:gd name="adj1" fmla="val 58"/>
              <a:gd name="adj2" fmla="val 78180"/>
            </a:avLst>
          </a:prstGeom>
          <a:ln w="76200" cmpd="thickThin" algn="ctr">
            <a:solidFill>
              <a:srgbClr val="FF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C0000"/>
                </a:solidFill>
                <a:latin typeface="+mn-lt"/>
              </a:rPr>
              <a:t>Антарктида</a:t>
            </a:r>
          </a:p>
        </p:txBody>
      </p:sp>
      <p:sp>
        <p:nvSpPr>
          <p:cNvPr id="34832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5075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8" grpId="1"/>
      <p:bldP spid="45059" grpId="0" build="p" animBg="1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7272337" cy="1368425"/>
          </a:xfrm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rgbClr val="003300"/>
                </a:solidFill>
              </a:rPr>
              <a:t>Какие климатические пояса отсутствуют в Австралии?</a:t>
            </a:r>
          </a:p>
        </p:txBody>
      </p:sp>
      <p:sp>
        <p:nvSpPr>
          <p:cNvPr id="3584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4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2</a:t>
            </a:r>
          </a:p>
        </p:txBody>
      </p:sp>
      <p:sp>
        <p:nvSpPr>
          <p:cNvPr id="4608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608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608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609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609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 useBgFill="1">
        <p:nvSpPr>
          <p:cNvPr id="46092" name="Rectangle 12"/>
          <p:cNvSpPr>
            <a:spLocks noChangeArrowheads="1"/>
          </p:cNvSpPr>
          <p:nvPr/>
        </p:nvSpPr>
        <p:spPr bwMode="auto">
          <a:xfrm>
            <a:off x="3857620" y="3643314"/>
            <a:ext cx="4749803" cy="574675"/>
          </a:xfrm>
          <a:prstGeom prst="rect">
            <a:avLst/>
          </a:prstGeom>
          <a:ln w="76200" cmpd="thickThin" algn="ctr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Правильный ответ</a:t>
            </a:r>
          </a:p>
        </p:txBody>
      </p:sp>
      <p:sp useBgFill="1">
        <p:nvSpPr>
          <p:cNvPr id="46093" name="AutoShape 13"/>
          <p:cNvSpPr>
            <a:spLocks noChangeArrowheads="1"/>
          </p:cNvSpPr>
          <p:nvPr/>
        </p:nvSpPr>
        <p:spPr bwMode="auto">
          <a:xfrm rot="10800000">
            <a:off x="4929190" y="4714884"/>
            <a:ext cx="4214810" cy="1428760"/>
          </a:xfrm>
          <a:prstGeom prst="wedgeRectCallout">
            <a:avLst>
              <a:gd name="adj1" fmla="val 52546"/>
              <a:gd name="adj2" fmla="val 75935"/>
            </a:avLst>
          </a:prstGeom>
          <a:ln w="76200" cmpd="thickThin" algn="ctr">
            <a:solidFill>
              <a:srgbClr val="00B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C0000"/>
                </a:solidFill>
                <a:latin typeface="+mn-lt"/>
              </a:rPr>
              <a:t>Экваториальный, умеренный,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C0000"/>
                </a:solidFill>
                <a:latin typeface="+mn-lt"/>
              </a:rPr>
              <a:t>субантарктический, антарктический</a:t>
            </a:r>
          </a:p>
        </p:txBody>
      </p:sp>
      <p:sp>
        <p:nvSpPr>
          <p:cNvPr id="35856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6099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2" grpId="1"/>
      <p:bldP spid="46083" grpId="0" build="p" animBg="1"/>
      <p:bldP spid="46087" grpId="0" animBg="1"/>
      <p:bldP spid="46088" grpId="0" animBg="1"/>
      <p:bldP spid="46089" grpId="0" animBg="1"/>
      <p:bldP spid="46090" grpId="0" animBg="1"/>
      <p:bldP spid="46091" grpId="0" animBg="1"/>
      <p:bldP spid="46092" grpId="0" animBg="1"/>
      <p:bldP spid="4609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3600" dirty="0" smtClean="0">
                <a:solidFill>
                  <a:srgbClr val="003300"/>
                </a:solidFill>
              </a:rPr>
              <a:t>Этот материк называют самым влажным</a:t>
            </a:r>
          </a:p>
        </p:txBody>
      </p:sp>
      <p:sp>
        <p:nvSpPr>
          <p:cNvPr id="3686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8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6</a:t>
            </a:r>
          </a:p>
        </p:txBody>
      </p:sp>
      <p:sp>
        <p:nvSpPr>
          <p:cNvPr id="4711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711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711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711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71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 useBgFill="1">
        <p:nvSpPr>
          <p:cNvPr id="47116" name="Rectangle 12"/>
          <p:cNvSpPr>
            <a:spLocks noChangeArrowheads="1"/>
          </p:cNvSpPr>
          <p:nvPr/>
        </p:nvSpPr>
        <p:spPr bwMode="auto">
          <a:xfrm>
            <a:off x="3929058" y="3716338"/>
            <a:ext cx="4964117" cy="574675"/>
          </a:xfrm>
          <a:prstGeom prst="rect">
            <a:avLst/>
          </a:prstGeom>
          <a:ln w="76200" cmpd="thickThin" algn="ctr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Правильный ответ</a:t>
            </a:r>
          </a:p>
        </p:txBody>
      </p:sp>
      <p:sp useBgFill="1">
        <p:nvSpPr>
          <p:cNvPr id="47117" name="AutoShape 13"/>
          <p:cNvSpPr>
            <a:spLocks noChangeArrowheads="1"/>
          </p:cNvSpPr>
          <p:nvPr/>
        </p:nvSpPr>
        <p:spPr bwMode="auto">
          <a:xfrm rot="10800000">
            <a:off x="5003800" y="4797425"/>
            <a:ext cx="3889375" cy="1152525"/>
          </a:xfrm>
          <a:prstGeom prst="wedgeRectCallout">
            <a:avLst>
              <a:gd name="adj1" fmla="val -861"/>
              <a:gd name="adj2" fmla="val 89806"/>
            </a:avLst>
          </a:prstGeom>
          <a:ln w="76200" cmpd="thickThin" algn="ctr">
            <a:solidFill>
              <a:srgbClr val="00B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+mn-lt"/>
              </a:rPr>
              <a:t>Южная Америка</a:t>
            </a:r>
          </a:p>
        </p:txBody>
      </p:sp>
      <p:sp>
        <p:nvSpPr>
          <p:cNvPr id="36880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7123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6" grpId="1"/>
      <p:bldP spid="47107" grpId="0" build="p" animBg="1"/>
      <p:bldP spid="47111" grpId="0" animBg="1"/>
      <p:bldP spid="47112" grpId="0" animBg="1"/>
      <p:bldP spid="47113" grpId="0" animBg="1"/>
      <p:bldP spid="47114" grpId="0" animBg="1"/>
      <p:bldP spid="47115" grpId="0" animBg="1"/>
      <p:bldP spid="47116" grpId="0" animBg="1"/>
      <p:bldP spid="471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7488237" cy="1368425"/>
          </a:xfr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3600" dirty="0" smtClean="0">
                <a:solidFill>
                  <a:srgbClr val="003300"/>
                </a:solidFill>
              </a:rPr>
              <a:t>Самый холодный материк?</a:t>
            </a:r>
          </a:p>
        </p:txBody>
      </p:sp>
      <p:sp>
        <p:nvSpPr>
          <p:cNvPr id="3789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10</a:t>
            </a:r>
          </a:p>
        </p:txBody>
      </p:sp>
      <p:sp>
        <p:nvSpPr>
          <p:cNvPr id="4813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813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813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813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813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 useBgFill="1">
        <p:nvSpPr>
          <p:cNvPr id="48140" name="Rectangle 12"/>
          <p:cNvSpPr>
            <a:spLocks noChangeArrowheads="1"/>
          </p:cNvSpPr>
          <p:nvPr/>
        </p:nvSpPr>
        <p:spPr bwMode="auto">
          <a:xfrm>
            <a:off x="4143372" y="3716338"/>
            <a:ext cx="4749803" cy="574675"/>
          </a:xfrm>
          <a:prstGeom prst="rect">
            <a:avLst/>
          </a:prstGeom>
          <a:ln w="76200" cmpd="thickThin" algn="ctr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Правильный ответ</a:t>
            </a:r>
          </a:p>
        </p:txBody>
      </p:sp>
      <p:sp useBgFill="1">
        <p:nvSpPr>
          <p:cNvPr id="48141" name="AutoShape 13"/>
          <p:cNvSpPr>
            <a:spLocks noChangeArrowheads="1"/>
          </p:cNvSpPr>
          <p:nvPr/>
        </p:nvSpPr>
        <p:spPr bwMode="auto">
          <a:xfrm rot="10800000">
            <a:off x="5143504" y="4857760"/>
            <a:ext cx="3710017" cy="1295400"/>
          </a:xfrm>
          <a:prstGeom prst="wedgeRectCallout">
            <a:avLst>
              <a:gd name="adj1" fmla="val -47773"/>
              <a:gd name="adj2" fmla="val 84200"/>
            </a:avLst>
          </a:prstGeom>
          <a:ln w="76200" cmpd="thickThin" algn="ctr">
            <a:solidFill>
              <a:srgbClr val="00B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C0000"/>
                </a:solidFill>
                <a:latin typeface="+mn-lt"/>
              </a:rPr>
              <a:t>Антарктида</a:t>
            </a:r>
          </a:p>
        </p:txBody>
      </p:sp>
      <p:sp>
        <p:nvSpPr>
          <p:cNvPr id="37904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8147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81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0" grpId="1"/>
      <p:bldP spid="48131" grpId="0" build="p" animBg="1"/>
      <p:bldP spid="48135" grpId="0" animBg="1"/>
      <p:bldP spid="48136" grpId="0" animBg="1"/>
      <p:bldP spid="48137" grpId="0" animBg="1"/>
      <p:bldP spid="48138" grpId="0" animBg="1"/>
      <p:bldP spid="48139" grpId="0" animBg="1"/>
      <p:bldP spid="48140" grpId="0" animBg="1"/>
      <p:bldP spid="481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1857364"/>
            <a:ext cx="7632700" cy="1368425"/>
          </a:xfr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solidFill>
                  <a:srgbClr val="003300"/>
                </a:solidFill>
              </a:rPr>
              <a:t>Назовите главные причины низких температур в Антарктиде</a:t>
            </a:r>
          </a:p>
        </p:txBody>
      </p:sp>
      <p:sp>
        <p:nvSpPr>
          <p:cNvPr id="3891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3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26</a:t>
            </a:r>
          </a:p>
        </p:txBody>
      </p:sp>
      <p:sp>
        <p:nvSpPr>
          <p:cNvPr id="5018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018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018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018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018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 useBgFill="1">
        <p:nvSpPr>
          <p:cNvPr id="50188" name="Rectangle 12"/>
          <p:cNvSpPr>
            <a:spLocks noChangeArrowheads="1"/>
          </p:cNvSpPr>
          <p:nvPr/>
        </p:nvSpPr>
        <p:spPr bwMode="auto">
          <a:xfrm>
            <a:off x="3786182" y="3500438"/>
            <a:ext cx="4678365" cy="574675"/>
          </a:xfrm>
          <a:prstGeom prst="rect">
            <a:avLst/>
          </a:prstGeom>
          <a:ln w="76200" cmpd="thickThin" algn="ctr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Правильный ответ</a:t>
            </a:r>
          </a:p>
        </p:txBody>
      </p:sp>
      <p:sp useBgFill="1">
        <p:nvSpPr>
          <p:cNvPr id="50189" name="AutoShape 13"/>
          <p:cNvSpPr>
            <a:spLocks noChangeArrowheads="1"/>
          </p:cNvSpPr>
          <p:nvPr/>
        </p:nvSpPr>
        <p:spPr bwMode="auto">
          <a:xfrm rot="10800000">
            <a:off x="5000626" y="4572008"/>
            <a:ext cx="3929089" cy="1520817"/>
          </a:xfrm>
          <a:prstGeom prst="wedgeRectCallout">
            <a:avLst>
              <a:gd name="adj1" fmla="val -34108"/>
              <a:gd name="adj2" fmla="val 79135"/>
            </a:avLst>
          </a:prstGeom>
          <a:ln w="76200" cmpd="thickThin" algn="ctr">
            <a:solidFill>
              <a:srgbClr val="00B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C0000"/>
                </a:solidFill>
                <a:latin typeface="+mn-lt"/>
              </a:rPr>
              <a:t>Самый высокий,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C0000"/>
                </a:solidFill>
                <a:latin typeface="+mn-lt"/>
              </a:rPr>
              <a:t> полгода нет солнца,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C0000"/>
                </a:solidFill>
                <a:latin typeface="+mn-lt"/>
              </a:rPr>
              <a:t>Лёд отражает 90% солнечного света…</a:t>
            </a:r>
          </a:p>
        </p:txBody>
      </p:sp>
      <p:sp>
        <p:nvSpPr>
          <p:cNvPr id="38928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0195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8" grpId="1"/>
      <p:bldP spid="50179" grpId="0" build="p" animBg="1"/>
      <p:bldP spid="50183" grpId="0" animBg="1"/>
      <p:bldP spid="50184" grpId="0" animBg="1"/>
      <p:bldP spid="50185" grpId="0" animBg="1"/>
      <p:bldP spid="50186" grpId="0" animBg="1"/>
      <p:bldP spid="50187" grpId="0" animBg="1"/>
      <p:bldP spid="50188" grpId="0" animBg="1"/>
      <p:bldP spid="5018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ln w="7620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Самая полноводная река мира</a:t>
            </a:r>
            <a:endParaRPr lang="ru-RU" sz="3600" dirty="0" smtClean="0">
              <a:solidFill>
                <a:srgbClr val="003300"/>
              </a:solidFill>
            </a:endParaRPr>
          </a:p>
        </p:txBody>
      </p:sp>
      <p:sp>
        <p:nvSpPr>
          <p:cNvPr id="3994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4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29</a:t>
            </a:r>
          </a:p>
        </p:txBody>
      </p:sp>
      <p:sp>
        <p:nvSpPr>
          <p:cNvPr id="5120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0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0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1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 useBgFill="1">
        <p:nvSpPr>
          <p:cNvPr id="51212" name="Rectangle 12"/>
          <p:cNvSpPr>
            <a:spLocks noChangeArrowheads="1"/>
          </p:cNvSpPr>
          <p:nvPr/>
        </p:nvSpPr>
        <p:spPr bwMode="auto">
          <a:xfrm>
            <a:off x="4214810" y="3716338"/>
            <a:ext cx="4678365" cy="574675"/>
          </a:xfrm>
          <a:prstGeom prst="rect">
            <a:avLst/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Правильный ответ</a:t>
            </a:r>
          </a:p>
        </p:txBody>
      </p:sp>
      <p:sp useBgFill="1">
        <p:nvSpPr>
          <p:cNvPr id="51213" name="AutoShape 13"/>
          <p:cNvSpPr>
            <a:spLocks noChangeArrowheads="1"/>
          </p:cNvSpPr>
          <p:nvPr/>
        </p:nvSpPr>
        <p:spPr bwMode="auto">
          <a:xfrm rot="10800000">
            <a:off x="5111750" y="4786322"/>
            <a:ext cx="4032250" cy="1439863"/>
          </a:xfrm>
          <a:prstGeom prst="wedgeRectCallout">
            <a:avLst>
              <a:gd name="adj1" fmla="val -829"/>
              <a:gd name="adj2" fmla="val 81861"/>
            </a:avLst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00"/>
                </a:solidFill>
                <a:latin typeface="+mn-lt"/>
              </a:rPr>
              <a:t>Амазонка</a:t>
            </a:r>
          </a:p>
        </p:txBody>
      </p:sp>
      <p:sp>
        <p:nvSpPr>
          <p:cNvPr id="39952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19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2" grpId="1"/>
      <p:bldP spid="51203" grpId="0" build="p" animBg="1"/>
      <p:bldP spid="51207" grpId="0" animBg="1"/>
      <p:bldP spid="51208" grpId="0" animBg="1"/>
      <p:bldP spid="51209" grpId="0" animBg="1"/>
      <p:bldP spid="51210" grpId="0" animBg="1"/>
      <p:bldP spid="51211" grpId="0" animBg="1"/>
      <p:bldP spid="51212" grpId="0" animBg="1"/>
      <p:bldP spid="512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ln w="7620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925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Броненосцы, муравьеды – эндемики какой природной зоны?</a:t>
            </a:r>
            <a:endParaRPr lang="ru-RU" sz="3600" dirty="0" smtClean="0">
              <a:solidFill>
                <a:srgbClr val="003300"/>
              </a:solidFill>
            </a:endParaRPr>
          </a:p>
        </p:txBody>
      </p:sp>
      <p:sp>
        <p:nvSpPr>
          <p:cNvPr id="4096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78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34</a:t>
            </a:r>
          </a:p>
        </p:txBody>
      </p:sp>
      <p:sp>
        <p:nvSpPr>
          <p:cNvPr id="5223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223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22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22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22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 useBgFill="1">
        <p:nvSpPr>
          <p:cNvPr id="52236" name="Rectangle 12"/>
          <p:cNvSpPr>
            <a:spLocks noChangeArrowheads="1"/>
          </p:cNvSpPr>
          <p:nvPr/>
        </p:nvSpPr>
        <p:spPr bwMode="auto">
          <a:xfrm>
            <a:off x="4143372" y="3716338"/>
            <a:ext cx="4749803" cy="574675"/>
          </a:xfrm>
          <a:prstGeom prst="rect">
            <a:avLst/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Правильный ответ</a:t>
            </a:r>
          </a:p>
        </p:txBody>
      </p:sp>
      <p:sp useBgFill="1">
        <p:nvSpPr>
          <p:cNvPr id="52237" name="AutoShape 13"/>
          <p:cNvSpPr>
            <a:spLocks noChangeArrowheads="1"/>
          </p:cNvSpPr>
          <p:nvPr/>
        </p:nvSpPr>
        <p:spPr bwMode="auto">
          <a:xfrm rot="10800000">
            <a:off x="5003800" y="4797425"/>
            <a:ext cx="3744913" cy="1295400"/>
          </a:xfrm>
          <a:prstGeom prst="wedgeRectCallout">
            <a:avLst>
              <a:gd name="adj1" fmla="val -2736"/>
              <a:gd name="adj2" fmla="val 85417"/>
            </a:avLst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C0000"/>
                </a:solidFill>
                <a:latin typeface="+mn-lt"/>
              </a:rPr>
              <a:t> саванн Южной Америки</a:t>
            </a:r>
            <a:endParaRPr lang="ru-RU" sz="3000" b="1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40976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2243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6" grpId="1"/>
      <p:bldP spid="52227" grpId="0" build="p" animBg="1"/>
      <p:bldP spid="52231" grpId="0" animBg="1"/>
      <p:bldP spid="52232" grpId="0" animBg="1"/>
      <p:bldP spid="52233" grpId="0" animBg="1"/>
      <p:bldP spid="52234" grpId="0" animBg="1"/>
      <p:bldP spid="52235" grpId="0" animBg="1"/>
      <p:bldP spid="52236" grpId="0" animBg="1"/>
      <p:bldP spid="522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lnSpc>
                <a:spcPct val="1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/>
              <a:t>Самбо – это…</a:t>
            </a:r>
            <a:endParaRPr lang="ru-RU" sz="4400" dirty="0" smtClean="0">
              <a:solidFill>
                <a:srgbClr val="660066"/>
              </a:solidFill>
            </a:endParaRPr>
          </a:p>
        </p:txBody>
      </p:sp>
      <p:sp>
        <p:nvSpPr>
          <p:cNvPr id="4198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0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4</a:t>
            </a:r>
          </a:p>
        </p:txBody>
      </p:sp>
      <p:sp>
        <p:nvSpPr>
          <p:cNvPr id="5325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325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325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325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325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 useBgFill="1">
        <p:nvSpPr>
          <p:cNvPr id="53260" name="Rectangle 12"/>
          <p:cNvSpPr>
            <a:spLocks noChangeArrowheads="1"/>
          </p:cNvSpPr>
          <p:nvPr/>
        </p:nvSpPr>
        <p:spPr bwMode="auto">
          <a:xfrm>
            <a:off x="4000496" y="3716338"/>
            <a:ext cx="4892679" cy="574675"/>
          </a:xfrm>
          <a:prstGeom prst="rect">
            <a:avLst/>
          </a:prstGeom>
          <a:ln w="76200" cmpd="thickThin" algn="ctr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Правильный ответ</a:t>
            </a:r>
          </a:p>
        </p:txBody>
      </p:sp>
      <p:sp useBgFill="1">
        <p:nvSpPr>
          <p:cNvPr id="53261" name="AutoShape 13"/>
          <p:cNvSpPr>
            <a:spLocks noChangeArrowheads="1"/>
          </p:cNvSpPr>
          <p:nvPr/>
        </p:nvSpPr>
        <p:spPr bwMode="auto">
          <a:xfrm rot="10800000">
            <a:off x="5148262" y="4797425"/>
            <a:ext cx="3710017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00B0F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потомки от браков индейцев с </a:t>
            </a:r>
            <a:r>
              <a:rPr lang="ru-RU" sz="2800" dirty="0" err="1">
                <a:latin typeface="+mn-lt"/>
              </a:rPr>
              <a:t>неграми</a:t>
            </a:r>
            <a:endParaRPr lang="ru-RU" sz="2800" b="1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42000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3267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0" grpId="1"/>
      <p:bldP spid="53251" grpId="0" build="p" animBg="1"/>
      <p:bldP spid="53255" grpId="0" animBg="1"/>
      <p:bldP spid="53256" grpId="0" animBg="1"/>
      <p:bldP spid="53257" grpId="0" animBg="1"/>
      <p:bldP spid="53258" grpId="0" animBg="1"/>
      <p:bldP spid="53259" grpId="0" animBg="1"/>
      <p:bldP spid="53260" grpId="0" animBg="1"/>
      <p:bldP spid="5326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По окраине этого материка протянулись горы, продолжение Анд: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endParaRPr lang="ru-RU" dirty="0" smtClean="0">
              <a:solidFill>
                <a:srgbClr val="660066"/>
              </a:solidFill>
            </a:endParaRPr>
          </a:p>
        </p:txBody>
      </p:sp>
      <p:sp>
        <p:nvSpPr>
          <p:cNvPr id="4301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26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8</a:t>
            </a:r>
          </a:p>
        </p:txBody>
      </p:sp>
      <p:sp>
        <p:nvSpPr>
          <p:cNvPr id="5427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428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428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428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42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 useBgFill="1">
        <p:nvSpPr>
          <p:cNvPr id="54284" name="Rectangle 12"/>
          <p:cNvSpPr>
            <a:spLocks noChangeArrowheads="1"/>
          </p:cNvSpPr>
          <p:nvPr/>
        </p:nvSpPr>
        <p:spPr bwMode="auto">
          <a:xfrm>
            <a:off x="4000496" y="3716338"/>
            <a:ext cx="4892679" cy="574675"/>
          </a:xfrm>
          <a:prstGeom prst="rect">
            <a:avLst/>
          </a:prstGeom>
          <a:ln w="76200" cmpd="thickThin" algn="ctr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Правильный ответ</a:t>
            </a:r>
          </a:p>
        </p:txBody>
      </p:sp>
      <p:sp useBgFill="1">
        <p:nvSpPr>
          <p:cNvPr id="54285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00B0F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C0000"/>
                </a:solidFill>
                <a:latin typeface="+mn-lt"/>
              </a:rPr>
              <a:t>Антарктида</a:t>
            </a:r>
          </a:p>
        </p:txBody>
      </p:sp>
      <p:sp>
        <p:nvSpPr>
          <p:cNvPr id="43024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4291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4" grpId="1"/>
      <p:bldP spid="54275" grpId="0" build="p" animBg="1"/>
      <p:bldP spid="54279" grpId="0" animBg="1"/>
      <p:bldP spid="54280" grpId="0" animBg="1"/>
      <p:bldP spid="54281" grpId="0" animBg="1"/>
      <p:bldP spid="54282" grpId="0" animBg="1"/>
      <p:bldP spid="54283" grpId="0" animBg="1"/>
      <p:bldP spid="54284" grpId="0" animBg="1"/>
      <p:bldP spid="5428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9"/>
            <a:ext cx="6780212" cy="1011234"/>
          </a:xfrm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Кто это и где обитает?</a:t>
            </a:r>
          </a:p>
        </p:txBody>
      </p:sp>
      <p:sp>
        <p:nvSpPr>
          <p:cNvPr id="4403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16</a:t>
            </a:r>
          </a:p>
        </p:txBody>
      </p:sp>
      <p:sp>
        <p:nvSpPr>
          <p:cNvPr id="5530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530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530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530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530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 useBgFill="1">
        <p:nvSpPr>
          <p:cNvPr id="55308" name="Rectangle 12"/>
          <p:cNvSpPr>
            <a:spLocks noChangeArrowheads="1"/>
          </p:cNvSpPr>
          <p:nvPr/>
        </p:nvSpPr>
        <p:spPr bwMode="auto">
          <a:xfrm>
            <a:off x="5357819" y="3286124"/>
            <a:ext cx="3143272" cy="574675"/>
          </a:xfrm>
          <a:prstGeom prst="rect">
            <a:avLst/>
          </a:prstGeom>
          <a:ln w="76200" cmpd="thickThin" algn="ctr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Правильный ответ</a:t>
            </a:r>
          </a:p>
        </p:txBody>
      </p:sp>
      <p:sp useBgFill="1">
        <p:nvSpPr>
          <p:cNvPr id="55309" name="AutoShape 13"/>
          <p:cNvSpPr>
            <a:spLocks noChangeArrowheads="1"/>
          </p:cNvSpPr>
          <p:nvPr/>
        </p:nvSpPr>
        <p:spPr bwMode="auto">
          <a:xfrm rot="10800000">
            <a:off x="5357813" y="4786313"/>
            <a:ext cx="3311525" cy="1295400"/>
          </a:xfrm>
          <a:prstGeom prst="wedgeRectCallout">
            <a:avLst>
              <a:gd name="adj1" fmla="val -36190"/>
              <a:gd name="adj2" fmla="val 113861"/>
            </a:avLst>
          </a:prstGeom>
          <a:ln w="76200" cmpd="thickThin" algn="ctr">
            <a:solidFill>
              <a:srgbClr val="00B0F0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3200" b="1">
                <a:solidFill>
                  <a:srgbClr val="CC0000"/>
                </a:solidFill>
                <a:latin typeface="Calibri" pitchFamily="34" charset="0"/>
              </a:rPr>
              <a:t>Утконос,  Австралия</a:t>
            </a:r>
          </a:p>
        </p:txBody>
      </p:sp>
      <p:sp>
        <p:nvSpPr>
          <p:cNvPr id="44046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5315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17" name="Рисунок 16" descr="19.jpg"/>
          <p:cNvPicPr>
            <a:picLocks noChangeAspect="1"/>
          </p:cNvPicPr>
          <p:nvPr/>
        </p:nvPicPr>
        <p:blipFill>
          <a:blip r:embed="rId6">
            <a:lum bright="10000"/>
          </a:blip>
          <a:stretch>
            <a:fillRect/>
          </a:stretch>
        </p:blipFill>
        <p:spPr>
          <a:xfrm>
            <a:off x="0" y="1643050"/>
            <a:ext cx="5214942" cy="3862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8" grpId="1"/>
      <p:bldP spid="55299" grpId="0" uiExpand="1" build="p" animBg="1"/>
      <p:bldP spid="55303" grpId="0" animBg="1"/>
      <p:bldP spid="55304" grpId="0" animBg="1"/>
      <p:bldP spid="55305" grpId="0" animBg="1"/>
      <p:bldP spid="55306" grpId="0" animBg="1"/>
      <p:bldP spid="55307" grpId="0" animBg="1"/>
      <p:bldP spid="55308" grpId="0" animBg="1"/>
      <p:bldP spid="5530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26035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099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256540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100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14128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101" name="AutoShape 4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3716338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102" name="AutoShape 4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4868863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103" name="AutoShape 4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1412875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104" name="AutoShape 5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256540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105" name="AutoShape 5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3716338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106" name="AutoShape 5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4868863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107" name="AutoShape 5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256540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108" name="AutoShape 5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3716338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109" name="AutoShape 5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4868863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110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2603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111" name="AutoShape 5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14128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112" name="AutoShape 5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256540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113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3716338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114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4868863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115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26035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116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1412875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117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256540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118" name="AutoShape 6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3716338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119" name="AutoShape 6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4868863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120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2603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121" name="AutoShape 6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14128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122" name="AutoShape 6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256540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123" name="AutoShape 6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3716338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124" name="AutoShape 7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26035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125" name="AutoShape 7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1412875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126" name="AutoShape 7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256540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127" name="AutoShape 7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2603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128" name="AutoShape 7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14128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129" name="AutoShape 7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4868863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130" name="AutoShape 7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26035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131" name="AutoShape 8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3716338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132" name="AutoShape 8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4868863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5685" name="WordArt 85" descr="Орех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132138" y="476250"/>
            <a:ext cx="287337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3</a:t>
            </a:r>
          </a:p>
        </p:txBody>
      </p:sp>
      <p:sp>
        <p:nvSpPr>
          <p:cNvPr id="25686" name="WordArt 86" descr="Орех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4213" y="1628775"/>
            <a:ext cx="287337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8</a:t>
            </a:r>
          </a:p>
        </p:txBody>
      </p:sp>
      <p:sp>
        <p:nvSpPr>
          <p:cNvPr id="25690" name="WordArt 90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027988" y="476250"/>
            <a:ext cx="287337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7</a:t>
            </a:r>
          </a:p>
        </p:txBody>
      </p:sp>
      <p:sp>
        <p:nvSpPr>
          <p:cNvPr id="25691" name="WordArt 91" descr="Орех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04025" y="476250"/>
            <a:ext cx="287338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6</a:t>
            </a:r>
          </a:p>
        </p:txBody>
      </p:sp>
      <p:sp>
        <p:nvSpPr>
          <p:cNvPr id="25692" name="WordArt 92" descr="Орех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476250"/>
            <a:ext cx="287337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5</a:t>
            </a:r>
          </a:p>
        </p:txBody>
      </p:sp>
      <p:sp>
        <p:nvSpPr>
          <p:cNvPr id="25693" name="WordArt 93" descr="Орех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356100" y="476250"/>
            <a:ext cx="287338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4</a:t>
            </a:r>
          </a:p>
        </p:txBody>
      </p:sp>
      <p:sp>
        <p:nvSpPr>
          <p:cNvPr id="25694" name="WordArt 94" descr="Орех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4213" y="476250"/>
            <a:ext cx="287337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</a:t>
            </a:r>
          </a:p>
        </p:txBody>
      </p:sp>
      <p:sp>
        <p:nvSpPr>
          <p:cNvPr id="25695" name="WordArt 95" descr="Орех">
            <a:hlinkClick r:id="rId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8175" y="476250"/>
            <a:ext cx="287338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</a:t>
            </a:r>
          </a:p>
        </p:txBody>
      </p:sp>
      <p:sp>
        <p:nvSpPr>
          <p:cNvPr id="25696" name="WordArt 96" descr="Орех">
            <a:hlinkClick r:id="rId1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987675" y="1628775"/>
            <a:ext cx="576263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10</a:t>
            </a:r>
          </a:p>
        </p:txBody>
      </p:sp>
      <p:sp>
        <p:nvSpPr>
          <p:cNvPr id="25697" name="WordArt 97" descr="Орех">
            <a:hlinkClick r:id="rId1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11638" y="1628775"/>
            <a:ext cx="576262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11</a:t>
            </a:r>
          </a:p>
        </p:txBody>
      </p:sp>
      <p:sp>
        <p:nvSpPr>
          <p:cNvPr id="25698" name="WordArt 98" descr="Орех">
            <a:hlinkClick r:id="rId1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8175" y="1628775"/>
            <a:ext cx="287338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9</a:t>
            </a:r>
          </a:p>
        </p:txBody>
      </p:sp>
      <p:sp>
        <p:nvSpPr>
          <p:cNvPr id="25720" name="WordArt 120" descr="Орех">
            <a:hlinkClick r:id="rId1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35600" y="1628775"/>
            <a:ext cx="576263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12</a:t>
            </a:r>
          </a:p>
        </p:txBody>
      </p:sp>
      <p:sp>
        <p:nvSpPr>
          <p:cNvPr id="25721" name="WordArt 121" descr="Орех">
            <a:hlinkClick r:id="rId1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987675" y="2781300"/>
            <a:ext cx="576263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17</a:t>
            </a:r>
          </a:p>
        </p:txBody>
      </p:sp>
      <p:sp>
        <p:nvSpPr>
          <p:cNvPr id="25722" name="WordArt 122" descr="Орех">
            <a:hlinkClick r:id="rId1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659563" y="1628775"/>
            <a:ext cx="576262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13</a:t>
            </a:r>
          </a:p>
        </p:txBody>
      </p:sp>
      <p:sp>
        <p:nvSpPr>
          <p:cNvPr id="25723" name="WordArt 123" descr="Орех">
            <a:hlinkClick r:id="rId1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63713" y="2781300"/>
            <a:ext cx="576262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16</a:t>
            </a:r>
          </a:p>
        </p:txBody>
      </p:sp>
      <p:sp>
        <p:nvSpPr>
          <p:cNvPr id="25724" name="WordArt 124" descr="Орех">
            <a:hlinkClick r:id="rId1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9750" y="2781300"/>
            <a:ext cx="576263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15</a:t>
            </a:r>
          </a:p>
        </p:txBody>
      </p:sp>
      <p:sp>
        <p:nvSpPr>
          <p:cNvPr id="25725" name="WordArt 125" descr="Орех">
            <a:hlinkClick r:id="rId1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85113" y="1628775"/>
            <a:ext cx="576262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14</a:t>
            </a:r>
          </a:p>
        </p:txBody>
      </p:sp>
      <p:sp>
        <p:nvSpPr>
          <p:cNvPr id="25726" name="WordArt 126" descr="Орех">
            <a:hlinkClick r:id="rId1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11638" y="2781300"/>
            <a:ext cx="576262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18</a:t>
            </a:r>
          </a:p>
        </p:txBody>
      </p:sp>
      <p:sp>
        <p:nvSpPr>
          <p:cNvPr id="25727" name="WordArt 127" descr="Орех">
            <a:hlinkClick r:id="rId2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659563" y="2781300"/>
            <a:ext cx="576262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20</a:t>
            </a:r>
          </a:p>
        </p:txBody>
      </p:sp>
      <p:sp>
        <p:nvSpPr>
          <p:cNvPr id="25728" name="WordArt 128" descr="Орех">
            <a:hlinkClick r:id="rId2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35600" y="2781300"/>
            <a:ext cx="576263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19</a:t>
            </a:r>
          </a:p>
        </p:txBody>
      </p:sp>
      <p:sp>
        <p:nvSpPr>
          <p:cNvPr id="25729" name="WordArt 129" descr="Орех">
            <a:hlinkClick r:id="rId2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63713" y="3933825"/>
            <a:ext cx="576262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23</a:t>
            </a:r>
          </a:p>
        </p:txBody>
      </p:sp>
      <p:sp>
        <p:nvSpPr>
          <p:cNvPr id="25730" name="WordArt 130" descr="Орех">
            <a:hlinkClick r:id="rId2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9750" y="3933825"/>
            <a:ext cx="576263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22</a:t>
            </a:r>
          </a:p>
        </p:txBody>
      </p:sp>
      <p:sp>
        <p:nvSpPr>
          <p:cNvPr id="25731" name="WordArt 131" descr="Орех">
            <a:hlinkClick r:id="rId2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85113" y="2781300"/>
            <a:ext cx="576262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21</a:t>
            </a:r>
          </a:p>
        </p:txBody>
      </p:sp>
      <p:sp>
        <p:nvSpPr>
          <p:cNvPr id="25732" name="WordArt 132" descr="Орех">
            <a:hlinkClick r:id="rId2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63713" y="5084763"/>
            <a:ext cx="576262" cy="5762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30</a:t>
            </a:r>
          </a:p>
        </p:txBody>
      </p:sp>
      <p:sp>
        <p:nvSpPr>
          <p:cNvPr id="25733" name="WordArt 133" descr="Орех">
            <a:hlinkClick r:id="rId2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9750" y="5084763"/>
            <a:ext cx="576263" cy="5762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29</a:t>
            </a:r>
          </a:p>
        </p:txBody>
      </p:sp>
      <p:sp>
        <p:nvSpPr>
          <p:cNvPr id="25734" name="WordArt 134" descr="Орех">
            <a:hlinkClick r:id="rId2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85113" y="3933825"/>
            <a:ext cx="576262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28</a:t>
            </a:r>
          </a:p>
        </p:txBody>
      </p:sp>
      <p:sp>
        <p:nvSpPr>
          <p:cNvPr id="25735" name="WordArt 135" descr="Орех">
            <a:hlinkClick r:id="rId2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659563" y="3933825"/>
            <a:ext cx="576262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27</a:t>
            </a:r>
          </a:p>
        </p:txBody>
      </p:sp>
      <p:sp>
        <p:nvSpPr>
          <p:cNvPr id="25736" name="WordArt 136" descr="Орех">
            <a:hlinkClick r:id="rId1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35600" y="3933825"/>
            <a:ext cx="576263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26</a:t>
            </a:r>
          </a:p>
        </p:txBody>
      </p:sp>
      <p:sp>
        <p:nvSpPr>
          <p:cNvPr id="25737" name="WordArt 137" descr="Орех">
            <a:hlinkClick r:id="rId2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11638" y="3933825"/>
            <a:ext cx="576262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25</a:t>
            </a:r>
          </a:p>
        </p:txBody>
      </p:sp>
      <p:sp>
        <p:nvSpPr>
          <p:cNvPr id="25738" name="WordArt 138" descr="Орех">
            <a:hlinkClick r:id="rId3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987675" y="3933825"/>
            <a:ext cx="576263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24</a:t>
            </a:r>
          </a:p>
        </p:txBody>
      </p:sp>
      <p:sp>
        <p:nvSpPr>
          <p:cNvPr id="25739" name="WordArt 139" descr="Орех">
            <a:hlinkClick r:id="rId3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85113" y="5084763"/>
            <a:ext cx="576262" cy="5762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35</a:t>
            </a:r>
          </a:p>
        </p:txBody>
      </p:sp>
      <p:sp>
        <p:nvSpPr>
          <p:cNvPr id="25740" name="WordArt 140" descr="Орех">
            <a:hlinkClick r:id="rId3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659563" y="5084763"/>
            <a:ext cx="576262" cy="5762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34</a:t>
            </a:r>
          </a:p>
        </p:txBody>
      </p:sp>
      <p:sp>
        <p:nvSpPr>
          <p:cNvPr id="25741" name="WordArt 141" descr="Орех">
            <a:hlinkClick r:id="rId3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35600" y="5084763"/>
            <a:ext cx="576263" cy="5762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33</a:t>
            </a:r>
          </a:p>
        </p:txBody>
      </p:sp>
      <p:sp>
        <p:nvSpPr>
          <p:cNvPr id="25742" name="WordArt 142" descr="Орех">
            <a:hlinkClick r:id="rId3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059113" y="5084763"/>
            <a:ext cx="576262" cy="5762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31</a:t>
            </a:r>
          </a:p>
        </p:txBody>
      </p:sp>
      <p:sp>
        <p:nvSpPr>
          <p:cNvPr id="25743" name="WordArt 143" descr="Орех">
            <a:hlinkClick r:id="rId3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11638" y="5084763"/>
            <a:ext cx="576262" cy="5762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32</a:t>
            </a:r>
          </a:p>
        </p:txBody>
      </p:sp>
      <p:sp>
        <p:nvSpPr>
          <p:cNvPr id="4168" name="Rectangle 149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11430"/>
              <a:solidFill>
                <a:srgbClr val="B81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25751" name="Rectangle 151">
            <a:hlinkClick r:id="rId36" action="ppaction://hlinksldjump"/>
          </p:cNvPr>
          <p:cNvSpPr>
            <a:spLocks noChangeArrowheads="1"/>
          </p:cNvSpPr>
          <p:nvPr/>
        </p:nvSpPr>
        <p:spPr bwMode="auto">
          <a:xfrm>
            <a:off x="6588125" y="6381750"/>
            <a:ext cx="1420813" cy="2873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игры</a:t>
            </a:r>
          </a:p>
        </p:txBody>
      </p:sp>
      <p:sp>
        <p:nvSpPr>
          <p:cNvPr id="25754" name="Rectangle 15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243888" y="6381750"/>
            <a:ext cx="701675" cy="2873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Выход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8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6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5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5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8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6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5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5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6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5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5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5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6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5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5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5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6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5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5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6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5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5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5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5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5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5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57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7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5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5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5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5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5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5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5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7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5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5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5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5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5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5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5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5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5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5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5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5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5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5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5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5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5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5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5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7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57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5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5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5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57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5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5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5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57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5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5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57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5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5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5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1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7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57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5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5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3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57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5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5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5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4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57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5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5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5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57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5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5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5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6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57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25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25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5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7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257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25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25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25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57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25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5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25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9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57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25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25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5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40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57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25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25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5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41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257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25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25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25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42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257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25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25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5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43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lnSpc>
                <a:spcPct val="170000"/>
              </a:lnSpc>
              <a:spcAft>
                <a:spcPts val="0"/>
              </a:spcAft>
              <a:buFontTx/>
              <a:buNone/>
              <a:defRPr/>
            </a:pPr>
            <a:r>
              <a:rPr lang="ru-RU" sz="4800" dirty="0" smtClean="0">
                <a:solidFill>
                  <a:schemeClr val="tx1"/>
                </a:solidFill>
              </a:rPr>
              <a:t>Кто это и где обитает?</a:t>
            </a:r>
          </a:p>
        </p:txBody>
      </p:sp>
      <p:sp>
        <p:nvSpPr>
          <p:cNvPr id="4506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74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20</a:t>
            </a:r>
          </a:p>
        </p:txBody>
      </p:sp>
      <p:sp>
        <p:nvSpPr>
          <p:cNvPr id="5632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632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632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633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63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 useBgFill="1">
        <p:nvSpPr>
          <p:cNvPr id="56332" name="Rectangle 12"/>
          <p:cNvSpPr>
            <a:spLocks noChangeArrowheads="1"/>
          </p:cNvSpPr>
          <p:nvPr/>
        </p:nvSpPr>
        <p:spPr bwMode="auto">
          <a:xfrm>
            <a:off x="5143500" y="3716338"/>
            <a:ext cx="3749675" cy="574675"/>
          </a:xfrm>
          <a:prstGeom prst="rect">
            <a:avLst/>
          </a:prstGeom>
          <a:ln w="76200" cmpd="thickThin" algn="ctr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  <a:latin typeface="Calibri" pitchFamily="34" charset="0"/>
              </a:rPr>
              <a:t>Правильный ответ</a:t>
            </a:r>
          </a:p>
        </p:txBody>
      </p:sp>
      <p:sp useBgFill="1">
        <p:nvSpPr>
          <p:cNvPr id="56333" name="AutoShape 13"/>
          <p:cNvSpPr>
            <a:spLocks noChangeArrowheads="1"/>
          </p:cNvSpPr>
          <p:nvPr/>
        </p:nvSpPr>
        <p:spPr bwMode="auto">
          <a:xfrm rot="10800000">
            <a:off x="5214941" y="4929198"/>
            <a:ext cx="3714776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00B0F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C0000"/>
                </a:solidFill>
                <a:latin typeface="+mn-lt"/>
              </a:rPr>
              <a:t>Тасманийский дьявол</a:t>
            </a:r>
          </a:p>
        </p:txBody>
      </p:sp>
      <p:sp>
        <p:nvSpPr>
          <p:cNvPr id="45072" name="Rectangle 19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634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18" name="Рисунок 17" descr="devil.jpg"/>
          <p:cNvPicPr>
            <a:picLocks noChangeAspect="1"/>
          </p:cNvPicPr>
          <p:nvPr/>
        </p:nvPicPr>
        <p:blipFill>
          <a:blip r:embed="rId6"/>
          <a:srcRect r="9722" b="20369"/>
          <a:stretch>
            <a:fillRect/>
          </a:stretch>
        </p:blipFill>
        <p:spPr>
          <a:xfrm>
            <a:off x="500034" y="1714488"/>
            <a:ext cx="4643470" cy="307185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2" grpId="1"/>
      <p:bldP spid="56323" grpId="0" uiExpand="1" build="p" animBg="1"/>
      <p:bldP spid="56327" grpId="0" animBg="1"/>
      <p:bldP spid="56328" grpId="0" animBg="1"/>
      <p:bldP spid="56329" grpId="0" animBg="1"/>
      <p:bldP spid="56330" grpId="0" animBg="1"/>
      <p:bldP spid="56331" grpId="0" animBg="1"/>
      <p:bldP spid="56332" grpId="0" animBg="1"/>
      <p:bldP spid="5633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1670" y="1785926"/>
            <a:ext cx="6780212" cy="1368425"/>
          </a:xfrm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4400" dirty="0" smtClean="0">
                <a:solidFill>
                  <a:schemeClr val="tx1"/>
                </a:solidFill>
              </a:rPr>
              <a:t>Кто  это и где обитает?</a:t>
            </a:r>
          </a:p>
        </p:txBody>
      </p:sp>
      <p:sp>
        <p:nvSpPr>
          <p:cNvPr id="4608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3798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24</a:t>
            </a:r>
          </a:p>
        </p:txBody>
      </p:sp>
      <p:sp>
        <p:nvSpPr>
          <p:cNvPr id="5735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735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735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735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735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 useBgFill="1">
        <p:nvSpPr>
          <p:cNvPr id="57356" name="Rectangle 12"/>
          <p:cNvSpPr>
            <a:spLocks noChangeArrowheads="1"/>
          </p:cNvSpPr>
          <p:nvPr/>
        </p:nvSpPr>
        <p:spPr bwMode="auto">
          <a:xfrm>
            <a:off x="5143500" y="3716338"/>
            <a:ext cx="3749675" cy="574675"/>
          </a:xfrm>
          <a:prstGeom prst="rect">
            <a:avLst/>
          </a:prstGeom>
          <a:ln w="76200" cmpd="thickThin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  <a:latin typeface="Calibri" pitchFamily="34" charset="0"/>
              </a:rPr>
              <a:t>Правильный ответ</a:t>
            </a:r>
          </a:p>
        </p:txBody>
      </p:sp>
      <p:sp useBgFill="1">
        <p:nvSpPr>
          <p:cNvPr id="57357" name="AutoShape 13"/>
          <p:cNvSpPr>
            <a:spLocks noChangeArrowheads="1"/>
          </p:cNvSpPr>
          <p:nvPr/>
        </p:nvSpPr>
        <p:spPr bwMode="auto">
          <a:xfrm rot="10800000">
            <a:off x="5148263" y="4797424"/>
            <a:ext cx="3816350" cy="1417657"/>
          </a:xfrm>
          <a:prstGeom prst="wedgeRectCallout">
            <a:avLst>
              <a:gd name="adj1" fmla="val 2037"/>
              <a:gd name="adj2" fmla="val 85417"/>
            </a:avLst>
          </a:prstGeom>
          <a:ln w="76200" cmpd="thickThin" algn="ctr">
            <a:solidFill>
              <a:srgbClr val="0000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C0000"/>
                </a:solidFill>
                <a:latin typeface="+mn-lt"/>
              </a:rPr>
              <a:t>Водосвинка </a:t>
            </a:r>
            <a:r>
              <a:rPr lang="ru-RU" sz="3200" b="1" dirty="0" err="1">
                <a:solidFill>
                  <a:srgbClr val="CC0000"/>
                </a:solidFill>
                <a:latin typeface="+mn-lt"/>
              </a:rPr>
              <a:t>Копибара</a:t>
            </a:r>
            <a:r>
              <a:rPr lang="ru-RU" sz="3200" b="1" dirty="0">
                <a:solidFill>
                  <a:srgbClr val="CC0000"/>
                </a:solidFill>
                <a:latin typeface="+mn-lt"/>
              </a:rPr>
              <a:t>, Южная Америка</a:t>
            </a:r>
          </a:p>
        </p:txBody>
      </p:sp>
      <p:sp>
        <p:nvSpPr>
          <p:cNvPr id="46096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7363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17" name="Рисунок 16" descr="pin1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1643050"/>
            <a:ext cx="4953035" cy="371477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6" grpId="1"/>
      <p:bldP spid="57347" grpId="0" uiExpand="1" build="p" animBg="1"/>
      <p:bldP spid="57351" grpId="0" animBg="1"/>
      <p:bldP spid="57352" grpId="0" animBg="1"/>
      <p:bldP spid="57353" grpId="0" animBg="1"/>
      <p:bldP spid="57354" grpId="0" animBg="1"/>
      <p:bldP spid="57355" grpId="0" animBg="1"/>
      <p:bldP spid="57356" grpId="0" animBg="1"/>
      <p:bldP spid="5735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lnSpc>
                <a:spcPct val="160000"/>
              </a:lnSpc>
              <a:spcAft>
                <a:spcPts val="0"/>
              </a:spcAft>
              <a:buFontTx/>
              <a:buNone/>
              <a:defRPr/>
            </a:pPr>
            <a:r>
              <a:rPr lang="ru-RU" sz="4400" dirty="0" smtClean="0">
                <a:solidFill>
                  <a:schemeClr val="tx1"/>
                </a:solidFill>
              </a:rPr>
              <a:t>Что это и где находится?</a:t>
            </a:r>
          </a:p>
        </p:txBody>
      </p:sp>
      <p:sp>
        <p:nvSpPr>
          <p:cNvPr id="4710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2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28</a:t>
            </a:r>
          </a:p>
        </p:txBody>
      </p:sp>
      <p:sp>
        <p:nvSpPr>
          <p:cNvPr id="5837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837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837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837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837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 useBgFill="1">
        <p:nvSpPr>
          <p:cNvPr id="58380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  <a:latin typeface="Calibri" pitchFamily="34" charset="0"/>
              </a:rPr>
              <a:t>Правильный ответ</a:t>
            </a:r>
          </a:p>
        </p:txBody>
      </p:sp>
      <p:sp useBgFill="1">
        <p:nvSpPr>
          <p:cNvPr id="58381" name="AutoShape 13"/>
          <p:cNvSpPr>
            <a:spLocks noChangeArrowheads="1"/>
          </p:cNvSpPr>
          <p:nvPr/>
        </p:nvSpPr>
        <p:spPr bwMode="auto">
          <a:xfrm rot="10800000">
            <a:off x="4859338" y="4857760"/>
            <a:ext cx="4284662" cy="1295400"/>
          </a:xfrm>
          <a:prstGeom prst="wedgeRectCallout">
            <a:avLst>
              <a:gd name="adj1" fmla="val 500"/>
              <a:gd name="adj2" fmla="val 85417"/>
            </a:avLst>
          </a:prstGeom>
          <a:ln w="76200" cmpd="thickThin" algn="ctr">
            <a:solidFill>
              <a:srgbClr val="0000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C0000"/>
                </a:solidFill>
                <a:latin typeface="+mn-lt"/>
              </a:rPr>
              <a:t>Водопад  </a:t>
            </a:r>
            <a:r>
              <a:rPr lang="ru-RU" sz="3200" b="1" dirty="0" err="1">
                <a:solidFill>
                  <a:srgbClr val="CC0000"/>
                </a:solidFill>
                <a:latin typeface="+mn-lt"/>
              </a:rPr>
              <a:t>Анхель</a:t>
            </a:r>
            <a:r>
              <a:rPr lang="ru-RU" sz="3200" b="1" dirty="0">
                <a:solidFill>
                  <a:srgbClr val="CC0000"/>
                </a:solidFill>
                <a:latin typeface="+mn-lt"/>
              </a:rPr>
              <a:t>, Венесуэла</a:t>
            </a:r>
          </a:p>
          <a:p>
            <a:pPr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C0000"/>
                </a:solidFill>
                <a:latin typeface="+mn-lt"/>
              </a:rPr>
              <a:t>Южная Америка</a:t>
            </a:r>
          </a:p>
        </p:txBody>
      </p:sp>
      <p:sp>
        <p:nvSpPr>
          <p:cNvPr id="47120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8387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18" name="Рисунок 17" descr="2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357166"/>
            <a:ext cx="3500846" cy="53949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0" grpId="1"/>
      <p:bldP spid="58371" grpId="0" build="p" animBg="1"/>
      <p:bldP spid="58375" grpId="0" animBg="1"/>
      <p:bldP spid="58376" grpId="0" animBg="1"/>
      <p:bldP spid="58377" grpId="0" animBg="1"/>
      <p:bldP spid="58378" grpId="0" animBg="1"/>
      <p:bldP spid="58379" grpId="0" animBg="1"/>
      <p:bldP spid="58380" grpId="0" animBg="1"/>
      <p:bldP spid="5838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lnSpc>
                <a:spcPct val="170000"/>
              </a:lnSpc>
              <a:spcAft>
                <a:spcPts val="0"/>
              </a:spcAft>
              <a:buFontTx/>
              <a:buNone/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Кто это и где обитают?</a:t>
            </a:r>
          </a:p>
        </p:txBody>
      </p:sp>
      <p:sp>
        <p:nvSpPr>
          <p:cNvPr id="4813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6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32</a:t>
            </a:r>
          </a:p>
        </p:txBody>
      </p:sp>
      <p:sp>
        <p:nvSpPr>
          <p:cNvPr id="5939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940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940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940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940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 useBgFill="1">
        <p:nvSpPr>
          <p:cNvPr id="59404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  <a:latin typeface="Calibri" pitchFamily="34" charset="0"/>
              </a:rPr>
              <a:t>Правильный ответ</a:t>
            </a:r>
          </a:p>
        </p:txBody>
      </p:sp>
      <p:sp useBgFill="1">
        <p:nvSpPr>
          <p:cNvPr id="59405" name="AutoShape 13"/>
          <p:cNvSpPr>
            <a:spLocks noChangeArrowheads="1"/>
          </p:cNvSpPr>
          <p:nvPr/>
        </p:nvSpPr>
        <p:spPr bwMode="auto">
          <a:xfrm rot="10800000">
            <a:off x="4857750" y="4797425"/>
            <a:ext cx="4000529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0000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C0000"/>
                </a:solidFill>
                <a:latin typeface="+mn-lt"/>
              </a:rPr>
              <a:t>Королевские пингвины,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C0000"/>
                </a:solidFill>
                <a:latin typeface="+mn-lt"/>
              </a:rPr>
              <a:t>Антарктида</a:t>
            </a:r>
          </a:p>
        </p:txBody>
      </p:sp>
      <p:sp>
        <p:nvSpPr>
          <p:cNvPr id="48144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9411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48147" name="Рисунок 16" descr="Д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643063"/>
            <a:ext cx="4783138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4" grpId="1"/>
      <p:bldP spid="59395" grpId="0" build="p" animBg="1"/>
      <p:bldP spid="59399" grpId="0" animBg="1"/>
      <p:bldP spid="59400" grpId="0" animBg="1"/>
      <p:bldP spid="59401" grpId="0" animBg="1"/>
      <p:bldP spid="59402" grpId="0" animBg="1"/>
      <p:bldP spid="59403" grpId="0" animBg="1"/>
      <p:bldP spid="59404" grpId="0" animBg="1"/>
      <p:bldP spid="5940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762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6867" name="WordArt 5" descr="Орех"/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12</a:t>
            </a:r>
          </a:p>
        </p:txBody>
      </p:sp>
      <p:pic>
        <p:nvPicPr>
          <p:cNvPr id="49155" name="Picture 8" descr="J028275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61140">
            <a:off x="6700838" y="2343150"/>
            <a:ext cx="17272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9" name="WordArt 9"/>
          <p:cNvSpPr>
            <a:spLocks noChangeArrowheads="1" noChangeShapeType="1" noTextEdit="1"/>
          </p:cNvSpPr>
          <p:nvPr/>
        </p:nvSpPr>
        <p:spPr bwMode="auto">
          <a:xfrm rot="20395964">
            <a:off x="188430" y="3731842"/>
            <a:ext cx="6356153" cy="2087563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4313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Как жаль! Как жаль!</a:t>
            </a:r>
          </a:p>
        </p:txBody>
      </p:sp>
      <p:sp>
        <p:nvSpPr>
          <p:cNvPr id="61450" name="WordArt 10"/>
          <p:cNvSpPr>
            <a:spLocks noChangeArrowheads="1" noChangeShapeType="1" noTextEdit="1"/>
          </p:cNvSpPr>
          <p:nvPr/>
        </p:nvSpPr>
        <p:spPr bwMode="auto">
          <a:xfrm>
            <a:off x="1908175" y="765175"/>
            <a:ext cx="6983413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Увы! Количество баллов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 уменьшаются в 2 раза! </a:t>
            </a:r>
          </a:p>
        </p:txBody>
      </p:sp>
      <p:sp>
        <p:nvSpPr>
          <p:cNvPr id="36871" name="AutoShape 11" descr="Букет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003800" y="5229225"/>
            <a:ext cx="3455988" cy="1152525"/>
          </a:xfrm>
          <a:prstGeom prst="notchedRightArrow">
            <a:avLst>
              <a:gd name="adj1" fmla="val 66954"/>
              <a:gd name="adj2" fmla="val 78311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ПЕРЕХОД ХОДА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9" grpId="0" animBg="1"/>
      <p:bldP spid="61450" grpId="0" animBg="1"/>
      <p:bldP spid="61450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8" descr="J028273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31302">
            <a:off x="6227763" y="2349500"/>
            <a:ext cx="2443162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762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7892" name="WordArt 3" descr="Орех"/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14</a:t>
            </a:r>
          </a:p>
        </p:txBody>
      </p:sp>
      <p:sp>
        <p:nvSpPr>
          <p:cNvPr id="66565" name="WordArt 5"/>
          <p:cNvSpPr>
            <a:spLocks noChangeArrowheads="1" noChangeShapeType="1" noTextEdit="1"/>
          </p:cNvSpPr>
          <p:nvPr/>
        </p:nvSpPr>
        <p:spPr bwMode="auto">
          <a:xfrm rot="20811206">
            <a:off x="250489" y="3768160"/>
            <a:ext cx="6417560" cy="2087562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4313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Ура!!!  Ура!!!   Ура!!!</a:t>
            </a:r>
          </a:p>
        </p:txBody>
      </p:sp>
      <p:sp>
        <p:nvSpPr>
          <p:cNvPr id="66566" name="WordArt 6"/>
          <p:cNvSpPr>
            <a:spLocks noChangeArrowheads="1" noChangeShapeType="1" noTextEdit="1"/>
          </p:cNvSpPr>
          <p:nvPr/>
        </p:nvSpPr>
        <p:spPr bwMode="auto">
          <a:xfrm>
            <a:off x="1835150" y="765175"/>
            <a:ext cx="6983413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Повезло! Заработанные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баллы удваиваются!</a:t>
            </a:r>
          </a:p>
        </p:txBody>
      </p:sp>
      <p:sp>
        <p:nvSpPr>
          <p:cNvPr id="37895" name="AutoShape 9" descr="Букет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003800" y="5229225"/>
            <a:ext cx="3455988" cy="1152525"/>
          </a:xfrm>
          <a:prstGeom prst="notchedRightArrow">
            <a:avLst>
              <a:gd name="adj1" fmla="val 66954"/>
              <a:gd name="adj2" fmla="val 78311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ПЕРЕХОД ХОДА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animBg="1"/>
      <p:bldP spid="66566" grpId="0" animBg="1"/>
      <p:bldP spid="66566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762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15" name="WordArt 3" descr="Орех"/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15</a:t>
            </a:r>
          </a:p>
        </p:txBody>
      </p:sp>
      <p:sp>
        <p:nvSpPr>
          <p:cNvPr id="67589" name="WordArt 5"/>
          <p:cNvSpPr>
            <a:spLocks noChangeArrowheads="1" noChangeShapeType="1" noTextEdit="1"/>
          </p:cNvSpPr>
          <p:nvPr/>
        </p:nvSpPr>
        <p:spPr bwMode="auto">
          <a:xfrm rot="21096121">
            <a:off x="402832" y="3768698"/>
            <a:ext cx="6209775" cy="2087562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4313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Ура!!!  Ура!!!   Ура!!!</a:t>
            </a:r>
          </a:p>
        </p:txBody>
      </p:sp>
      <p:sp>
        <p:nvSpPr>
          <p:cNvPr id="67590" name="WordArt 6"/>
          <p:cNvSpPr>
            <a:spLocks noChangeArrowheads="1" noChangeShapeType="1" noTextEdit="1"/>
          </p:cNvSpPr>
          <p:nvPr/>
        </p:nvSpPr>
        <p:spPr bwMode="auto">
          <a:xfrm>
            <a:off x="1835150" y="765175"/>
            <a:ext cx="6983413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Повезло!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 Дополнительно 10 баллов!</a:t>
            </a:r>
          </a:p>
        </p:txBody>
      </p:sp>
      <p:pic>
        <p:nvPicPr>
          <p:cNvPr id="51205" name="Picture 7" descr="J028273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89391">
            <a:off x="6194425" y="2387600"/>
            <a:ext cx="2006600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AutoShape 8" descr="Букет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003800" y="5229225"/>
            <a:ext cx="3455988" cy="1152525"/>
          </a:xfrm>
          <a:prstGeom prst="notchedRightArrow">
            <a:avLst>
              <a:gd name="adj1" fmla="val 66954"/>
              <a:gd name="adj2" fmla="val 78311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ПЕРЕХОД ХОДА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nimBg="1"/>
      <p:bldP spid="67590" grpId="0" animBg="1"/>
      <p:bldP spid="67590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762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39" name="WordArt 3" descr="Орех"/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33</a:t>
            </a:r>
          </a:p>
        </p:txBody>
      </p:sp>
      <p:pic>
        <p:nvPicPr>
          <p:cNvPr id="52227" name="Picture 4" descr="J028275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05666">
            <a:off x="6838950" y="2360613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WordArt 5"/>
          <p:cNvSpPr>
            <a:spLocks noChangeArrowheads="1" noChangeShapeType="1" noTextEdit="1"/>
          </p:cNvSpPr>
          <p:nvPr/>
        </p:nvSpPr>
        <p:spPr bwMode="auto">
          <a:xfrm rot="20902884">
            <a:off x="188430" y="3803280"/>
            <a:ext cx="6356153" cy="2087562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4313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Как жаль! Как жаль!</a:t>
            </a:r>
          </a:p>
        </p:txBody>
      </p:sp>
      <p:sp>
        <p:nvSpPr>
          <p:cNvPr id="68614" name="WordArt 6"/>
          <p:cNvSpPr>
            <a:spLocks noChangeArrowheads="1" noChangeShapeType="1" noTextEdit="1"/>
          </p:cNvSpPr>
          <p:nvPr/>
        </p:nvSpPr>
        <p:spPr bwMode="auto">
          <a:xfrm>
            <a:off x="2000232" y="428604"/>
            <a:ext cx="6696075" cy="17970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35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Увы!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Минус 5 баллов от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общего количества!</a:t>
            </a:r>
          </a:p>
        </p:txBody>
      </p:sp>
      <p:sp>
        <p:nvSpPr>
          <p:cNvPr id="39943" name="AutoShape 7" descr="Букет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003800" y="5229225"/>
            <a:ext cx="3455988" cy="1152525"/>
          </a:xfrm>
          <a:prstGeom prst="notchedRightArrow">
            <a:avLst>
              <a:gd name="adj1" fmla="val 66954"/>
              <a:gd name="adj2" fmla="val 78311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ПЕРЕХОД ХОДА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 animBg="1"/>
      <p:bldP spid="68614" grpId="0" animBg="1"/>
      <p:bldP spid="686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948487" cy="8509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ВНИМАНИЕ!  ВОПРОС</a:t>
            </a:r>
          </a:p>
        </p:txBody>
      </p:sp>
      <p:sp>
        <p:nvSpPr>
          <p:cNvPr id="512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1500" y="500063"/>
            <a:ext cx="1042988" cy="1042987"/>
          </a:xfrm>
          <a:prstGeom prst="actionButtonBlank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WordArt 7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1</a:t>
            </a:r>
          </a:p>
        </p:txBody>
      </p:sp>
      <p:sp>
        <p:nvSpPr>
          <p:cNvPr id="266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3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3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26639" name="Rectangle 15"/>
          <p:cNvSpPr>
            <a:spLocks noChangeArrowheads="1"/>
          </p:cNvSpPr>
          <p:nvPr/>
        </p:nvSpPr>
        <p:spPr bwMode="auto">
          <a:xfrm>
            <a:off x="4286248" y="3429000"/>
            <a:ext cx="4606927" cy="574675"/>
          </a:xfrm>
          <a:prstGeom prst="rect">
            <a:avLst/>
          </a:prstGeom>
          <a:ln w="57150">
            <a:solidFill>
              <a:srgbClr val="EC20CF"/>
            </a:solidFill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26640" name="AutoShape 16"/>
          <p:cNvSpPr>
            <a:spLocks noChangeArrowheads="1"/>
          </p:cNvSpPr>
          <p:nvPr/>
        </p:nvSpPr>
        <p:spPr bwMode="auto">
          <a:xfrm rot="10800000">
            <a:off x="5148262" y="5143511"/>
            <a:ext cx="3311525" cy="949313"/>
          </a:xfrm>
          <a:prstGeom prst="wedgeRectCallout">
            <a:avLst>
              <a:gd name="adj1" fmla="val -50982"/>
              <a:gd name="adj2" fmla="val 151846"/>
            </a:avLst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Африка</a:t>
            </a:r>
          </a:p>
        </p:txBody>
      </p:sp>
      <p:sp>
        <p:nvSpPr>
          <p:cNvPr id="17429" name="Rectangle 20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46" name="Rectangl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26647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1" y="1857375"/>
            <a:ext cx="7429528" cy="1200329"/>
          </a:xfrm>
          <a:ln w="57150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0" indent="228600">
              <a:spcBef>
                <a:spcPct val="0"/>
              </a:spcBef>
              <a:buFontTx/>
              <a:buNone/>
              <a:tabLst>
                <a:tab pos="371475" algn="l"/>
              </a:tabLst>
            </a:pPr>
            <a:r>
              <a:rPr lang="ru-RU" sz="240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Мыс Эль-Абьяд, мыс Игольный, мыс Альмади,</a:t>
            </a:r>
          </a:p>
          <a:p>
            <a:pPr marL="0" indent="228600">
              <a:spcBef>
                <a:spcPct val="0"/>
              </a:spcBef>
              <a:buFontTx/>
              <a:buNone/>
              <a:tabLst>
                <a:tab pos="371475" algn="l"/>
              </a:tabLst>
            </a:pPr>
            <a:r>
              <a:rPr lang="ru-RU" sz="240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 мыс Рас-Хафун –</a:t>
            </a:r>
          </a:p>
          <a:p>
            <a:pPr marL="0" indent="228600">
              <a:spcBef>
                <a:spcPct val="0"/>
              </a:spcBef>
              <a:buFontTx/>
              <a:buNone/>
              <a:tabLst>
                <a:tab pos="371475" algn="l"/>
              </a:tabLst>
            </a:pPr>
            <a:r>
              <a:rPr lang="ru-RU" sz="240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 это крайние точки</a:t>
            </a:r>
            <a:r>
              <a:rPr lang="en-US" sz="240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40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какого материка?</a:t>
            </a:r>
            <a:endParaRPr lang="ru-RU" sz="2400" smtClean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591329" cy="8509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Ее считают прародиной человека</a:t>
            </a:r>
            <a:endParaRPr lang="ru-RU" sz="3600" dirty="0" smtClean="0">
              <a:solidFill>
                <a:srgbClr val="000099"/>
              </a:solidFill>
            </a:endParaRPr>
          </a:p>
        </p:txBody>
      </p:sp>
      <p:sp>
        <p:nvSpPr>
          <p:cNvPr id="1843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7188" y="357188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615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14348" y="642918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5</a:t>
            </a:r>
          </a:p>
        </p:txBody>
      </p:sp>
      <p:sp>
        <p:nvSpPr>
          <p:cNvPr id="2970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0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0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0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0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 useBgFill="1">
        <p:nvSpPr>
          <p:cNvPr id="29708" name="Rectangle 12"/>
          <p:cNvSpPr>
            <a:spLocks noChangeArrowheads="1"/>
          </p:cNvSpPr>
          <p:nvPr/>
        </p:nvSpPr>
        <p:spPr bwMode="auto">
          <a:xfrm>
            <a:off x="4071934" y="3716338"/>
            <a:ext cx="4821241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 dirty="0">
                <a:ln w="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Правильный ответ</a:t>
            </a:r>
          </a:p>
        </p:txBody>
      </p:sp>
      <p:sp useBgFill="1">
        <p:nvSpPr>
          <p:cNvPr id="29709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63500" cmpd="tri">
            <a:solidFill>
              <a:srgbClr val="00CC99"/>
            </a:solidFill>
            <a:beve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10800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00"/>
                </a:solidFill>
              </a:rPr>
              <a:t>Африка</a:t>
            </a:r>
          </a:p>
        </p:txBody>
      </p:sp>
      <p:sp>
        <p:nvSpPr>
          <p:cNvPr id="18446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15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8" grpId="1"/>
      <p:bldP spid="29699" grpId="0" build="p" animBg="1"/>
      <p:bldP spid="29703" grpId="0" animBg="1"/>
      <p:bldP spid="29704" grpId="0" animBg="1"/>
      <p:bldP spid="29705" grpId="0" animBg="1"/>
      <p:bldP spid="29706" grpId="0" animBg="1"/>
      <p:bldP spid="29707" grpId="0" animBg="1"/>
      <p:bldP spid="29708" grpId="0" animBg="1"/>
      <p:bldP spid="2970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Максимальная высота Южной Америки…</a:t>
            </a:r>
            <a:endParaRPr lang="ru-RU" sz="3600" dirty="0" smtClean="0">
              <a:solidFill>
                <a:srgbClr val="000099"/>
              </a:solidFill>
            </a:endParaRPr>
          </a:p>
        </p:txBody>
      </p:sp>
      <p:sp>
        <p:nvSpPr>
          <p:cNvPr id="1945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4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9</a:t>
            </a:r>
          </a:p>
        </p:txBody>
      </p:sp>
      <p:sp>
        <p:nvSpPr>
          <p:cNvPr id="3072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2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2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3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 useBgFill="1">
        <p:nvSpPr>
          <p:cNvPr id="30732" name="Rectangle 12"/>
          <p:cNvSpPr>
            <a:spLocks noChangeArrowheads="1"/>
          </p:cNvSpPr>
          <p:nvPr/>
        </p:nvSpPr>
        <p:spPr bwMode="auto">
          <a:xfrm>
            <a:off x="4214810" y="3716338"/>
            <a:ext cx="4678365" cy="574675"/>
          </a:xfrm>
          <a:prstGeom prst="rect">
            <a:avLst/>
          </a:prstGeom>
          <a:ln w="76200" cmpd="thickThin" algn="ctr">
            <a:solidFill>
              <a:srgbClr val="EC20CF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Правильный ответ</a:t>
            </a:r>
          </a:p>
        </p:txBody>
      </p:sp>
      <p:sp useBgFill="1">
        <p:nvSpPr>
          <p:cNvPr id="30733" name="AutoShape 13"/>
          <p:cNvSpPr>
            <a:spLocks noChangeArrowheads="1"/>
          </p:cNvSpPr>
          <p:nvPr/>
        </p:nvSpPr>
        <p:spPr bwMode="auto">
          <a:xfrm rot="10800000">
            <a:off x="5148262" y="4797425"/>
            <a:ext cx="3710017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00CC99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+mn-lt"/>
              </a:rPr>
              <a:t>гора </a:t>
            </a:r>
            <a:r>
              <a:rPr lang="ru-RU" sz="4000" dirty="0" err="1">
                <a:latin typeface="+mn-lt"/>
              </a:rPr>
              <a:t>Аконкагуа</a:t>
            </a:r>
            <a:endParaRPr lang="ru-RU" sz="4000" b="1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19470" name="Rectangle 18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40" name="Rectangle 2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2" grpId="1"/>
      <p:bldP spid="30723" grpId="0" build="p" animBg="1"/>
      <p:bldP spid="30727" grpId="0" animBg="1"/>
      <p:bldP spid="30728" grpId="0" animBg="1"/>
      <p:bldP spid="30729" grpId="0" animBg="1"/>
      <p:bldP spid="30730" grpId="0" animBg="1"/>
      <p:bldP spid="30731" grpId="0" animBg="1"/>
      <p:bldP spid="30732" grpId="0" animBg="1"/>
      <p:bldP spid="307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3600" dirty="0" smtClean="0">
                <a:solidFill>
                  <a:srgbClr val="000099"/>
                </a:solidFill>
              </a:rPr>
              <a:t>На каком из южных материков отсутствуют вулканы?</a:t>
            </a:r>
          </a:p>
        </p:txBody>
      </p:sp>
      <p:sp>
        <p:nvSpPr>
          <p:cNvPr id="2048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198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13</a:t>
            </a:r>
          </a:p>
        </p:txBody>
      </p:sp>
      <p:sp>
        <p:nvSpPr>
          <p:cNvPr id="3175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 useBgFill="1">
        <p:nvSpPr>
          <p:cNvPr id="31756" name="Rectangle 12"/>
          <p:cNvSpPr>
            <a:spLocks noChangeArrowheads="1"/>
          </p:cNvSpPr>
          <p:nvPr/>
        </p:nvSpPr>
        <p:spPr bwMode="auto">
          <a:xfrm>
            <a:off x="4143372" y="3716338"/>
            <a:ext cx="4749803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Правильный ответ</a:t>
            </a:r>
          </a:p>
        </p:txBody>
      </p:sp>
      <p:sp useBgFill="1">
        <p:nvSpPr>
          <p:cNvPr id="31757" name="AutoShape 13"/>
          <p:cNvSpPr>
            <a:spLocks noChangeArrowheads="1"/>
          </p:cNvSpPr>
          <p:nvPr/>
        </p:nvSpPr>
        <p:spPr bwMode="auto">
          <a:xfrm rot="10800000">
            <a:off x="5148262" y="4797425"/>
            <a:ext cx="3710017" cy="1295400"/>
          </a:xfrm>
          <a:prstGeom prst="wedgeRectCallout">
            <a:avLst>
              <a:gd name="adj1" fmla="val -5278"/>
              <a:gd name="adj2" fmla="val 85417"/>
            </a:avLst>
          </a:prstGeom>
          <a:ln w="57150">
            <a:solidFill>
              <a:srgbClr val="0070C0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10800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00"/>
                </a:solidFill>
              </a:rPr>
              <a:t>Австралия</a:t>
            </a:r>
          </a:p>
        </p:txBody>
      </p:sp>
      <p:sp>
        <p:nvSpPr>
          <p:cNvPr id="20494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63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6" grpId="1"/>
      <p:bldP spid="31747" grpId="0" build="p" animBg="1"/>
      <p:bldP spid="31751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25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	Кто исследовал реку Замбези, открыл на ней водопад Виктория: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endParaRPr lang="ru-RU" sz="3600" dirty="0" smtClean="0">
              <a:solidFill>
                <a:srgbClr val="000099"/>
              </a:solidFill>
            </a:endParaRPr>
          </a:p>
        </p:txBody>
      </p:sp>
      <p:sp>
        <p:nvSpPr>
          <p:cNvPr id="2150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17</a:t>
            </a:r>
          </a:p>
        </p:txBody>
      </p:sp>
      <p:sp>
        <p:nvSpPr>
          <p:cNvPr id="3277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7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7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7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7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 useBgFill="1">
        <p:nvSpPr>
          <p:cNvPr id="32780" name="Rectangle 12"/>
          <p:cNvSpPr>
            <a:spLocks noChangeArrowheads="1"/>
          </p:cNvSpPr>
          <p:nvPr/>
        </p:nvSpPr>
        <p:spPr bwMode="auto">
          <a:xfrm>
            <a:off x="3857620" y="3716338"/>
            <a:ext cx="503555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Правильный ответ</a:t>
            </a:r>
          </a:p>
        </p:txBody>
      </p:sp>
      <p:sp useBgFill="1">
        <p:nvSpPr>
          <p:cNvPr id="32781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57150"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10800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solidFill>
                  <a:srgbClr val="CC0000"/>
                </a:solidFill>
              </a:rPr>
              <a:t>Девид</a:t>
            </a:r>
            <a:r>
              <a:rPr lang="ru-RU" sz="3200" b="1" dirty="0">
                <a:solidFill>
                  <a:srgbClr val="CC0000"/>
                </a:solidFill>
              </a:rPr>
              <a:t> Ливингстон</a:t>
            </a:r>
          </a:p>
        </p:txBody>
      </p:sp>
      <p:sp>
        <p:nvSpPr>
          <p:cNvPr id="21518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87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0" grpId="1"/>
      <p:bldP spid="32771" grpId="0" build="p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0" grpId="0" animBg="1"/>
      <p:bldP spid="327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911975" cy="1368425"/>
          </a:xfrm>
          <a:ln w="57150" cmpd="tri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rgbClr val="000099"/>
                </a:solidFill>
              </a:rPr>
              <a:t>На каком материке находится самая длинная река мира?</a:t>
            </a:r>
          </a:p>
        </p:txBody>
      </p:sp>
      <p:sp>
        <p:nvSpPr>
          <p:cNvPr id="2253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6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21</a:t>
            </a:r>
          </a:p>
        </p:txBody>
      </p:sp>
      <p:sp>
        <p:nvSpPr>
          <p:cNvPr id="3379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380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380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380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380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 useBgFill="1">
        <p:nvSpPr>
          <p:cNvPr id="33804" name="Rectangle 12"/>
          <p:cNvSpPr>
            <a:spLocks noChangeArrowheads="1"/>
          </p:cNvSpPr>
          <p:nvPr/>
        </p:nvSpPr>
        <p:spPr bwMode="auto">
          <a:xfrm>
            <a:off x="4143372" y="3716338"/>
            <a:ext cx="4749803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Правильный ответ</a:t>
            </a:r>
          </a:p>
        </p:txBody>
      </p:sp>
      <p:sp useBgFill="1">
        <p:nvSpPr>
          <p:cNvPr id="33805" name="AutoShape 13"/>
          <p:cNvSpPr>
            <a:spLocks noChangeArrowheads="1"/>
          </p:cNvSpPr>
          <p:nvPr/>
        </p:nvSpPr>
        <p:spPr bwMode="auto">
          <a:xfrm rot="10800000">
            <a:off x="5076825" y="4797425"/>
            <a:ext cx="3527425" cy="1295400"/>
          </a:xfrm>
          <a:prstGeom prst="wedgeRectCallout">
            <a:avLst>
              <a:gd name="adj1" fmla="val -3963"/>
              <a:gd name="adj2" fmla="val 85417"/>
            </a:avLst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00"/>
                </a:solidFill>
                <a:latin typeface="+mn-lt"/>
              </a:rPr>
              <a:t>Южная Америка</a:t>
            </a:r>
          </a:p>
        </p:txBody>
      </p:sp>
      <p:sp>
        <p:nvSpPr>
          <p:cNvPr id="22544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3811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3381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4" grpId="1"/>
      <p:bldP spid="33795" grpId="0" build="p" animBg="1"/>
      <p:bldP spid="33799" grpId="0" animBg="1"/>
      <p:bldP spid="33800" grpId="0" animBg="1"/>
      <p:bldP spid="33801" grpId="0" animBg="1"/>
      <p:bldP spid="33802" grpId="0" animBg="1"/>
      <p:bldP spid="33803" grpId="0" animBg="1"/>
      <p:bldP spid="33804" grpId="0" animBg="1"/>
      <p:bldP spid="3380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768</Words>
  <Application>Microsoft Office PowerPoint</Application>
  <PresentationFormat>Экран (4:3)</PresentationFormat>
  <Paragraphs>291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Презентация PowerPoint</vt:lpstr>
      <vt:lpstr>Презентация PowerPoint</vt:lpstr>
      <vt:lpstr>Презентация PowerPoint</vt:lpstr>
      <vt:lpstr>ВНИМАНИЕ!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 Валентиновна</dc:creator>
  <cp:lastModifiedBy>Ученик)</cp:lastModifiedBy>
  <cp:revision>13</cp:revision>
  <dcterms:created xsi:type="dcterms:W3CDTF">2009-04-28T17:02:50Z</dcterms:created>
  <dcterms:modified xsi:type="dcterms:W3CDTF">2021-02-24T12:56:25Z</dcterms:modified>
</cp:coreProperties>
</file>