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61" r:id="rId3"/>
    <p:sldId id="258" r:id="rId4"/>
    <p:sldId id="272" r:id="rId5"/>
    <p:sldId id="271" r:id="rId6"/>
    <p:sldId id="269" r:id="rId7"/>
    <p:sldId id="260" r:id="rId8"/>
    <p:sldId id="288" r:id="rId9"/>
    <p:sldId id="268" r:id="rId10"/>
    <p:sldId id="294" r:id="rId11"/>
    <p:sldId id="292" r:id="rId12"/>
    <p:sldId id="293" r:id="rId13"/>
    <p:sldId id="282" r:id="rId14"/>
    <p:sldId id="281" r:id="rId15"/>
    <p:sldId id="291" r:id="rId16"/>
    <p:sldId id="296" r:id="rId17"/>
    <p:sldId id="285" r:id="rId18"/>
    <p:sldId id="283" r:id="rId19"/>
    <p:sldId id="297" r:id="rId20"/>
    <p:sldId id="284" r:id="rId21"/>
    <p:sldId id="290" r:id="rId22"/>
    <p:sldId id="280" r:id="rId23"/>
    <p:sldId id="270" r:id="rId24"/>
    <p:sldId id="273" r:id="rId25"/>
    <p:sldId id="274" r:id="rId26"/>
    <p:sldId id="278" r:id="rId27"/>
    <p:sldId id="277" r:id="rId28"/>
    <p:sldId id="279" r:id="rId29"/>
    <p:sldId id="276" r:id="rId30"/>
    <p:sldId id="295" r:id="rId31"/>
    <p:sldId id="256" r:id="rId32"/>
    <p:sldId id="262" r:id="rId33"/>
    <p:sldId id="275" r:id="rId34"/>
    <p:sldId id="29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93300"/>
    <a:srgbClr val="663300"/>
    <a:srgbClr val="FF4747"/>
    <a:srgbClr val="FDEFE3"/>
    <a:srgbClr val="0066FF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9877" autoAdjust="0"/>
  </p:normalViewPr>
  <p:slideViewPr>
    <p:cSldViewPr>
      <p:cViewPr>
        <p:scale>
          <a:sx n="90" d="100"/>
          <a:sy n="90" d="100"/>
        </p:scale>
        <p:origin x="-276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103DC-44C8-4F6B-9994-6FF163E89AD8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234C0-CC5E-4A30-9335-A9A3DC3A6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Михаил Чирков решил отметить свой юбилей, выстроив его как вечер-благодарение. Автор стихов и прозаических произведений для взрослых, Михаил популярен и как детский писатель. Уже много лет его сказки для детей, книжки, изданные большими тиражами, не только продаются, но и щедро дарятся детям, а те, что написаны по фольклорным мотивам, используются в сценариях театральных коллективов.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Творческий вечер Михаила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Чиркова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Арт-центре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это стихи, авторское исполнение песен под гитару, а главное – слова благодарности учителям-литераторам, издателям, читателям и, особенно, близким людям, семье за поддержку и понимание.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Кировские литераторы, принявшие участие в акции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Арт-центра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«Ноябрь литературный» - люди очень разные, не схожие ни по возрасту и жизненному опыту, ни по творческой манере и литературным вкусам. Мы постарались с вниманием и уважением отнестись ко всем их просьбам и пожеланиям, создать комфортные условия для выступлений, привлечь понимающих, заинтересованных и благодарных слушателей. И, конечно, у каждого вятского писателя есть свои друзья, поклонники, почитатели, своя замечательная группа поддержки, которая музыкальными подарками, добрыми словами, просьбами автографов, цветами и памятными сувенирами создают замечательную атмосферу каждого нашего вечера и вдохновляют авторов на новые творческие поиски.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234C0-CC5E-4A30-9335-A9A3DC3A68A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Встречи школьников с М.Г. Чирковым проходят в теплой, дружеской обстановке. Ребята сразу проникаются к писателю большим интересом и уважением. Обычно дети интересуются, когда появилась мечта стать писателем, откуда  берет автор свои сюжеты? Какой герой больше всего похож на него и когда было написано его первое произведение?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творческой встрече с юными читателями Михаил Чирков представляет свои книги,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показывает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детям, как «играть словами» на примере сказки-небылицы «Памятник Абракадабре», читал свои стихи «Забавный ежик», отрывки из сказки «Вдоль по Вятке на лошадке». Ребята отмечают, что произведения Михаила Георгиевича добрые и весёлые. Большой восторг вызывает у ребят исполнение песен под гитару, особенно песня «Лунатики».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конце встречи обычно можно приобрести книги М.Г.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Чиркова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его автографами.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234C0-CC5E-4A30-9335-A9A3DC3A68A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«Мой друг, ты уже научился читать. У тебя есть младшая сестренка или братик. Ты давно заметил, что всем малышам очень нравится, когда им читают вслух. И, как нарочно, такое желание у них возникает, когда мама и папа очень заняты. В таких случаях они начинают надоедать тебе: «Почитай да почитай!».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Но ты не сердись на них. Совсем недавно ты был </a:t>
            </a:r>
            <a:r>
              <a:rPr lang="ru-RU" dirty="0" err="1" smtClean="0"/>
              <a:t>такми</a:t>
            </a:r>
            <a:r>
              <a:rPr lang="ru-RU" dirty="0" smtClean="0"/>
              <a:t> же точно «приставалой». Их желание естественно, потому что маленькие дети любят находиться в центре внимания, они привыкли, что бы за ними ухаживали, любили, баловали.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 Не поленись, почитай им эту книжку, а потом и другие, которые ты будешь читать самостоятельно, без папы и мамы. И ты вдруг увидишь маленькое чудо: твои младшие брат или сестра перестанут тебе вредничать, начнут слушаться тебя, начнут уважать, как взрослого, умеющего делать то, чего они сами пока делать не умеют.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 Ты хочешь побыстрее стать взрослым, правда? Так становись! Ты можешь стать им хоть сейчас, потому что взрослый – это не только тот, кому много лет, кто большой и физически сильный, а тот , кто умеет понять и защитить маленьких и слабых.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Не стремись быть похожим на взрослых во всем, а только в хорошем. Твое детство кончится значительно быстрее, чем ты думаешь.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И вот, когда придет время покинуть «Страну Детства», не спеши, вспомни о девочке-фантазерке из этой книжки, задумайся: может быть, следует захватить с собой во взрослую жизнь что-нибудь из детства? Так, на всякий случай, чтоб было интереснее и веселее жить, чтобы не попасть под чары злого Серого Колдуна.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- Что еще за злой Серый Колдун? – спросишь 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Начни читать и все узнаешь. Да не забудь про своих младших сестренку или братишку».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234C0-CC5E-4A30-9335-A9A3DC3A68A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На одном берегу моря стоит город-государство. Там правит сильный справедливый царь. Его сын, царевич, влюблен в царевну из соседнего царства.  На другом берегу моря стоит рыбацкая деревушка. Рыбак и рыбачка любят друг друга. Все кругом счастливы. Морской дьявол позавидовал людям, принял облик человека и завоевал город-государство.  Чтобы утвердиться там навеки, он произнес заклятье над двумя редкими </a:t>
            </a:r>
            <a:r>
              <a:rPr lang="ru-RU" sz="12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голубыми</a:t>
            </a:r>
            <a:r>
              <a:rPr lang="ru-RU" sz="12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жемчужинами. Теперь его смогут победить только тогда, когда эти жемчужины найдет рыбачка, нищий ювелир изготовит серьги,  царевич приплывет из-за моря и женится на рыбачке. Возможно ли такое, тем более, что обе пары влюбленных уже поженились?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234C0-CC5E-4A30-9335-A9A3DC3A68A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174F-8CFC-44C8-8C4D-0CABFA69977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F950-7F03-4C3B-8359-B7E42D6FC727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C31B-6E72-4EF9-8FD0-C1C4568C8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DE4F0-4B03-446C-9ADE-5E18EA09832A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92544-CCA4-47E6-92E3-73E4463A43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2C487-D6DC-40E0-AA0E-CA2036EB1C8F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15A80-8C76-4F78-87CC-2B2F4D7C8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F7F92-EDFE-44E5-BC77-97977E587229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F93B7-F38D-4E90-987F-91659DAECB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C0968-4F5B-4BED-B3F8-0090B1092AC6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3EFC-29BB-471E-8C67-C41DBD9717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C3555-6170-4D79-BDE4-44B1DD33C3BF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72D20-D136-4C99-9409-499761F074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4CE0-8BEA-4758-B6DF-099131D3F57B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EBA42-97D0-4F26-BC34-0053DC6CF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29276-BD36-492F-A86F-C811D6B68748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18ED3-F8B9-47AC-A819-0A47AFC99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D68FA-A358-4927-89AA-ADAA2759C952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7114-E5B3-492E-BE3C-B0E9AE19E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8BB25-EBB4-4A23-B8FE-530BA82AD1E4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6ECF5-033F-40F0-B3A1-144D0F1E8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7041A-C5B8-4685-8CB1-B4358176A9C4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8EF81-6D6E-4338-91EF-0F04487BF1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32000"/>
              </a:srgbClr>
            </a:gs>
            <a:gs pos="25000">
              <a:srgbClr val="FF6633">
                <a:alpha val="83000"/>
              </a:srgbClr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2472A9-2703-461A-A8F3-49E26A936DA5}" type="datetimeFigureOut">
              <a:rPr lang="ru-RU"/>
              <a:pPr>
                <a:defRPr/>
              </a:pPr>
              <a:t>06.11.2017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AD1E59-FE15-4718-BD82-27D0CE16C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heel spokes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6;&#1072;&#1073;.&#1084;&#1072;&#1090;&#1077;&#1088;.&#1084;&#1086;&#1080;\&#1050;&#1088;&#1072;&#1077;&#1074;&#1077;&#1076;&#1077;&#1085;&#1080;&#1077;\&#1083;&#1080;&#1090;&#1077;&#1088;&#1072;&#1090;&#1086;&#1088;&#1099;%20&#1042;&#1103;&#1090;&#1082;&#1080;\&#1063;&#1080;&#1088;&#1082;&#1086;&#1074;%20&#1052;\blini.mp3" TargetMode="External"/><Relationship Id="rId6" Type="http://schemas.openxmlformats.org/officeDocument/2006/relationships/image" Target="../media/image1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jpeg"/><Relationship Id="rId7" Type="http://schemas.openxmlformats.org/officeDocument/2006/relationships/hyperlink" Target="file:///C:\&#1056;&#1072;&#1073;.&#1084;&#1072;&#1090;&#1077;&#1088;.&#1084;&#1086;&#1080;\&#1050;&#1088;&#1072;&#1077;&#1074;&#1077;&#1076;&#1077;&#1085;&#1080;&#1077;\&#1083;&#1080;&#1090;&#1077;&#1088;&#1072;&#1090;&#1086;&#1088;&#1099;%20&#1042;&#1103;&#1090;&#1082;&#1080;\&#1063;&#1080;&#1088;&#1082;&#1086;&#1074;%20&#1052;\&#1074;&#1089;&#1090;&#1088;&#1077;&#1095;&#1072;%20&#1089;%20&#1087;&#1080;&#1089;&#1072;&#1090;&#1077;&#1083;&#1077;&#1084;\00004.MTS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6;&#1072;&#1073;.&#1084;&#1072;&#1090;&#1077;&#1088;.&#1084;&#1086;&#1080;\&#1050;&#1088;&#1072;&#1077;&#1074;&#1077;&#1076;&#1077;&#1085;&#1080;&#1077;\&#1083;&#1080;&#1090;&#1077;&#1088;&#1072;&#1090;&#1086;&#1088;&#1099;%20&#1042;&#1103;&#1090;&#1082;&#1080;\&#1063;&#1080;&#1088;&#1082;&#1086;&#1074;%20&#1052;\blini.mp3" TargetMode="External"/><Relationship Id="rId6" Type="http://schemas.openxmlformats.org/officeDocument/2006/relationships/hyperlink" Target="file:///\\DC\teachers\&#1073;&#1080;&#1073;&#1083;&#1080;&#1086;&#1090;&#1077;&#1082;&#1072;%20&#1096;&#1082;&#1086;&#1083;&#1100;&#1085;&#1072;&#1103;\blini.mp3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&#1056;&#1072;&#1073;.&#1084;&#1072;&#1090;&#1077;&#1088;.&#1084;&#1086;&#1080;\&#1050;&#1088;&#1072;&#1077;&#1074;&#1077;&#1076;&#1077;&#1085;&#1080;&#1077;\&#1083;&#1080;&#1090;&#1077;&#1088;&#1072;&#1090;&#1086;&#1088;&#1099;%20&#1042;&#1103;&#1090;&#1082;&#1080;\&#1063;&#1080;&#1088;&#1082;&#1086;&#1074;%20&#1052;\&#1043;&#1083;&#1072;&#1079;&#1086;&#1074;%20&#1042;&#1089;&#1090;&#1088;&#1077;&#1095;&#1072;%20&#1089;%20&#1087;&#1080;&#1089;&#1072;&#1090;&#1077;&#1083;&#1077;&#1084;%20&#1052;&#1080;&#1093;&#1072;&#1080;&#1083;&#1086;&#1084;%20&#1063;&#1080;&#1088;&#1082;&#1086;&#1074;&#1099;&#1084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0430" y="714356"/>
            <a:ext cx="3286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Михаил Чирков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4" descr="http://intreidbus.ru/writers/images/person_4irk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2214578" cy="3194990"/>
          </a:xfrm>
          <a:prstGeom prst="round2DiagRect">
            <a:avLst/>
          </a:prstGeom>
          <a:noFill/>
          <a:effectLst>
            <a:softEdge rad="127000"/>
          </a:effectLst>
        </p:spPr>
      </p:pic>
      <p:pic>
        <p:nvPicPr>
          <p:cNvPr id="10" name="Рисунок 9" descr="http://www.herzenlib.ru/main/image/n20101119_006.jpg"/>
          <p:cNvPicPr/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3214678" y="2571744"/>
            <a:ext cx="5429288" cy="35719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4000504"/>
            <a:ext cx="25003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CC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«Читаем в школьной библиотеке книги вятских писателей»</a:t>
            </a:r>
            <a:endParaRPr lang="ru-RU" sz="2800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rgbClr val="FFFFCC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3240" y="285728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CC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МБОУ СОШ с УИОП №52 г.Кирова</a:t>
            </a:r>
            <a:endParaRPr lang="ru-RU" sz="1400" b="1" dirty="0">
              <a:solidFill>
                <a:srgbClr val="FFFFCC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6286520"/>
            <a:ext cx="69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</a:rPr>
              <a:t>2016 г.</a:t>
            </a:r>
            <a:endParaRPr lang="ru-RU" sz="1400" dirty="0">
              <a:solidFill>
                <a:srgbClr val="99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4942" y="6215082"/>
            <a:ext cx="3429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Библиотекарь </a:t>
            </a:r>
            <a:r>
              <a:rPr lang="ru-RU" sz="16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Мельчакова</a:t>
            </a: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М.Г.</a:t>
            </a:r>
            <a:endParaRPr lang="ru-RU" sz="1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lightbox-image" descr="http://www.kirovreg.ru/culture/objects/lib/77.jpg"/>
          <p:cNvPicPr/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715272" y="357166"/>
            <a:ext cx="1000132" cy="1357322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lchakova_MG.SCHOOL-52\Desktop\2015 сканир.док\2016_04_22\IMG_0006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3691" t="3742" r="9765" b="49313"/>
          <a:stretch>
            <a:fillRect/>
          </a:stretch>
        </p:blipFill>
        <p:spPr bwMode="auto">
          <a:xfrm>
            <a:off x="428596" y="285728"/>
            <a:ext cx="3222364" cy="3214710"/>
          </a:xfrm>
          <a:prstGeom prst="round2DiagRect">
            <a:avLst/>
          </a:prstGeom>
          <a:noFill/>
          <a:effectLst>
            <a:softEdge rad="63500"/>
          </a:effectLst>
        </p:spPr>
      </p:pic>
      <p:pic>
        <p:nvPicPr>
          <p:cNvPr id="3" name="Picture 2" descr="C:\Users\Melchakova_MG.SCHOOL-52\Desktop\2015 сканир.док\2016_04_22\IMG_00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062" t="54256" r="11313" b="8427"/>
          <a:stretch>
            <a:fillRect/>
          </a:stretch>
        </p:blipFill>
        <p:spPr bwMode="auto">
          <a:xfrm>
            <a:off x="2643175" y="2571744"/>
            <a:ext cx="6170456" cy="4071966"/>
          </a:xfrm>
          <a:prstGeom prst="round2DiagRect">
            <a:avLst/>
          </a:prstGeom>
          <a:noFill/>
          <a:effectLst>
            <a:softEdge rad="63500"/>
          </a:effec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9" name="Picture 3" descr="C:\Users\Melchakova_MG.SCHOOL-52\Desktop\2015 сканир.док\2016_04_22\IMG_000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8733" t="3742" b="66852"/>
          <a:stretch>
            <a:fillRect/>
          </a:stretch>
        </p:blipFill>
        <p:spPr bwMode="auto">
          <a:xfrm>
            <a:off x="4071934" y="714356"/>
            <a:ext cx="3772850" cy="1930495"/>
          </a:xfrm>
          <a:prstGeom prst="round2DiagRect">
            <a:avLst/>
          </a:prstGeom>
          <a:noFill/>
          <a:effectLst>
            <a:softEdge rad="63500"/>
          </a:effectLst>
        </p:spPr>
      </p:pic>
      <p:pic>
        <p:nvPicPr>
          <p:cNvPr id="4100" name="Picture 4" descr="C:\Users\Melchakova_MG.SCHOOL-52\Desktop\2015 сканир.док\2016_04_22\IMG_000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3772" t="8041" r="13062" b="9088"/>
          <a:stretch>
            <a:fillRect/>
          </a:stretch>
        </p:blipFill>
        <p:spPr bwMode="auto">
          <a:xfrm rot="10800000">
            <a:off x="428596" y="3500438"/>
            <a:ext cx="2133923" cy="3006891"/>
          </a:xfrm>
          <a:prstGeom prst="round2DiagRect">
            <a:avLst/>
          </a:prstGeom>
          <a:noFill/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4143372" y="285728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ПРОСТЫЕ ЧУДЕСА</a:t>
            </a:r>
            <a:endParaRPr lang="ru-RU" sz="2800" b="1" dirty="0">
              <a:ln w="1905">
                <a:solidFill>
                  <a:schemeClr val="accent6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4" name="Picture 2" descr="C:\Users\Melchakova_MG.SCHOOL-52\Desktop\2015 сканир.док\2016_04_22\IMG_0004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3054" t="3763" r="5670" b="5346"/>
          <a:stretch>
            <a:fillRect/>
          </a:stretch>
        </p:blipFill>
        <p:spPr bwMode="auto">
          <a:xfrm rot="10800000">
            <a:off x="4714876" y="84701"/>
            <a:ext cx="4214842" cy="6665333"/>
          </a:xfrm>
          <a:prstGeom prst="rect">
            <a:avLst/>
          </a:prstGeom>
          <a:noFill/>
        </p:spPr>
      </p:pic>
      <p:pic>
        <p:nvPicPr>
          <p:cNvPr id="3075" name="Picture 3" descr="C:\Users\Melchakova_MG.SCHOOL-52\Desktop\2015 сканир.док\2016_04_22\IMG_000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1172" t="5078" r="9442" b="5368"/>
          <a:stretch>
            <a:fillRect/>
          </a:stretch>
        </p:blipFill>
        <p:spPr bwMode="auto">
          <a:xfrm>
            <a:off x="214282" y="142852"/>
            <a:ext cx="4140000" cy="66042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2" name="Picture 2" descr="C:\Users\Melchakova_MG.SCHOOL-52\Desktop\2015 сканир.док\2016_04_22\IMG_001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5502" t="9088" r="7552" b="8041"/>
          <a:stretch>
            <a:fillRect/>
          </a:stretch>
        </p:blipFill>
        <p:spPr bwMode="auto">
          <a:xfrm>
            <a:off x="6000760" y="2761210"/>
            <a:ext cx="2857520" cy="3851440"/>
          </a:xfrm>
          <a:prstGeom prst="round2DiagRect">
            <a:avLst/>
          </a:prstGeom>
          <a:noFill/>
          <a:effectLst>
            <a:softEdge rad="127000"/>
          </a:effectLst>
        </p:spPr>
      </p:pic>
      <p:pic>
        <p:nvPicPr>
          <p:cNvPr id="5123" name="Picture 3" descr="C:\Users\Melchakova_MG.SCHOOL-52\Desktop\2015 сканир.док\2016_04_22\IMG_001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24403" t="7752" b="8041"/>
          <a:stretch>
            <a:fillRect/>
          </a:stretch>
        </p:blipFill>
        <p:spPr bwMode="auto">
          <a:xfrm>
            <a:off x="3071802" y="1643050"/>
            <a:ext cx="2857520" cy="4105194"/>
          </a:xfrm>
          <a:prstGeom prst="round2DiagRect">
            <a:avLst/>
          </a:prstGeom>
          <a:noFill/>
          <a:effectLst>
            <a:softEdge rad="127000"/>
          </a:effectLst>
        </p:spPr>
      </p:pic>
      <p:pic>
        <p:nvPicPr>
          <p:cNvPr id="5124" name="Picture 4" descr="C:\Users\Melchakova_MG.SCHOOL-52\Desktop\2015 сканир.док\2016_04_22\IMG_0010.jpg"/>
          <p:cNvPicPr>
            <a:picLocks noChangeAspect="1" noChangeArrowheads="1"/>
          </p:cNvPicPr>
          <p:nvPr/>
        </p:nvPicPr>
        <p:blipFill>
          <a:blip r:embed="rId4" cstate="print"/>
          <a:srcRect l="20623" t="10425" b="6704"/>
          <a:stretch>
            <a:fillRect/>
          </a:stretch>
        </p:blipFill>
        <p:spPr bwMode="auto">
          <a:xfrm rot="10800000">
            <a:off x="285719" y="357166"/>
            <a:ext cx="2758137" cy="4071966"/>
          </a:xfrm>
          <a:prstGeom prst="round2DiagRect">
            <a:avLst/>
          </a:prstGeom>
          <a:noFill/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3000364" y="285728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>
                  <a:solidFill>
                    <a:srgbClr val="FFFFCC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Художник </a:t>
            </a:r>
          </a:p>
          <a:p>
            <a:pPr algn="ctr"/>
            <a:r>
              <a:rPr lang="ru-RU" sz="2800" b="1" dirty="0" smtClean="0">
                <a:ln w="11430">
                  <a:solidFill>
                    <a:srgbClr val="FFFFCC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Татьяна Дедова</a:t>
            </a:r>
            <a:endParaRPr lang="ru-RU" sz="2800" b="1" dirty="0">
              <a:ln w="11430">
                <a:solidFill>
                  <a:srgbClr val="FFFFCC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uevskie.ru/_ph/16/139616752.jpg"/>
          <p:cNvPicPr/>
          <p:nvPr/>
        </p:nvPicPr>
        <p:blipFill>
          <a:blip r:embed="rId2">
            <a:lum bright="20000" contrast="20000"/>
          </a:blip>
          <a:srcRect l="50000" t="2261" b="2261"/>
          <a:stretch>
            <a:fillRect/>
          </a:stretch>
        </p:blipFill>
        <p:spPr bwMode="auto">
          <a:xfrm>
            <a:off x="357158" y="500042"/>
            <a:ext cx="24288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86050" y="714356"/>
            <a:ext cx="3643338" cy="5422106"/>
          </a:xfrm>
          <a:prstGeom prst="round2DiagRect">
            <a:avLst/>
          </a:prstGeom>
          <a:solidFill>
            <a:srgbClr val="FFFFC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Зайчик прыгает пушистый,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Ёжик фыркает ершистый –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Зайчик с ёжиком играет,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Ёж его не обижает.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Знает ёж: нельзя без толку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Распускать свои иголки…</a:t>
            </a:r>
          </a:p>
          <a:p>
            <a:endParaRPr lang="ru-RU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…Прячут милые зверьки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клыки и коготки –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учили мамы с папами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махать напрасно лапами.</a:t>
            </a:r>
          </a:p>
          <a:p>
            <a:endParaRPr lang="ru-RU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Вам не встретятся зазнайки,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Нет задир и </a:t>
            </a:r>
            <a:r>
              <a:rPr lang="ru-RU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обижаек</a:t>
            </a:r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Среди ёжиков и заек.</a:t>
            </a:r>
          </a:p>
          <a:p>
            <a:endParaRPr lang="ru-RU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они на радость мамам</a:t>
            </a:r>
          </a:p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хотят быть драчунами</a:t>
            </a:r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577" name="Picture 1" descr="C:\Users\Melchakova_MG.SCHOOL-52\Desktop\2015 сканир.док\2016_04_21\IMG.jpg"/>
          <p:cNvPicPr>
            <a:picLocks noChangeAspect="1" noChangeArrowheads="1"/>
          </p:cNvPicPr>
          <p:nvPr/>
        </p:nvPicPr>
        <p:blipFill>
          <a:blip r:embed="rId3" cstate="print"/>
          <a:srcRect l="1597" t="2607" r="5786" b="50612"/>
          <a:stretch>
            <a:fillRect/>
          </a:stretch>
        </p:blipFill>
        <p:spPr bwMode="auto">
          <a:xfrm rot="5400000">
            <a:off x="5878294" y="3622904"/>
            <a:ext cx="3357586" cy="2398274"/>
          </a:xfrm>
          <a:prstGeom prst="round2Diag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Раб.матер.мои\Краеведение\литераторы Вятки\Чирков М\IMG_000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r="5493" b="50792"/>
          <a:stretch>
            <a:fillRect/>
          </a:stretch>
        </p:blipFill>
        <p:spPr bwMode="auto">
          <a:xfrm rot="5400000">
            <a:off x="782746" y="942726"/>
            <a:ext cx="3357583" cy="2472221"/>
          </a:xfrm>
          <a:prstGeom prst="rect">
            <a:avLst/>
          </a:prstGeom>
          <a:noFill/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Picture 2" descr="C:\Users\Melchakova_MG.SCHOOL-52\Desktop\2015 сканир.док\2016_04_22\IMG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5493" b="50792"/>
          <a:stretch>
            <a:fillRect/>
          </a:stretch>
        </p:blipFill>
        <p:spPr bwMode="auto">
          <a:xfrm rot="5400000">
            <a:off x="4088366" y="1698056"/>
            <a:ext cx="5293691" cy="389779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00562" y="357166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ПУЗЫРИ И ПУЗЫРЯТА</a:t>
            </a:r>
            <a:endParaRPr lang="ru-RU" sz="2800" b="1" dirty="0">
              <a:ln w="1905">
                <a:solidFill>
                  <a:schemeClr val="accent6">
                    <a:lumMod val="60000"/>
                    <a:lumOff val="4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3929066"/>
            <a:ext cx="3929090" cy="2553891"/>
          </a:xfrm>
          <a:prstGeom prst="round2DiagRect">
            <a:avLst/>
          </a:prstGeom>
          <a:solidFill>
            <a:srgbClr val="FDEFE3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Обычно дождь изображается плачущим и печальным. Здесь он – жизнерадостный художник, немного хвастливый, но талантливый, рисует, танцует, веселится так, что даже пузыри им гордятся. Глядя на него и дети не могут усидеть на месте.</a:t>
            </a:r>
            <a:endParaRPr lang="ru-RU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lchakova_MG.SCHOOL-52\Desktop\2015 сканир.док\2016_04_22\IMG_000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t="49432" r="4868" b="2145"/>
          <a:stretch>
            <a:fillRect/>
          </a:stretch>
        </p:blipFill>
        <p:spPr bwMode="auto">
          <a:xfrm rot="5400000">
            <a:off x="-827115" y="1255686"/>
            <a:ext cx="6456612" cy="4373819"/>
          </a:xfrm>
          <a:prstGeom prst="round2DiagRect">
            <a:avLst/>
          </a:prstGeom>
          <a:noFill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500562" y="214290"/>
            <a:ext cx="4500594" cy="6444000"/>
            <a:chOff x="4714876" y="680338"/>
            <a:chExt cx="3991280" cy="5891910"/>
          </a:xfrm>
        </p:grpSpPr>
        <p:pic>
          <p:nvPicPr>
            <p:cNvPr id="6" name="Picture 3" descr="C:\Users\Melchakova_MG.SCHOOL-52\Desktop\2015 сканир.док\2016_04_22\IMG_0002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t="49432" r="4868" b="2145"/>
            <a:stretch>
              <a:fillRect/>
            </a:stretch>
          </p:blipFill>
          <p:spPr bwMode="auto">
            <a:xfrm rot="5400000">
              <a:off x="3764561" y="1630653"/>
              <a:ext cx="5891910" cy="3991280"/>
            </a:xfrm>
            <a:prstGeom prst="round2DiagRect">
              <a:avLst/>
            </a:prstGeom>
            <a:noFill/>
          </p:spPr>
        </p:pic>
        <p:pic>
          <p:nvPicPr>
            <p:cNvPr id="2050" name="Picture 2" descr="C:\Users\Melchakova_MG.SCHOOL-52\Desktop\2015 сканир.док\2016_04_22\IMG_0003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1890" t="53219" r="7383"/>
            <a:stretch>
              <a:fillRect/>
            </a:stretch>
          </p:blipFill>
          <p:spPr bwMode="auto">
            <a:xfrm rot="5400000">
              <a:off x="4825752" y="2227207"/>
              <a:ext cx="3786214" cy="27607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7" name="Овал 6"/>
            <p:cNvSpPr/>
            <p:nvPr/>
          </p:nvSpPr>
          <p:spPr>
            <a:xfrm>
              <a:off x="6643702" y="5643578"/>
              <a:ext cx="285752" cy="214314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7" name="Picture 3" descr="C:\Users\Melchakova_MG.SCHOOL-52\Desktop\2015 сканир.док\2016_04_22\IMG_000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r="3517" b="1276"/>
          <a:stretch>
            <a:fillRect/>
          </a:stretch>
        </p:blipFill>
        <p:spPr bwMode="auto">
          <a:xfrm rot="5400000">
            <a:off x="1631305" y="-774103"/>
            <a:ext cx="5932600" cy="84808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lchakova_MG.SCHOOL-52\Desktop\2015 сканир.док\2016_04_15\IMG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t="45445" r="3603" b="7773"/>
          <a:stretch>
            <a:fillRect/>
          </a:stretch>
        </p:blipFill>
        <p:spPr bwMode="auto">
          <a:xfrm rot="5400000">
            <a:off x="5936326" y="993104"/>
            <a:ext cx="3143273" cy="215714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1" descr="C:\Users\Melchakova_MG.SCHOOL-52\Desktop\2015 сканир.док\2016_04_21\IMG_000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2755" t="66584" b="13366"/>
          <a:stretch>
            <a:fillRect/>
          </a:stretch>
        </p:blipFill>
        <p:spPr bwMode="auto">
          <a:xfrm rot="5400000">
            <a:off x="1346177" y="2082791"/>
            <a:ext cx="1879614" cy="142876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3500430" y="1785926"/>
            <a:ext cx="1428760" cy="1857388"/>
            <a:chOff x="4571999" y="2285992"/>
            <a:chExt cx="1224001" cy="1428444"/>
          </a:xfrm>
        </p:grpSpPr>
        <p:pic>
          <p:nvPicPr>
            <p:cNvPr id="22529" name="Picture 1" descr="C:\Users\Melchakova_MG.SCHOOL-52\Desktop\2015 сканир.док\2016_04_21\IMG_0002.jpg"/>
            <p:cNvPicPr>
              <a:picLocks noChangeAspect="1" noChangeArrowheads="1"/>
            </p:cNvPicPr>
            <p:nvPr/>
          </p:nvPicPr>
          <p:blipFill>
            <a:blip r:embed="rId3" cstate="print"/>
            <a:srcRect l="69766" t="15793" b="61485"/>
            <a:stretch>
              <a:fillRect/>
            </a:stretch>
          </p:blipFill>
          <p:spPr bwMode="auto">
            <a:xfrm rot="5400000">
              <a:off x="4607876" y="2535867"/>
              <a:ext cx="1142692" cy="1214446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4572000" y="2285992"/>
              <a:ext cx="1224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К А Д А Б Р А</a:t>
              </a:r>
              <a:endPara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5720" y="3786190"/>
            <a:ext cx="8643998" cy="2724150"/>
          </a:xfrm>
          <a:prstGeom prst="round2DiagRect">
            <a:avLst/>
          </a:prstGeom>
          <a:solidFill>
            <a:srgbClr val="FFFFCC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На творческих встречах с юными читателями я часто говорю, что люблю играть  словами. Но как это – «играть словами»? Дети любят, когда на их вопросы отвечают образно, приводя примеры. </a:t>
            </a:r>
          </a:p>
          <a:p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«Памятник Абракадабре» я написал ради забавы. Потом оказалось, что это очень наглядный пример игры слов. Захотелось сделать маленькую забавную книжечку. Но детские книги должны быть с картинками, а как изобразить Абракадабру никто из взрослых не знает. </a:t>
            </a:r>
          </a:p>
          <a:p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И вот как-то раз я вижу: четырехлетняя внучка Даша что-то раскрашивает. Пригляделся, и вдруг мне в её раскраске увиделась обложка для Абракадабры! А потом внук </a:t>
            </a:r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нтон </a:t>
            </a:r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«нафантазировал» рисунки к тексту, и родилась эта маленькая </a:t>
            </a:r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книжечка.</a:t>
            </a:r>
            <a:endParaRPr lang="ru-RU" sz="1400" b="1" i="1" dirty="0" smtClean="0">
              <a:ln>
                <a:solidFill>
                  <a:srgbClr val="993300"/>
                </a:solidFill>
              </a:ln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Итак, словами можно играть по-разному. Если, например, взять слово Абракадабра, разделить его пополам, половинки превратить в имена </a:t>
            </a:r>
            <a:r>
              <a:rPr lang="ru-RU" sz="1400" b="1" i="1" dirty="0" err="1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Абра</a:t>
            </a:r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b="1" i="1" dirty="0" err="1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Кадабра</a:t>
            </a:r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а потом  </a:t>
            </a:r>
            <a:r>
              <a:rPr lang="ru-RU" sz="1400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подарить эти имена двум соседкам и отправить их на рынок, то с ними может случиться забавная история.</a:t>
            </a:r>
            <a:endParaRPr lang="ru-RU" sz="1400" b="1" i="1" dirty="0">
              <a:ln>
                <a:solidFill>
                  <a:srgbClr val="993300"/>
                </a:solidFill>
              </a:ln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8794" y="500042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Абра</a:t>
            </a:r>
            <a:r>
              <a:rPr lang="ru-RU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b="1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Кадаброй</a:t>
            </a:r>
            <a:r>
              <a:rPr lang="ru-RU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рынку гуляли,</a:t>
            </a:r>
          </a:p>
          <a:p>
            <a:r>
              <a:rPr lang="ru-RU" b="1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Абра</a:t>
            </a:r>
            <a:r>
              <a:rPr lang="ru-RU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b="1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Кадаброй</a:t>
            </a:r>
            <a:r>
              <a:rPr lang="ru-RU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товар выбирали.</a:t>
            </a:r>
          </a:p>
          <a:p>
            <a:r>
              <a:rPr lang="ru-RU" b="1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Абра</a:t>
            </a:r>
            <a:r>
              <a:rPr lang="ru-RU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купила серьезный товар,</a:t>
            </a:r>
          </a:p>
          <a:p>
            <a:r>
              <a:rPr lang="ru-RU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Ну, а </a:t>
            </a:r>
            <a:r>
              <a:rPr lang="ru-RU" b="1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Кадабра</a:t>
            </a:r>
            <a:r>
              <a:rPr lang="ru-RU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товар посмешнее!...»</a:t>
            </a:r>
            <a:endParaRPr lang="ru-RU" b="1" dirty="0">
              <a:ln>
                <a:solidFill>
                  <a:srgbClr val="FFFFCC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www.herzenlib.ru/main/image/n20101119_002.jpg"/>
          <p:cNvPicPr/>
          <p:nvPr/>
        </p:nvPicPr>
        <p:blipFill>
          <a:blip r:embed="rId4">
            <a:lum bright="10000" contrast="30000"/>
          </a:blip>
          <a:srcRect l="16667" t="5660" r="25000" b="56603"/>
          <a:stretch>
            <a:fillRect/>
          </a:stretch>
        </p:blipFill>
        <p:spPr bwMode="auto">
          <a:xfrm flipH="1">
            <a:off x="357158" y="285728"/>
            <a:ext cx="1500198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786314" y="3071810"/>
            <a:ext cx="4000528" cy="3405188"/>
          </a:xfrm>
          <a:prstGeom prst="round2DiagRect">
            <a:avLst/>
          </a:prstGeom>
          <a:solidFill>
            <a:srgbClr val="FFFFCC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Милые бранятся – только тешатся, так утверждает народная поговорка. Автор не считает подобное изречение мудростью и решил пошутить на эту тему, прибегнув к стилю простонародного юмора.</a:t>
            </a:r>
          </a:p>
          <a:p>
            <a:r>
              <a:rPr lang="ru-RU" sz="1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тексте встречается достаточно много слов с ярко выраженной экспрессивной окраской. Слова, употребляемые в разговорной речи, не соответствующие грамматике русского языка, </a:t>
            </a:r>
            <a:r>
              <a:rPr lang="ru-RU" sz="1600" b="1" i="1" u="sng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выделены курсивом</a:t>
            </a:r>
            <a:r>
              <a:rPr lang="ru-RU" sz="1600" b="1" u="sng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6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5601" name="Picture 1" descr="C:\Users\Melchakova_MG.SCHOOL-52\Desktop\2015 сканир.док\2016_04_21\IMG_000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20000"/>
          </a:blip>
          <a:srcRect l="30777" t="59880" r="17003" b="4031"/>
          <a:stretch>
            <a:fillRect/>
          </a:stretch>
        </p:blipFill>
        <p:spPr bwMode="auto">
          <a:xfrm rot="16200000" flipV="1">
            <a:off x="5608817" y="393850"/>
            <a:ext cx="2571768" cy="2641275"/>
          </a:xfrm>
          <a:prstGeom prst="round2DiagRect">
            <a:avLst/>
          </a:prstGeom>
          <a:noFill/>
          <a:effectLst>
            <a:softEdge rad="63500"/>
          </a:effectLst>
        </p:spPr>
      </p:pic>
      <p:pic>
        <p:nvPicPr>
          <p:cNvPr id="25602" name="Picture 2" descr="C:\Users\Melchakova_MG.SCHOOL-52\Desktop\2015 сканир.док\2016_04_21\IMG_0002.jpg"/>
          <p:cNvPicPr>
            <a:picLocks noChangeAspect="1" noChangeArrowheads="1"/>
          </p:cNvPicPr>
          <p:nvPr/>
        </p:nvPicPr>
        <p:blipFill>
          <a:blip r:embed="rId3" cstate="print"/>
          <a:srcRect r="34014" b="33437"/>
          <a:stretch>
            <a:fillRect/>
          </a:stretch>
        </p:blipFill>
        <p:spPr bwMode="auto">
          <a:xfrm rot="10800000">
            <a:off x="500034" y="428604"/>
            <a:ext cx="4143404" cy="6053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zuevskie.ru/_ph/16/842828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428604"/>
            <a:ext cx="2857520" cy="3949579"/>
          </a:xfrm>
          <a:prstGeom prst="round2DiagRect">
            <a:avLst/>
          </a:prstGeom>
          <a:noFill/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1472" y="357166"/>
            <a:ext cx="3571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у озера сижу,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Глядя в озеро пишу.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не хочет – не читайте,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прочтёт – на ус мотайте.</a:t>
            </a:r>
          </a:p>
          <a:p>
            <a:endParaRPr lang="ru-RU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 ли небыль, то ли быль: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дед хромой продал костыль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и, добавив три рубля,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торгах купил коня,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получил в придачу сбрую,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торбу выменял худую,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потом, подумав крепко,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насадил копье на древко,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оковал железом щит,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хозяйке говорит:</a:t>
            </a:r>
          </a:p>
          <a:p>
            <a:pPr>
              <a:buFontTx/>
              <a:buChar char="-"/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Надоело мне хромать,</a:t>
            </a:r>
          </a:p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собираюсь воевать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4572008"/>
            <a:ext cx="33639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…В тех краях водилось Лихо.</a:t>
            </a:r>
          </a:p>
          <a:p>
            <a:pPr lvl="0"/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Лихо </a:t>
            </a:r>
            <a:r>
              <a:rPr lang="ru-RU" b="1" dirty="0" err="1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изподтиха</a:t>
            </a:r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/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 есть, скрытно, тихо-тихо</a:t>
            </a:r>
          </a:p>
          <a:p>
            <a:pPr lvl="0"/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сквозь открытое окошко</a:t>
            </a:r>
          </a:p>
          <a:p>
            <a:pPr lvl="0"/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ночью </a:t>
            </a:r>
            <a:r>
              <a:rPr lang="ru-RU" b="1" i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тырило</a:t>
            </a:r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картошку</a:t>
            </a:r>
          </a:p>
          <a:p>
            <a:pPr lvl="0"/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морковку понемножку,</a:t>
            </a:r>
          </a:p>
          <a:p>
            <a:pPr lvl="0"/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могло подставить ножку!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ezformata.ru/content/Images/000/040/169/image4016965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4643470" cy="378621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34" y="5500702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МИХАИЛ ЧИРКОВ, ПИСАТЕЛЬ: «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Я вот сторонник нашего вятского, русского, родного всего. И у меня здесь ежики и зайчики наши, не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покемоны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. А здесь у меня мужички вятские, тетеньки вятские».</a:t>
            </a:r>
            <a:endParaRPr lang="ru-RU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1357298"/>
            <a:ext cx="3571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Родился 10 сентября 1950 года в г. Глазове в Удмуртии.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Родители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М.Чиркова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рабочие.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 школы вместе с братом тоже встал к токарному станку.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тех пор приобрёл много профессий: токаря, столяра, механика, инженера.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марта 1973 года живет в г. Зуевке Кировской области.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1978 г. окончил Кировский политехнический институт.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Лауреат ВДНХ СССР 1978г.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57166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spc="300" dirty="0" smtClean="0">
                <a:ln w="1905">
                  <a:solidFill>
                    <a:srgbClr val="FFFF00"/>
                  </a:solidFill>
                </a:ln>
                <a:solidFill>
                  <a:srgbClr val="FFFFCC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ПЕРВЫЕ  ШАГИ… </a:t>
            </a:r>
            <a:endParaRPr lang="ru-RU" sz="3600" b="1" spc="300" dirty="0">
              <a:ln w="1905">
                <a:solidFill>
                  <a:srgbClr val="FFFF00"/>
                </a:solidFill>
              </a:ln>
              <a:solidFill>
                <a:srgbClr val="FFFFCC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uevskie.ru/_ph/16/513738258.png"/>
          <p:cNvPicPr/>
          <p:nvPr/>
        </p:nvPicPr>
        <p:blipFill>
          <a:blip r:embed="rId2" cstate="print"/>
          <a:srcRect r="2941"/>
          <a:stretch>
            <a:fillRect/>
          </a:stretch>
        </p:blipFill>
        <p:spPr bwMode="auto">
          <a:xfrm>
            <a:off x="5500694" y="2285992"/>
            <a:ext cx="307183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5715008" y="428604"/>
            <a:ext cx="307183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«Как над Вяткой голубиной</a:t>
            </a:r>
            <a:b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пролетали сказки клином!</a:t>
            </a:r>
            <a:b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испёк большущий блин, </a:t>
            </a:r>
            <a:b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заманил летящий клин.</a:t>
            </a:r>
            <a:b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Сказки сели в палисадник </a:t>
            </a:r>
            <a:b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b="1" i="1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устроили мне праздник…»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57158" y="928670"/>
            <a:ext cx="4929222" cy="5676463"/>
          </a:xfrm>
          <a:prstGeom prst="round2DiagRect">
            <a:avLst/>
          </a:prstGeom>
          <a:solidFill>
            <a:srgbClr val="FFFFCC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«Специальный диплом «ПРИЗНАНИЕ»</a:t>
            </a:r>
          </a:p>
          <a:p>
            <a:pPr>
              <a:lnSpc>
                <a:spcPts val="1600"/>
              </a:lnSpc>
            </a:pPr>
            <a:r>
              <a:rPr lang="ru-RU" sz="1600" b="1" dirty="0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получила книга </a:t>
            </a:r>
            <a:r>
              <a:rPr lang="ru-RU" sz="1600" b="1" dirty="0" err="1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М.Чиркова</a:t>
            </a:r>
            <a:r>
              <a:rPr lang="ru-RU" sz="1600" b="1" dirty="0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«Вдоль по Вятке на лошадке».</a:t>
            </a:r>
          </a:p>
          <a:p>
            <a:pPr>
              <a:lnSpc>
                <a:spcPts val="1600"/>
              </a:lnSpc>
            </a:pPr>
            <a:r>
              <a:rPr lang="ru-RU" sz="1600" b="1" dirty="0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Герои сказок – мы с вами, надо только внимательнее читать. Автор пишет с улыбкой, без нравоучения: для взрослых - намёк между строк, а детишкам урок – впрок.</a:t>
            </a:r>
          </a:p>
          <a:p>
            <a:pPr>
              <a:lnSpc>
                <a:spcPts val="1600"/>
              </a:lnSpc>
            </a:pPr>
            <a:r>
              <a:rPr lang="ru-RU" sz="1600" b="1" dirty="0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Книга содержит скрытую, ненавязчивую мораль: нельзя обманывать, нельзя быть жадным, нельзя предавать друзей. И, главное, сказка учит, что добро всегда возвращается к тому, кто помогает другим, а добро всегда побеждает зло. </a:t>
            </a:r>
          </a:p>
          <a:p>
            <a:pPr>
              <a:lnSpc>
                <a:spcPts val="1600"/>
              </a:lnSpc>
            </a:pPr>
            <a:r>
              <a:rPr lang="ru-RU" sz="1600" b="1" dirty="0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«Смех – дело добровольное» - говорит М.Г. Чирков. Написаны сказки с юмором, но в каждой есть своя «изюминка». Мы узнаём, что добрых людей всегда больше, их любит удача. В книге присутствует образ героя - доброго, умного, сильного, верного своему слову. У хороших людей много друзей: людей, зверей, птиц, рыб. Сказки призывают нас быть добрыми, внимательными друг к другу.»</a:t>
            </a:r>
          </a:p>
          <a:p>
            <a:pPr>
              <a:lnSpc>
                <a:spcPts val="1600"/>
              </a:lnSpc>
            </a:pPr>
            <a:r>
              <a:rPr lang="ru-RU" sz="1200" b="1" i="1" dirty="0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1" i="1" dirty="0" err="1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Сермавкина</a:t>
            </a:r>
            <a:r>
              <a:rPr lang="ru-RU" sz="1200" b="1" i="1" dirty="0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Н.В., библиотекарь детского отдела  городской детской библиотеки </a:t>
            </a:r>
            <a:r>
              <a:rPr lang="ru-RU" sz="1200" b="1" i="1" dirty="0" err="1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им.М.Е.Салтыкова-Щедрина</a:t>
            </a:r>
            <a:r>
              <a:rPr lang="ru-RU" sz="1200" b="1" i="1" dirty="0" smtClean="0">
                <a:ln>
                  <a:solidFill>
                    <a:srgbClr val="9933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b="1" dirty="0">
              <a:ln>
                <a:solidFill>
                  <a:srgbClr val="9933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285728"/>
            <a:ext cx="4350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"</a:t>
            </a:r>
            <a:r>
              <a:rPr lang="ru-RU" sz="3200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Вятская книга года -2012"</a:t>
            </a:r>
            <a:endParaRPr lang="ru-RU" sz="3200" b="1" dirty="0">
              <a:ln>
                <a:solidFill>
                  <a:srgbClr val="FFFFCC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zuevskie.ru/_ph/16/681443166.jpg"/>
          <p:cNvPicPr/>
          <p:nvPr/>
        </p:nvPicPr>
        <p:blipFill>
          <a:blip r:embed="rId2" cstate="print">
            <a:lum bright="10000" contrast="40000"/>
          </a:blip>
          <a:srcRect t="11940" r="50160" b="2012"/>
          <a:stretch>
            <a:fillRect/>
          </a:stretch>
        </p:blipFill>
        <p:spPr bwMode="auto">
          <a:xfrm>
            <a:off x="428596" y="928670"/>
            <a:ext cx="21431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2" name="Picture 2" descr="&amp;Fcy;&amp;ocy;&amp;tcy;&amp;ocy;&amp;gcy;&amp;rcy;&amp;acy;&amp;fcy;&amp;icy;&amp;yacy; 1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l="54000" t="18595" r="999"/>
          <a:stretch>
            <a:fillRect/>
          </a:stretch>
        </p:blipFill>
        <p:spPr bwMode="auto">
          <a:xfrm>
            <a:off x="2928926" y="1785926"/>
            <a:ext cx="2251930" cy="29575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5000636"/>
            <a:ext cx="5072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«Вдоль по Вятке на лошадке» (сказки, байки, небылицы). Художник Татьяна Дедова.</a:t>
            </a:r>
          </a:p>
          <a:p>
            <a:r>
              <a:rPr lang="ru-RU" sz="1600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Сказки: Чудак ; Три брата ; Пирожок с повидлом ; Лошадиная зависть ; Кот, баран и мышь ; Кошкин сон ; Целковый ; Как мужик топор покупал. </a:t>
            </a:r>
            <a:br>
              <a:rPr lang="ru-RU" sz="1600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n>
                <a:solidFill>
                  <a:srgbClr val="9933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57166"/>
            <a:ext cx="4312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СКАЗКИ, БАЙКИ, НЕБЫЛИЦЫ</a:t>
            </a:r>
            <a:endParaRPr lang="ru-RU" sz="2400" dirty="0">
              <a:ln>
                <a:solidFill>
                  <a:srgbClr val="FFFFCC"/>
                </a:solidFill>
              </a:ln>
              <a:solidFill>
                <a:srgbClr val="FFFFCC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 descr="C:\Users\Melchakova_MG.SCHOOL-52\Desktop\2015 сканир.док\2016_04_22\IMG_0013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13062" t="3742" r="3772" b="2695"/>
          <a:stretch>
            <a:fillRect/>
          </a:stretch>
        </p:blipFill>
        <p:spPr bwMode="auto">
          <a:xfrm rot="10800000">
            <a:off x="5429256" y="642918"/>
            <a:ext cx="3369120" cy="5711792"/>
          </a:xfrm>
          <a:prstGeom prst="round2Diag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714356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 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была  издана повесть-сказка </a:t>
            </a:r>
            <a:r>
              <a:rPr lang="ru-RU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М.Чиркова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«Легенда о </a:t>
            </a:r>
            <a:r>
              <a:rPr lang="ru-RU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голубых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жемчужинах», которую в формате дипломного проекта оформила студентка Вятского художественного училища Марина Фоминых. </a:t>
            </a:r>
            <a:endParaRPr lang="ru-R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7158" y="1571612"/>
            <a:ext cx="5429288" cy="5022652"/>
          </a:xfrm>
          <a:prstGeom prst="round2DiagRect">
            <a:avLst/>
          </a:prstGeom>
          <a:solidFill>
            <a:srgbClr val="FFFFCC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1700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 «В одной приморской деревушке бытовала странная легенда. Якобы на другом берегу моря стоит город-государство, и будто бы наступит время, когда оттуда приплывет на роскошной бригантине юный царевич в поисках невесты. А в жены он возьмет девушку, в ушах которой будут красоваться серьги с </a:t>
            </a:r>
            <a:r>
              <a:rPr lang="ru-RU" sz="1700" b="1" i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голубыми</a:t>
            </a:r>
            <a:r>
              <a:rPr lang="ru-RU" sz="1700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жемчужинами. Морская волна должна выбросить эти жемчужины на берег к ногам счастливицы.</a:t>
            </a:r>
          </a:p>
          <a:p>
            <a:r>
              <a:rPr lang="ru-RU" sz="1700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 Когда и как родилась легенда, люди уже не помнили, но многие искренне верили в её существование, особенно женщины. Девочки и девушки с самого раннего утра и до позднего вечера гуляли по берегу моря, вглядываясь в наступающие волны: не мелькнет ли на солнце заветная жемчужина, их </a:t>
            </a:r>
            <a:r>
              <a:rPr lang="ru-RU" sz="1700" b="1" i="1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голубая</a:t>
            </a:r>
            <a:r>
              <a:rPr lang="ru-RU" sz="1700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мечта?..»  </a:t>
            </a:r>
            <a:endParaRPr lang="ru-RU" sz="1700" b="1" i="1" dirty="0">
              <a:ln>
                <a:solidFill>
                  <a:schemeClr val="accent5">
                    <a:lumMod val="75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285728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>
                  <a:solidFill>
                    <a:srgbClr val="C00000"/>
                  </a:solidFill>
                </a:ln>
                <a:solidFill>
                  <a:srgbClr val="FF474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«ЛЮБОВЬ, МУЖЕСТВО И ТЕРПЕНИЕ!»</a:t>
            </a:r>
            <a:endParaRPr lang="ru-RU" sz="2400" b="1" dirty="0">
              <a:ln w="1905">
                <a:solidFill>
                  <a:srgbClr val="C00000"/>
                </a:solidFill>
              </a:ln>
              <a:solidFill>
                <a:srgbClr val="FF4747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elchakova_MG.SCHOOL-52\Desktop\2015 сканир.док\2016_04_18\IMG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4585" r="16660" b="21140"/>
          <a:stretch>
            <a:fillRect/>
          </a:stretch>
        </p:blipFill>
        <p:spPr bwMode="auto">
          <a:xfrm>
            <a:off x="5643570" y="1857364"/>
            <a:ext cx="3006819" cy="453831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библиотека школьная\Грина\DSC02183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21842" b="4737"/>
          <a:stretch>
            <a:fillRect/>
          </a:stretch>
        </p:blipFill>
        <p:spPr bwMode="auto">
          <a:xfrm>
            <a:off x="785786" y="428604"/>
            <a:ext cx="7786742" cy="4287558"/>
          </a:xfrm>
          <a:prstGeom prst="round2DiagRect">
            <a:avLst/>
          </a:prstGeom>
          <a:noFill/>
          <a:effectLst>
            <a:softEdge rad="63500"/>
          </a:effec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14282" y="4786322"/>
            <a:ext cx="864399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 февраля ученики 3А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побывали на экскурсии в областной детско-юношеской библиотеке им.Грина, где для них была организована встреча с кировским детским писателем м.Г.Чирковым. Он познакомил ребят со своими книгами, ответил на многочисленные вопросы, исполнил несколько песен под гитару, а затем желающие смогли приобрести его книги. Детям очень понравилась эта встреча. Всю обратную дорогу в автобусе почти все они сидели, уткнувшись в купленные книги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Чиркова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увлеченно читали. Видя такой интерес к книгам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М.Г.Чиркова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отмечая его удивительную легкость в общении с детьми, позитивный настрой, особый 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вятский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колорит его произведений,  мы решили продолжить знакомство наших учащихся с этим замечательным человеком и пригласили его  к нам школу.</a:t>
            </a:r>
            <a:endParaRPr kumimoji="0" lang="ru-RU" sz="1400" b="1" i="0" u="none" strike="noStrike" cap="none" normalizeH="0" baseline="0" dirty="0" smtClean="0">
              <a:ln>
                <a:solidFill>
                  <a:srgbClr val="993300"/>
                </a:solidFill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715436" cy="6231493"/>
          </a:xfrm>
          <a:prstGeom prst="round2Diag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dirty="0" smtClean="0"/>
              <a:t>     «</a:t>
            </a:r>
            <a:r>
              <a:rPr lang="ru-RU" sz="2000" b="1" i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Мы с классом ездили в библиотеку им.Грина. Там проходила встреча с писателем Михаилом Чирковым. </a:t>
            </a:r>
          </a:p>
          <a:p>
            <a:pPr>
              <a:lnSpc>
                <a:spcPts val="2700"/>
              </a:lnSpc>
            </a:pPr>
            <a:r>
              <a:rPr lang="ru-RU" sz="2000" b="1" i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Он рассказывал нам о своем творчестве и читал свои стихи, аккомпанируя на гитаре. В основном, он пишет книги для детей. Его книги – о детях, о дружбе, о фантазии и чудесах. </a:t>
            </a:r>
          </a:p>
          <a:p>
            <a:pPr>
              <a:lnSpc>
                <a:spcPts val="2700"/>
              </a:lnSpc>
            </a:pPr>
            <a:r>
              <a:rPr lang="ru-RU" sz="2000" b="1" i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Именно такая книжка осталась у меня на память после этой встречи.  Она называется «На улице сказок». Интересно, что она понравилась даже моей сестре, которой 4 года. Сестренка с большим удовольствием слушает эти сказки на ночь. Я тоже, конечно, прочитал эти увлекательные сказки. В них окружающий мир описывается от  лица девочки Светы, которая верит в чудеса, умеет и любит мечтать и фантазировать вместе с мамой, папой, бабушкой и дедушкой. Конечно, в их жизни случаются трудности, и даже неприятности. Но все вместе они их преодолевают.</a:t>
            </a:r>
          </a:p>
          <a:p>
            <a:pPr>
              <a:lnSpc>
                <a:spcPts val="2700"/>
              </a:lnSpc>
            </a:pPr>
            <a:r>
              <a:rPr lang="ru-RU" sz="2000" b="1" i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После прочтения этой книги, остается ощущение, что в мире есть место для чудес и сказок!» </a:t>
            </a:r>
            <a:r>
              <a:rPr lang="ru-RU" sz="1400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(отзыв ученика 3 «А» класса Александра Лисовского)</a:t>
            </a:r>
            <a:endParaRPr lang="ru-RU" sz="1400" dirty="0">
              <a:ln w="10541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Раб.матер.мои\Краеведение\литераторы Вятки\Чирков М\инсценировка\IMG_0003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5930" t="9463" r="10656" b="11162"/>
          <a:stretch>
            <a:fillRect/>
          </a:stretch>
        </p:blipFill>
        <p:spPr bwMode="auto">
          <a:xfrm rot="10800000">
            <a:off x="6786578" y="3143248"/>
            <a:ext cx="2003519" cy="25455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Рисунок 3" descr="http://zuevskie.ru/_ph/16/513738258.png"/>
          <p:cNvPicPr/>
          <p:nvPr/>
        </p:nvPicPr>
        <p:blipFill>
          <a:blip r:embed="rId4" cstate="print"/>
          <a:srcRect r="2941"/>
          <a:stretch>
            <a:fillRect/>
          </a:stretch>
        </p:blipFill>
        <p:spPr bwMode="auto">
          <a:xfrm>
            <a:off x="3214678" y="2357430"/>
            <a:ext cx="264320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blin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39200" y="6429396"/>
            <a:ext cx="304800" cy="304800"/>
          </a:xfrm>
          <a:prstGeom prst="rect">
            <a:avLst/>
          </a:prstGeom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4" descr="http://intreidbus.ru/writers/images/person_4irkov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 b="11437"/>
          <a:stretch>
            <a:fillRect/>
          </a:stretch>
        </p:blipFill>
        <p:spPr bwMode="auto">
          <a:xfrm>
            <a:off x="500034" y="428604"/>
            <a:ext cx="2214578" cy="2981164"/>
          </a:xfrm>
          <a:prstGeom prst="round2DiagRect">
            <a:avLst/>
          </a:prstGeom>
          <a:noFill/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143240" y="714356"/>
            <a:ext cx="2857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Михаил</a:t>
            </a:r>
          </a:p>
          <a:p>
            <a:pPr lvl="0" algn="ctr"/>
            <a:r>
              <a:rPr lang="ru-RU" sz="4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Чирков</a:t>
            </a:r>
            <a:endParaRPr lang="ru-RU" sz="4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lightbox-image" descr="http://www.kirovreg.ru/culture/objects/lib/77.jpg"/>
          <p:cNvPicPr/>
          <p:nvPr/>
        </p:nvPicPr>
        <p:blipFill>
          <a:blip r:embed="rId7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858016" y="571480"/>
            <a:ext cx="1714512" cy="2357454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14678" y="285728"/>
            <a:ext cx="2803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FFFFCC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</a:rPr>
              <a:t>МБОУ СОШ с УИОП №52 </a:t>
            </a:r>
            <a:r>
              <a:rPr lang="ru-RU" sz="1400" b="1" dirty="0" smtClean="0">
                <a:solidFill>
                  <a:srgbClr val="FFFFCC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</a:rPr>
              <a:t>г.Кирова</a:t>
            </a:r>
            <a:endParaRPr lang="ru-RU" sz="1400" b="1" dirty="0" smtClean="0">
              <a:solidFill>
                <a:srgbClr val="FFFFCC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00496" y="6286520"/>
            <a:ext cx="69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>
                <a:solidFill>
                  <a:srgbClr val="993300"/>
                </a:solidFill>
              </a:rPr>
              <a:t>2016 г.</a:t>
            </a:r>
            <a:endParaRPr lang="ru-RU" sz="1400" dirty="0">
              <a:solidFill>
                <a:srgbClr val="9933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14942" y="6143644"/>
            <a:ext cx="3513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Библиотекарь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Мельчакова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М.Г.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4000504"/>
            <a:ext cx="25003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 w="1905">
                  <a:solidFill>
                    <a:srgbClr val="FFFFCC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«Читаем в школьной библиотеке книги вятских писателей»</a:t>
            </a:r>
            <a:endParaRPr lang="ru-RU" sz="2800" dirty="0">
              <a:ln w="1905">
                <a:solidFill>
                  <a:srgbClr val="FFFFCC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Раб.матер.мои\Краеведение\литераторы Вятки\Чирков М\Чирков рис.3А\IMG_0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428596" y="500042"/>
            <a:ext cx="8318379" cy="5882401"/>
          </a:xfrm>
          <a:prstGeom prst="rect">
            <a:avLst/>
          </a:prstGeom>
          <a:noFill/>
        </p:spPr>
      </p:pic>
      <p:pic>
        <p:nvPicPr>
          <p:cNvPr id="3" name="Picture 2" descr="C:\Users\Melchakova_MG.SCHOOL-52\Desktop\2015 сканир.док\2016_04_15\IMG.jpg"/>
          <p:cNvPicPr>
            <a:picLocks noChangeAspect="1" noChangeArrowheads="1"/>
          </p:cNvPicPr>
          <p:nvPr/>
        </p:nvPicPr>
        <p:blipFill>
          <a:blip r:embed="rId3" cstate="print"/>
          <a:srcRect t="45445" r="3603" b="7773"/>
          <a:stretch>
            <a:fillRect/>
          </a:stretch>
        </p:blipFill>
        <p:spPr bwMode="auto">
          <a:xfrm rot="4890590">
            <a:off x="1322263" y="1925181"/>
            <a:ext cx="1951028" cy="1338941"/>
          </a:xfrm>
          <a:prstGeom prst="rect">
            <a:avLst/>
          </a:prstGeom>
          <a:noFill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Раб.матер.мои\Краеведение\литераторы Вятки\Чирков М\Чирков рис.3А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8347993" cy="5903342"/>
          </a:xfrm>
          <a:prstGeom prst="round2DiagRect">
            <a:avLst/>
          </a:prstGeom>
          <a:noFill/>
          <a:effectLst>
            <a:glow rad="101600">
              <a:srgbClr val="FFFFCC">
                <a:alpha val="60000"/>
              </a:srgbClr>
            </a:glow>
          </a:effec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28794" y="357166"/>
            <a:ext cx="62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993300"/>
                  </a:solidFill>
                </a:ln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«ПАМЯТНИК  АБРАКАДАБРЕ»</a:t>
            </a:r>
            <a:endParaRPr lang="ru-RU" sz="2800" b="1" dirty="0">
              <a:ln>
                <a:solidFill>
                  <a:srgbClr val="993300"/>
                </a:solidFill>
              </a:ln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Раб.матер.мои\Краеведение\литераторы Вятки\Чирков М\Чирков рис.3А\IMG_0005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271462" y="428604"/>
            <a:ext cx="8586818" cy="6072230"/>
          </a:xfrm>
          <a:prstGeom prst="round2DiagRect">
            <a:avLst/>
          </a:prstGeom>
          <a:noFill/>
          <a:effectLst>
            <a:softEdge rad="63500"/>
          </a:effec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Раб.матер.мои\Краеведение\литераторы Вятки\Чирков М\Чирков рис.3А\IMG.jp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47850"/>
          <a:stretch>
            <a:fillRect/>
          </a:stretch>
        </p:blipFill>
        <p:spPr bwMode="auto">
          <a:xfrm>
            <a:off x="500034" y="428604"/>
            <a:ext cx="4000528" cy="542477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C:\Раб.матер.мои\Краеведение\литераторы Вятки\Чирков М\Чирков рис.3А\IMG_0004.jpg"/>
          <p:cNvPicPr>
            <a:picLocks noChangeAspect="1" noChangeArrowheads="1"/>
          </p:cNvPicPr>
          <p:nvPr/>
        </p:nvPicPr>
        <p:blipFill>
          <a:blip r:embed="rId3" cstate="print"/>
          <a:srcRect l="11341" t="5002" r="11164" b="20147"/>
          <a:stretch>
            <a:fillRect/>
          </a:stretch>
        </p:blipFill>
        <p:spPr bwMode="auto">
          <a:xfrm>
            <a:off x="4786314" y="1428736"/>
            <a:ext cx="3869133" cy="5038871"/>
          </a:xfrm>
          <a:prstGeom prst="rect">
            <a:avLst/>
          </a:prstGeom>
          <a:noFill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572000" y="1428736"/>
            <a:ext cx="4143404" cy="487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Любовь к чтению зародилась у 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М.Чиркова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детства. </a:t>
            </a:r>
          </a:p>
          <a:p>
            <a:pPr marL="0" marR="0" lvl="0" indent="238125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Писать свои книги он стал уже взрослым и совсем неожиданно. </a:t>
            </a:r>
          </a:p>
          <a:p>
            <a:pPr marL="0" marR="0" lvl="0" indent="238125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Михаила Георгиевича много увлечений: шахматы, фотография, радиотехника, кинокамера. Он любит играть на гитаре и петь.</a:t>
            </a:r>
          </a:p>
          <a:p>
            <a:pPr marL="0" marR="0" lvl="0" indent="238125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Отдельные публикации стихов - в областной периодической печати и коллективных сборниках. </a:t>
            </a:r>
          </a:p>
          <a:p>
            <a:pPr indent="238125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1995 г. М.Чирков является членом Союза писателей России.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238125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областной литературной премии им. Л.В.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Дъяконова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428604"/>
            <a:ext cx="4867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300" dirty="0" smtClean="0">
                <a:ln w="1905">
                  <a:solidFill>
                    <a:srgbClr val="FFFF00"/>
                  </a:solidFill>
                </a:ln>
                <a:solidFill>
                  <a:srgbClr val="FFFFCC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ПЕРВЫЕ  КНИГИ… </a:t>
            </a:r>
            <a:endParaRPr lang="ru-RU" sz="3600" b="1" spc="300" dirty="0">
              <a:ln w="1905">
                <a:solidFill>
                  <a:srgbClr val="FFFF00"/>
                </a:solidFill>
              </a:ln>
              <a:solidFill>
                <a:srgbClr val="FFFFCC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2910" y="1142984"/>
            <a:ext cx="328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«</a:t>
            </a:r>
            <a:r>
              <a:rPr lang="ru-RU" sz="1600" b="1" i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уходил в книгу и никого вокруг не видел… И ужасно жалко было </a:t>
            </a:r>
            <a:r>
              <a:rPr lang="ru-RU" sz="1600" b="1" i="1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Муму</a:t>
            </a:r>
            <a:r>
              <a:rPr lang="ru-RU" sz="1600" b="1" i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А еще я любил читать книги про войну…»</a:t>
            </a:r>
            <a:endParaRPr lang="ru-RU" sz="1600" b="1" i="1" dirty="0">
              <a:ln>
                <a:solidFill>
                  <a:srgbClr val="FFFFCC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www.herzenlib.ru/main/image/n20131105_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428868"/>
            <a:ext cx="2601813" cy="3929090"/>
          </a:xfrm>
          <a:prstGeom prst="round2Diag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Раб.матер.мои\Краеведение\литераторы Вятки\Чирков М\М.Г.Чиркову от П.Бересневой 5Е шк.5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42080"/>
          <a:stretch>
            <a:fillRect/>
          </a:stretch>
        </p:blipFill>
        <p:spPr bwMode="auto">
          <a:xfrm>
            <a:off x="412938" y="500042"/>
            <a:ext cx="7302334" cy="5857916"/>
          </a:xfrm>
          <a:prstGeom prst="round2DiagRect">
            <a:avLst/>
          </a:prstGeom>
          <a:noFill/>
          <a:effectLst>
            <a:softEdge rad="63500"/>
          </a:effec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2" descr="C:\Раб.матер.мои\Краеведение\литераторы Вятки\Чирков М\М.Г.Чиркову от П.Бересневой 5Е шк.5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47073" t="68614" r="9544" b="25086"/>
          <a:stretch>
            <a:fillRect/>
          </a:stretch>
        </p:blipFill>
        <p:spPr bwMode="auto">
          <a:xfrm>
            <a:off x="6215074" y="6285761"/>
            <a:ext cx="2928926" cy="572238"/>
          </a:xfrm>
          <a:prstGeom prst="round2DiagRect">
            <a:avLst/>
          </a:prstGeom>
          <a:noFill/>
          <a:effectLst>
            <a:softEdge rad="63500"/>
          </a:effectLst>
        </p:spPr>
      </p:pic>
      <p:pic>
        <p:nvPicPr>
          <p:cNvPr id="1026" name="Picture 2" descr="C:\Раб.матер.мои\Краеведение\литераторы Вятки\Чирков М\М.Г.Чиркову от П.Бересневой 5Е шк.52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 t="60805" r="58036" b="6330"/>
          <a:stretch>
            <a:fillRect/>
          </a:stretch>
        </p:blipFill>
        <p:spPr bwMode="auto">
          <a:xfrm>
            <a:off x="7337878" y="214290"/>
            <a:ext cx="1677113" cy="1857388"/>
          </a:xfrm>
          <a:prstGeom prst="round2Diag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15140" y="5214950"/>
            <a:ext cx="22825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1600" b="1" dirty="0" smtClean="0">
                <a:ln w="1905">
                  <a:solidFill>
                    <a:srgbClr val="663300"/>
                  </a:solidFill>
                </a:ln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Учитель:</a:t>
            </a:r>
          </a:p>
          <a:p>
            <a:pPr eaLnBrk="0" hangingPunct="0">
              <a:defRPr/>
            </a:pPr>
            <a:r>
              <a:rPr lang="ru-RU" sz="1600" b="1" dirty="0" smtClean="0">
                <a:ln w="1905">
                  <a:solidFill>
                    <a:srgbClr val="663300"/>
                  </a:solidFill>
                </a:ln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905">
                  <a:solidFill>
                    <a:srgbClr val="663300"/>
                  </a:solidFill>
                </a:ln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Чайникова</a:t>
            </a:r>
            <a:r>
              <a:rPr lang="ru-RU" sz="1600" b="1" dirty="0" smtClean="0">
                <a:ln w="1905">
                  <a:solidFill>
                    <a:srgbClr val="663300"/>
                  </a:solidFill>
                </a:ln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Н.П. </a:t>
            </a:r>
          </a:p>
          <a:p>
            <a:pPr eaLnBrk="0" hangingPunct="0">
              <a:defRPr/>
            </a:pPr>
            <a:r>
              <a:rPr lang="ru-RU" sz="1600" b="1" dirty="0" smtClean="0">
                <a:ln w="1905">
                  <a:solidFill>
                    <a:srgbClr val="663300"/>
                  </a:solidFill>
                </a:ln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Библиотекарь:</a:t>
            </a:r>
          </a:p>
          <a:p>
            <a:pPr eaLnBrk="0" hangingPunct="0">
              <a:defRPr/>
            </a:pPr>
            <a:r>
              <a:rPr lang="ru-RU" sz="1600" b="1" dirty="0" err="1" smtClean="0">
                <a:ln w="1905">
                  <a:solidFill>
                    <a:srgbClr val="663300"/>
                  </a:solidFill>
                </a:ln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Мельчакова</a:t>
            </a:r>
            <a:r>
              <a:rPr lang="ru-RU" sz="1600" b="1" dirty="0" smtClean="0">
                <a:ln w="1905">
                  <a:solidFill>
                    <a:srgbClr val="663300"/>
                  </a:solidFill>
                </a:ln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М.Г.</a:t>
            </a:r>
            <a:endParaRPr lang="ru-RU" sz="1600" b="1" dirty="0">
              <a:ln w="1905">
                <a:solidFill>
                  <a:srgbClr val="663300"/>
                </a:solidFill>
              </a:ln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Documents and Settings\Melchakova_MG.SCHOOL-52\Рабочий стол\рис.март 2014 1В 2Д 3Е\1В\1.jpg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 t="4273"/>
          <a:stretch>
            <a:fillRect/>
          </a:stretch>
        </p:blipFill>
        <p:spPr bwMode="auto">
          <a:xfrm rot="5400000">
            <a:off x="1149040" y="1028190"/>
            <a:ext cx="4845656" cy="6429420"/>
          </a:xfrm>
          <a:prstGeom prst="roundRect">
            <a:avLst/>
          </a:prstGeom>
          <a:noFill/>
          <a:effectLst>
            <a:softEdge rad="1270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071538" y="5786454"/>
            <a:ext cx="455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ln w="1905">
                  <a:solidFill>
                    <a:srgbClr val="6633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рисунок  ученика 1 «В» </a:t>
            </a:r>
            <a:r>
              <a:rPr lang="ru-RU" b="1" dirty="0" err="1" smtClean="0">
                <a:ln w="1905">
                  <a:solidFill>
                    <a:srgbClr val="6633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lang="ru-RU" b="1" dirty="0" smtClean="0">
                <a:ln w="1905">
                  <a:solidFill>
                    <a:srgbClr val="6633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Ст. Полушина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1000108"/>
            <a:ext cx="53578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400" b="1" dirty="0" smtClean="0">
                <a:ln w="1905">
                  <a:solidFill>
                    <a:srgbClr val="FFFF00"/>
                  </a:solidFill>
                </a:ln>
                <a:solidFill>
                  <a:srgbClr val="FFFF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 РИСУНКА</a:t>
            </a:r>
          </a:p>
          <a:p>
            <a:pPr>
              <a:defRPr/>
            </a:pPr>
            <a:r>
              <a:rPr lang="ru-RU" sz="3200" b="1" i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МОЯ  </a:t>
            </a:r>
            <a:r>
              <a:rPr lang="ru-RU" sz="3200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ЛЮБИМАЯ  КНИЖКА»</a:t>
            </a:r>
            <a:endParaRPr lang="ru-RU" sz="3200" b="1" dirty="0" smtClean="0">
              <a:ln w="1905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zuevskie.ru/_ph/16/513738258.png"/>
          <p:cNvPicPr/>
          <p:nvPr/>
        </p:nvPicPr>
        <p:blipFill>
          <a:blip r:embed="rId3" cstate="print">
            <a:lum bright="-10000" contrast="20000"/>
          </a:blip>
          <a:srcRect r="2941"/>
          <a:stretch>
            <a:fillRect/>
          </a:stretch>
        </p:blipFill>
        <p:spPr bwMode="auto">
          <a:xfrm>
            <a:off x="6572264" y="357166"/>
            <a:ext cx="21431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428860" y="357166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с УИОП №52 г.Кирова</a:t>
            </a:r>
          </a:p>
          <a:p>
            <a:pPr algn="ctr"/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Школьная библиотека</a:t>
            </a:r>
            <a:endParaRPr lang="ru-RU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uevskie.ru/_ph/16/513738258.png"/>
          <p:cNvPicPr/>
          <p:nvPr/>
        </p:nvPicPr>
        <p:blipFill>
          <a:blip r:embed="rId3" cstate="print"/>
          <a:srcRect r="2941"/>
          <a:stretch>
            <a:fillRect/>
          </a:stretch>
        </p:blipFill>
        <p:spPr bwMode="auto">
          <a:xfrm>
            <a:off x="5857884" y="3000372"/>
            <a:ext cx="221457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lin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715404" y="6429396"/>
            <a:ext cx="304800" cy="304800"/>
          </a:xfrm>
          <a:prstGeom prst="rect">
            <a:avLst/>
          </a:prstGeom>
        </p:spPr>
      </p:pic>
      <p:sp>
        <p:nvSpPr>
          <p:cNvPr id="5" name="Управляющая кнопка: звук 4">
            <a:hlinkClick r:id="rId6" action="ppaction://hlinkfile" highlightClick="1">
              <a:snd r:embed="rId5" name="applause.wav" builtIn="1"/>
            </a:hlinkClick>
          </p:cNvPr>
          <p:cNvSpPr/>
          <p:nvPr/>
        </p:nvSpPr>
        <p:spPr>
          <a:xfrm>
            <a:off x="7072330" y="6215082"/>
            <a:ext cx="214314" cy="285752"/>
          </a:xfrm>
          <a:prstGeom prst="actionButtonSoun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фильм 5">
            <a:hlinkClick r:id="rId7" action="ppaction://hlinkfile" highlightClick="1"/>
          </p:cNvPr>
          <p:cNvSpPr/>
          <p:nvPr/>
        </p:nvSpPr>
        <p:spPr>
          <a:xfrm>
            <a:off x="7643834" y="6215082"/>
            <a:ext cx="285752" cy="214314"/>
          </a:xfrm>
          <a:prstGeom prst="actionButtonMovi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35716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n>
                  <a:solidFill>
                    <a:srgbClr val="FFFFCC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Приглашаем вас, ребятки</a:t>
            </a:r>
          </a:p>
          <a:p>
            <a:r>
              <a:rPr lang="ru-RU" sz="2800" b="1" dirty="0" smtClean="0">
                <a:ln>
                  <a:solidFill>
                    <a:srgbClr val="FFFFCC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Вдоль по Вятке на лошадке!</a:t>
            </a:r>
            <a:endParaRPr lang="ru-RU" sz="2800" b="1" dirty="0">
              <a:ln>
                <a:solidFill>
                  <a:srgbClr val="FFFFCC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00034" y="1500174"/>
            <a:ext cx="392909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писатель – земляк любит детей, любит свой край и хочет, чтобы взрослые и дети любили и гордились своей малой родиной!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Автор стихов и прозаических произведений для взрослых, Михаил</a:t>
            </a:r>
            <a:r>
              <a:rPr kumimoji="0" lang="ru-RU" b="1" i="0" u="none" strike="noStrike" cap="none" normalizeH="0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Чирков хорошо известен и  </a:t>
            </a:r>
            <a:r>
              <a:rPr kumimoji="0" lang="ru-RU" b="1" i="0" u="none" strike="noStrike" cap="none" normalizeH="0" baseline="0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популярен  как детский писатель. Уже много лет его сказки для детей, книжки, изданные большими тиражами, не только продаются, но и щедро дарятся детям, а те, что написаны по фольклорным мотивам, используются в сценариях театральных коллективов.</a:t>
            </a:r>
            <a:endParaRPr kumimoji="0" lang="ru-RU" b="1" i="0" u="none" strike="noStrike" cap="none" normalizeH="0" baseline="0" dirty="0" smtClean="0">
              <a:ln>
                <a:solidFill>
                  <a:srgbClr val="FFFFCC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T:\библиотека школьная\Грина\DSC02183.JPG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</a:blip>
          <a:srcRect l="16686" t="41866" r="46606" b="24761"/>
          <a:stretch>
            <a:fillRect/>
          </a:stretch>
        </p:blipFill>
        <p:spPr bwMode="auto">
          <a:xfrm>
            <a:off x="5167316" y="500042"/>
            <a:ext cx="3457599" cy="2357454"/>
          </a:xfrm>
          <a:prstGeom prst="round2Diag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lum bright="-20000" contrast="40000"/>
          </a:blip>
          <a:srcRect l="21918" t="8394" r="10959" b="58208"/>
          <a:stretch>
            <a:fillRect/>
          </a:stretch>
        </p:blipFill>
        <p:spPr bwMode="auto">
          <a:xfrm>
            <a:off x="428596" y="428604"/>
            <a:ext cx="3857652" cy="271464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428604"/>
            <a:ext cx="41434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Инсценировка по сказке </a:t>
            </a:r>
            <a:r>
              <a:rPr lang="ru-RU" sz="2800" b="1" i="1" dirty="0" err="1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М.Чиркова</a:t>
            </a:r>
            <a:endParaRPr lang="ru-RU" sz="2800" b="1" i="1" dirty="0" smtClean="0">
              <a:ln>
                <a:solidFill>
                  <a:srgbClr val="9933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«КОТ, БАРАН И МЫШЬ»</a:t>
            </a:r>
          </a:p>
          <a:p>
            <a:pPr algn="ctr"/>
            <a:r>
              <a:rPr lang="ru-RU" sz="2800" b="1" i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исполнении учащихся </a:t>
            </a:r>
            <a:r>
              <a:rPr lang="ru-RU" sz="2800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3А </a:t>
            </a:r>
            <a:r>
              <a:rPr lang="ru-RU" sz="2800" b="1" dirty="0" err="1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800" b="1" dirty="0" smtClean="0">
                <a:ln>
                  <a:solidFill>
                    <a:srgbClr val="993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3357562"/>
            <a:ext cx="3786214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Как на дедовой лошадке</a:t>
            </a:r>
          </a:p>
          <a:p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Я скакал по старой Вятке,</a:t>
            </a:r>
          </a:p>
          <a:p>
            <a:r>
              <a:rPr lang="ru-RU" sz="20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Шуточки-балясочки</a:t>
            </a:r>
            <a:endParaRPr lang="ru-RU" sz="20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  <a:p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Собирал в колясочку.</a:t>
            </a:r>
          </a:p>
          <a:p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Пересел на тарантас –</a:t>
            </a:r>
          </a:p>
          <a:p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Всю </a:t>
            </a:r>
            <a:r>
              <a:rPr lang="ru-RU" sz="20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копилочку</a:t>
            </a:r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 растряс.</a:t>
            </a:r>
          </a:p>
          <a:p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Насмешил честной народ,</a:t>
            </a:r>
          </a:p>
          <a:p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Пусть смеется и поет,</a:t>
            </a:r>
          </a:p>
          <a:p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Приглашаем вас, ребятки</a:t>
            </a:r>
          </a:p>
          <a:p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Вдоль по Вятке на лошадке!</a:t>
            </a:r>
            <a:endParaRPr lang="ru-RU" sz="2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5121" name="Picture 1" descr="C:\Users\Melchakova_MG.SCHOOL-52\Desktop\опыт работы ШБ 2011-15\2015-2016\встреча с писателем Чирковым\Чирков фото со встречи\Моментальный снимок 2 (27.04.2016 10-49).pn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l="10254"/>
          <a:stretch>
            <a:fillRect/>
          </a:stretch>
        </p:blipFill>
        <p:spPr bwMode="auto">
          <a:xfrm>
            <a:off x="3743642" y="3286124"/>
            <a:ext cx="5015043" cy="3143272"/>
          </a:xfrm>
          <a:prstGeom prst="round2Diag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00034" y="285728"/>
            <a:ext cx="471490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апреля 2016 г. в нашей школьной библиотеке состоялась  встреча вятского детского писателя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М.Чиркова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учениками 3В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Писатель рассказал о своем детстве, о том, как создает свои увлекательные произведения. По ходу встречи перед писателем и ребятами выступили  уже  знакомые с Михаилом Георгиевичем и его</a:t>
            </a:r>
            <a:r>
              <a:rPr kumimoji="0" lang="ru-RU" sz="1400" b="1" i="0" u="none" strike="noStrike" cap="none" normalizeH="0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книгами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ученики 3А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400" b="1" i="0" u="none" strike="noStrike" cap="none" normalizeH="0" baseline="0" dirty="0" smtClean="0">
              <a:ln>
                <a:solidFill>
                  <a:srgbClr val="FFFFCC"/>
                </a:solidFill>
              </a:ln>
              <a:solidFill>
                <a:srgbClr val="FFFF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C:\Users\Melchakova_MG.SCHOOL-52\Desktop\опыт работы ШБ 2011-15\2015-2016\встреча с писателем Чирковым\Чирков фото со встречи\Моментальный снимок 1 (27.04.2016 10-48).pn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428596" y="3929066"/>
            <a:ext cx="4572032" cy="2571768"/>
          </a:xfrm>
          <a:prstGeom prst="round2DiagRect">
            <a:avLst/>
          </a:prstGeom>
          <a:noFill/>
        </p:spPr>
      </p:pic>
      <p:pic>
        <p:nvPicPr>
          <p:cNvPr id="1030" name="Picture 6" descr="C:\Users\Melchakova_MG.SCHOOL-52\Desktop\опыт работы ШБ 2011-15\2015-2016\встреча с писателем Чирковым\Чирков фото со встречи\Моментальный снимок 9 (27.04.2016 10-56).pn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l="20455"/>
          <a:stretch>
            <a:fillRect/>
          </a:stretch>
        </p:blipFill>
        <p:spPr bwMode="auto">
          <a:xfrm>
            <a:off x="5000628" y="357166"/>
            <a:ext cx="3762400" cy="2660555"/>
          </a:xfrm>
          <a:prstGeom prst="round2DiagRect">
            <a:avLst/>
          </a:prstGeom>
          <a:noFill/>
          <a:effectLst>
            <a:softEdge rad="63500"/>
          </a:effec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143504" y="3143248"/>
            <a:ext cx="364333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представили инсценировку по сказке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М.Чиркова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Кот, баран и мышь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подготовленную под руководством школьного библиотекаря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Мельчаковой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М.Г.  Особенно понравилось ребятам то, как автор исполнял свои стихи, аккомпанируя себе на гитаре. Накануне встречи школьным библиотекарем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Мельчаковой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 Г. в классе была проведена беседа, посвященная биографии и творчеству </a:t>
            </a:r>
            <a:r>
              <a:rPr kumimoji="0" lang="ru-RU" sz="1400" b="1" i="0" u="none" strike="noStrike" cap="none" normalizeH="0" baseline="0" dirty="0" err="1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М.Г.Чиркова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ребятам были подробно представлены его книги. На встрече дети смогли задать писателю интересующие их вопросы и приобрести понравившиеся</a:t>
            </a:r>
            <a:r>
              <a:rPr kumimoji="0" lang="ru-RU" sz="1400" b="1" i="0" u="none" strike="noStrike" cap="none" normalizeH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книги.</a:t>
            </a:r>
            <a:endParaRPr kumimoji="0" lang="ru-RU" sz="1400" b="1" i="0" u="none" strike="noStrike" cap="none" normalizeH="0" baseline="0" dirty="0" smtClean="0">
              <a:ln>
                <a:solidFill>
                  <a:srgbClr val="993300"/>
                </a:solidFill>
              </a:ln>
              <a:solidFill>
                <a:srgbClr val="99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C:\Users\Melchakova_MG.SCHOOL-52\Desktop\опыт работы ШБ 2011-15\2015-2016\встреча с писателем Чирковым\Чирков фото со встречи\Моментальный снимок 4 (27.04.2016 10-51).pn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 l="20181" t="13888" r="29037" b="20139"/>
          <a:stretch>
            <a:fillRect/>
          </a:stretch>
        </p:blipFill>
        <p:spPr bwMode="auto">
          <a:xfrm>
            <a:off x="1643042" y="2071678"/>
            <a:ext cx="2443932" cy="1785950"/>
          </a:xfrm>
          <a:prstGeom prst="round2Diag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572000" y="2500306"/>
            <a:ext cx="45720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Для тебя,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для долгожданной,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истопил я жарко баню,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завтра в модном сарафане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собирайся на базар.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А с базара мы поедем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 деревеньку Бабье Лето,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будем петь с тобой дуэтом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развесёлые куплеты – 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мы не то чтобы поэты,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но не будем горевать!...   </a:t>
            </a:r>
            <a:r>
              <a:rPr kumimoji="0" lang="ru-RU" sz="1400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</a:t>
            </a:r>
            <a:r>
              <a:rPr kumimoji="0" lang="ru-RU" sz="1400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itchFamily="18" charset="0"/>
                <a:cs typeface="Arial" pitchFamily="34" charset="0"/>
              </a:rPr>
              <a:t>  </a:t>
            </a:r>
            <a:endParaRPr kumimoji="0" lang="ru-RU" sz="1400" b="0" i="1" u="none" strike="noStrike" cap="none" normalizeH="0" baseline="0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357298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Вот и осень!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Снова осень!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 чисто поле вышли лоси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Подбирать в жнивье колосья,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Протрубил лосёнок рослый – 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Увидал вдали волков!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Здравствуй, Осень!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Просим! Просим!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Ветер треплет космы сосен,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надоела небу проседь –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подсинило купоросом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Стены </a:t>
            </a:r>
            <a:r>
              <a:rPr lang="ru-RU" b="1" i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мшелых</a:t>
            </a:r>
            <a:r>
              <a:rPr lang="ru-RU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облаков.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Входит Осень.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Я – с поклоном: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- Заходи моя Матрёна,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заходи и будь, как дома!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928670"/>
            <a:ext cx="30718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были опубликованы в Зуевской газете «Заветы Ильича» в 1983г. (ныне «Нива»)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57166"/>
            <a:ext cx="4924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300" dirty="0" smtClean="0">
                <a:ln w="1905">
                  <a:solidFill>
                    <a:srgbClr val="FFFF00"/>
                  </a:solidFill>
                </a:ln>
                <a:solidFill>
                  <a:srgbClr val="FFFFCC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ПЕРВЫЕ  СТИХИ… </a:t>
            </a:r>
            <a:endParaRPr lang="ru-RU" sz="3600" b="1" spc="300" dirty="0">
              <a:ln w="1905">
                <a:solidFill>
                  <a:srgbClr val="FFFF00"/>
                </a:solidFill>
              </a:ln>
              <a:solidFill>
                <a:srgbClr val="FFFFCC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C:\Documents and Settings\user\Мои документы\Мои рисунки\осень 3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5572132" y="428604"/>
            <a:ext cx="3190870" cy="239315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herzenlib.ru/main/image/n20150406_111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3428992" y="1857364"/>
            <a:ext cx="5286411" cy="3521446"/>
          </a:xfrm>
          <a:prstGeom prst="round2Diag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5500702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Михаил Георгиевич Чирков, Андрей Сергеевич </a:t>
            </a:r>
            <a:r>
              <a:rPr lang="ru-RU" sz="1400" b="1" dirty="0" err="1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Купарев</a:t>
            </a:r>
            <a:r>
              <a:rPr lang="ru-RU" sz="1400" b="1" dirty="0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, Владимир </a:t>
            </a:r>
            <a:r>
              <a:rPr lang="ru-RU" sz="1400" b="1" dirty="0" err="1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Арсентьевич</a:t>
            </a:r>
            <a:r>
              <a:rPr lang="ru-RU" sz="1400" b="1" dirty="0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Ситников, Владимир Игоревич Морозов, Валерий Федорович Пономарев, Галина Александровна </a:t>
            </a:r>
            <a:r>
              <a:rPr lang="ru-RU" sz="1400" b="1" dirty="0" err="1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Кустенко</a:t>
            </a:r>
            <a:r>
              <a:rPr lang="ru-RU" sz="1400" b="1" dirty="0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, Елена Станиславовна Наумова. На этой встрече М.Г.Чирков, единственный из писательского десанта  Областных дней вятской книги, на встречах с читателями исполнял под гитару свои песни. </a:t>
            </a:r>
            <a:endParaRPr lang="ru-RU" sz="1400" b="1" dirty="0">
              <a:ln>
                <a:solidFill>
                  <a:srgbClr val="663300"/>
                </a:solidFill>
              </a:ln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357166"/>
            <a:ext cx="5596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300" dirty="0" smtClean="0">
                <a:ln w="1905">
                  <a:solidFill>
                    <a:srgbClr val="FFFF00"/>
                  </a:solidFill>
                </a:ln>
                <a:solidFill>
                  <a:srgbClr val="FFFFCC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  ВЯТСКИМИ  ПИСАТЕЛЯМИ…</a:t>
            </a:r>
            <a:endParaRPr lang="ru-RU" sz="2400" b="1" spc="300" dirty="0">
              <a:ln w="1905">
                <a:solidFill>
                  <a:srgbClr val="FFFF00"/>
                </a:solidFill>
              </a:ln>
              <a:solidFill>
                <a:srgbClr val="FFFFCC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6" descr="http://www.herzenlib.ru/main/image/n20101119_002.jpg"/>
          <p:cNvPicPr/>
          <p:nvPr/>
        </p:nvPicPr>
        <p:blipFill>
          <a:blip r:embed="rId3">
            <a:lum bright="10000" contrast="30000"/>
          </a:blip>
          <a:srcRect/>
          <a:stretch>
            <a:fillRect/>
          </a:stretch>
        </p:blipFill>
        <p:spPr bwMode="auto">
          <a:xfrm flipH="1">
            <a:off x="571472" y="928670"/>
            <a:ext cx="2571768" cy="378621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3571876"/>
            <a:ext cx="400052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На творческих встречах с юными читателями Михаил Чирков представляет свои книги, показывает детям, как «играть словами» на примере сказки-небылицы «Памятник Абракадабре», читал свои стихи «Забавный ежик», отрывки из сказки «Вдоль по Вятке на лошадке». Ребята отмечают, что произведения Михаила Георгиевича добрые и весёлые. Большой восторг вызывает у ребят исполнение песен под гитару, особенно песня «Лунатики». </a:t>
            </a:r>
          </a:p>
          <a:p>
            <a:r>
              <a:rPr lang="ru-RU" sz="1400" b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В конце встречи обычно можно приобрести книги М.Г. </a:t>
            </a:r>
            <a:r>
              <a:rPr lang="ru-RU" sz="1400" b="1" dirty="0" err="1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1400" b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с его автографами. </a:t>
            </a:r>
            <a:endParaRPr lang="ru-RU" dirty="0" smtClean="0">
              <a:ln>
                <a:solidFill>
                  <a:srgbClr val="993300"/>
                </a:solidFill>
              </a:ln>
              <a:solidFill>
                <a:schemeClr val="accent2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Управляющая кнопка: фильм 3">
            <a:hlinkClick r:id="rId3" action="ppaction://hlinkfile" highlightClick="1"/>
          </p:cNvPr>
          <p:cNvSpPr/>
          <p:nvPr/>
        </p:nvSpPr>
        <p:spPr>
          <a:xfrm>
            <a:off x="8501090" y="6429396"/>
            <a:ext cx="285752" cy="214314"/>
          </a:xfrm>
          <a:prstGeom prst="actionButtonMovi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selezeniha.ucoz.ru/chirkov.jpg"/>
          <p:cNvPicPr/>
          <p:nvPr/>
        </p:nvPicPr>
        <p:blipFill>
          <a:blip r:embed="rId4">
            <a:lum bright="10000" contrast="30000"/>
          </a:blip>
          <a:srcRect/>
          <a:stretch>
            <a:fillRect/>
          </a:stretch>
        </p:blipFill>
        <p:spPr bwMode="auto">
          <a:xfrm>
            <a:off x="357158" y="3214686"/>
            <a:ext cx="4500594" cy="321471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357166"/>
            <a:ext cx="5923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spc="300" dirty="0" smtClean="0">
                <a:ln w="1905"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139700">
                    <a:srgbClr val="FFFFCC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ВСТРЕЧИ С ЧИТАТЕЛЯМИ…</a:t>
            </a:r>
            <a:endParaRPr lang="ru-RU" sz="2800" b="1" spc="300" dirty="0">
              <a:ln w="1905">
                <a:solidFill>
                  <a:srgbClr val="FFFFCC"/>
                </a:solidFill>
              </a:ln>
              <a:solidFill>
                <a:srgbClr val="FFFFCC"/>
              </a:solidFill>
              <a:effectLst>
                <a:glow rad="139700">
                  <a:srgbClr val="FFFFCC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C:\Users\Melchakova_MG.SCHOOL-52\Desktop\person_chirkov.jpg"/>
          <p:cNvPicPr>
            <a:picLocks noChangeAspect="1" noChangeArrowheads="1"/>
          </p:cNvPicPr>
          <p:nvPr/>
        </p:nvPicPr>
        <p:blipFill>
          <a:blip r:embed="rId5">
            <a:lum bright="10000" contrast="20000"/>
          </a:blip>
          <a:srcRect/>
          <a:stretch>
            <a:fillRect/>
          </a:stretch>
        </p:blipFill>
        <p:spPr bwMode="auto">
          <a:xfrm>
            <a:off x="5715008" y="785794"/>
            <a:ext cx="2896844" cy="2526048"/>
          </a:xfrm>
          <a:prstGeom prst="round2DiagRect">
            <a:avLst/>
          </a:prstGeom>
          <a:noFill/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8596" y="928670"/>
            <a:ext cx="52149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Встречи школьников с М.Г. Чирковым проходят в теплой, дружеской обстановке. Ребята сразу проникаются к писателю большим интересом, доверием и уважением. Обычно дети интересуются, когда появилась мечта стать писателем, откуда  берет автор свои сюжеты? Какой герой больше всего похож на него и когда было написано его первое произведение? 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438" y="5357826"/>
            <a:ext cx="41434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1400" b="1" dirty="0" smtClean="0">
                <a:ln>
                  <a:solidFill>
                    <a:srgbClr val="9933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настоящее время </a:t>
            </a:r>
            <a:r>
              <a:rPr lang="ru-RU" sz="1400" b="1" dirty="0" smtClean="0">
                <a:ln>
                  <a:solidFill>
                    <a:srgbClr val="99330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ч</a:t>
            </a:r>
            <a:r>
              <a:rPr lang="ru-RU" sz="1400" b="1" dirty="0" smtClean="0">
                <a:ln>
                  <a:solidFill>
                    <a:srgbClr val="9933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итателям М.Чирков известен, как поэт и прозаик, пишущий для детей и взрослых. Его к</a:t>
            </a:r>
            <a:r>
              <a:rPr lang="ru-RU" sz="1400" b="1" dirty="0" smtClean="0">
                <a:ln>
                  <a:solidFill>
                    <a:srgbClr val="9933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ниги написаны лёгким, доступным языком, и поэтому интересны  как  маленьким  так и большим читателям. </a:t>
            </a:r>
          </a:p>
          <a:p>
            <a:pPr lvl="0"/>
            <a:r>
              <a:rPr lang="ru-RU" sz="1400" b="1" dirty="0" smtClean="0">
                <a:ln>
                  <a:solidFill>
                    <a:srgbClr val="9933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 descr="http://zuevskie.ru/_ph/16/842828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40542">
            <a:off x="7214896" y="407313"/>
            <a:ext cx="1403338" cy="1939651"/>
          </a:xfrm>
          <a:prstGeom prst="rect">
            <a:avLst/>
          </a:prstGeom>
          <a:noFill/>
        </p:spPr>
      </p:pic>
      <p:pic>
        <p:nvPicPr>
          <p:cNvPr id="5" name="Рисунок 4" descr="http://zuevskie.ru/_ph/16/681443166.jpg"/>
          <p:cNvPicPr/>
          <p:nvPr/>
        </p:nvPicPr>
        <p:blipFill>
          <a:blip r:embed="rId3" cstate="print"/>
          <a:srcRect l="53608" t="18559" r="1897" b="2012"/>
          <a:stretch>
            <a:fillRect/>
          </a:stretch>
        </p:blipFill>
        <p:spPr bwMode="auto">
          <a:xfrm rot="21300508">
            <a:off x="3073452" y="1175525"/>
            <a:ext cx="1431696" cy="189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zuevskie.ru/_ph/16/139616752.jpg"/>
          <p:cNvPicPr/>
          <p:nvPr/>
        </p:nvPicPr>
        <p:blipFill>
          <a:blip r:embed="rId4">
            <a:lum bright="20000" contrast="20000"/>
          </a:blip>
          <a:srcRect l="50000" t="2261" b="2261"/>
          <a:stretch>
            <a:fillRect/>
          </a:stretch>
        </p:blipFill>
        <p:spPr bwMode="auto">
          <a:xfrm rot="437323">
            <a:off x="4754494" y="1795077"/>
            <a:ext cx="1387544" cy="183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zuevskie.ru/_ph/16/681443166.jpg"/>
          <p:cNvPicPr/>
          <p:nvPr/>
        </p:nvPicPr>
        <p:blipFill>
          <a:blip r:embed="rId5" cstate="print">
            <a:lum bright="10000" contrast="20000"/>
          </a:blip>
          <a:srcRect t="11940" r="50160" b="2012"/>
          <a:stretch>
            <a:fillRect/>
          </a:stretch>
        </p:blipFill>
        <p:spPr bwMode="auto">
          <a:xfrm rot="630210">
            <a:off x="2172820" y="2410682"/>
            <a:ext cx="1555179" cy="203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71472" y="428604"/>
            <a:ext cx="4854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905">
                  <a:solidFill>
                    <a:srgbClr val="FFFF00"/>
                  </a:solidFill>
                </a:ln>
                <a:solidFill>
                  <a:srgbClr val="FFFFCC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ЛИТЕРАТУРНОЕ  ТВОРЧЕСТВО</a:t>
            </a:r>
            <a:endParaRPr lang="ru-RU" sz="2400" b="1" dirty="0">
              <a:ln w="1905">
                <a:solidFill>
                  <a:srgbClr val="FFFF00"/>
                </a:solidFill>
              </a:ln>
              <a:solidFill>
                <a:srgbClr val="FFFFCC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2" descr="C:\Раб.матер.мои\Краеведение\литераторы Вятки\Чирков М\IMG_0001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5493" b="50792"/>
          <a:stretch>
            <a:fillRect/>
          </a:stretch>
        </p:blipFill>
        <p:spPr bwMode="auto">
          <a:xfrm rot="3755191">
            <a:off x="552778" y="4705742"/>
            <a:ext cx="1940860" cy="1429074"/>
          </a:xfrm>
          <a:prstGeom prst="rect">
            <a:avLst/>
          </a:prstGeom>
          <a:noFill/>
        </p:spPr>
      </p:pic>
      <p:pic>
        <p:nvPicPr>
          <p:cNvPr id="10" name="Picture 2" descr="C:\Users\Melchakova_MG.SCHOOL-52\Desktop\2015 сканир.док\2016_04_15\IMG.jpg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</a:blip>
          <a:srcRect t="45445" r="3603" b="7773"/>
          <a:stretch>
            <a:fillRect/>
          </a:stretch>
        </p:blipFill>
        <p:spPr bwMode="auto">
          <a:xfrm rot="3659573">
            <a:off x="5649054" y="1328198"/>
            <a:ext cx="1807685" cy="124056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http://zuevskie.ru/_ph/16/513738258.png"/>
          <p:cNvPicPr/>
          <p:nvPr/>
        </p:nvPicPr>
        <p:blipFill>
          <a:blip r:embed="rId8" cstate="print">
            <a:lum bright="-10000" contrast="30000"/>
          </a:blip>
          <a:srcRect r="2941"/>
          <a:stretch>
            <a:fillRect/>
          </a:stretch>
        </p:blipFill>
        <p:spPr bwMode="auto">
          <a:xfrm rot="20990056">
            <a:off x="2826481" y="4400468"/>
            <a:ext cx="1490774" cy="220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http://izbrannie-guild.ru/vkp/images/n20120428_016_0001.jpg"/>
          <p:cNvPicPr>
            <a:picLocks noChangeAspect="1" noChangeArrowheads="1"/>
          </p:cNvPicPr>
          <p:nvPr/>
        </p:nvPicPr>
        <p:blipFill>
          <a:blip r:embed="rId9">
            <a:lum contrast="40000"/>
          </a:blip>
          <a:srcRect/>
          <a:stretch>
            <a:fillRect/>
          </a:stretch>
        </p:blipFill>
        <p:spPr bwMode="auto">
          <a:xfrm rot="20831376">
            <a:off x="442185" y="1933112"/>
            <a:ext cx="1578301" cy="2232897"/>
          </a:xfrm>
          <a:prstGeom prst="rect">
            <a:avLst/>
          </a:prstGeom>
          <a:noFill/>
        </p:spPr>
      </p:pic>
      <p:pic>
        <p:nvPicPr>
          <p:cNvPr id="13" name="Picture 2" descr="C:\Users\Melchakova_MG.SCHOOL-52\Desktop\2015 сканир.док\2016_04_18\IMG.jpg"/>
          <p:cNvPicPr>
            <a:picLocks noChangeAspect="1" noChangeArrowheads="1"/>
          </p:cNvPicPr>
          <p:nvPr/>
        </p:nvPicPr>
        <p:blipFill>
          <a:blip r:embed="rId10" cstate="print"/>
          <a:srcRect l="4585" r="16660" b="21140"/>
          <a:stretch>
            <a:fillRect/>
          </a:stretch>
        </p:blipFill>
        <p:spPr bwMode="auto">
          <a:xfrm rot="19781156">
            <a:off x="4557187" y="3544109"/>
            <a:ext cx="1272720" cy="1842562"/>
          </a:xfrm>
          <a:prstGeom prst="rect">
            <a:avLst/>
          </a:prstGeom>
          <a:noFill/>
        </p:spPr>
      </p:pic>
      <p:pic>
        <p:nvPicPr>
          <p:cNvPr id="14" name="Picture 2" descr="C:\Users\Melchakova_MG.SCHOOL-52\Desktop\2015 сканир.док\2016_04_15\IMG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 r="3603" b="55891"/>
          <a:stretch>
            <a:fillRect/>
          </a:stretch>
        </p:blipFill>
        <p:spPr bwMode="auto">
          <a:xfrm rot="7494966">
            <a:off x="6472729" y="3177416"/>
            <a:ext cx="2229636" cy="1442706"/>
          </a:xfrm>
          <a:prstGeom prst="rect">
            <a:avLst/>
          </a:prstGeom>
          <a:noFill/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57158" y="1500174"/>
            <a:ext cx="8429684" cy="5138995"/>
          </a:xfrm>
          <a:prstGeom prst="round2Diag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Слово к Юному Читателю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 smtClean="0">
              <a:ln>
                <a:solidFill>
                  <a:srgbClr val="FFFFCC"/>
                </a:solidFill>
              </a:ln>
              <a:solidFill>
                <a:srgbClr val="FFFFCC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«Мой друг, ты уже научился читать. У тебя есть младшая сестренка или братик. Ты давно заметил, что всем малышам очень нравится, когда им читают вслух. И, как нарочно, такое желание у них возникает, когда мама и папа очень заняты. В таких случаях они начинают надоедать тебе: «Почитай да почитай!».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Но ты не сердись на них. Совсем недавно ты был таким же точно «приставалой». Их желание естественно, потому что маленькие дети любят находиться в центре внимания, они привыкли, что бы за ними ухаживали, любили, баловали.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Не поленись, почитай им эту книжку, а потом и другие, которые ты будешь читать самостоятельно, без папы и мамы. И ты вдруг увидишь маленькое чудо: твои младшие брат или сестра перестанут тебе вредничать, начнут слушаться тебя, начнут уважать, как взрослого, умеющего делать то, чего они сами пока делать не умеют.</a:t>
            </a:r>
          </a:p>
          <a:p>
            <a:pPr marL="0" marR="0" lvl="0" indent="0" algn="l" defTabSz="914400" rtl="0" eaLnBrk="0" fontAlgn="base" latinLnBrk="0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ln>
                  <a:solidFill>
                    <a:srgbClr val="663300"/>
                  </a:solidFill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Melchakova_MG.SCHOOL-52\Desktop\2015 сканир.док\2016_04_15\IMG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3856" r="7459" b="55891"/>
          <a:stretch>
            <a:fillRect/>
          </a:stretch>
        </p:blipFill>
        <p:spPr bwMode="auto">
          <a:xfrm rot="5400000">
            <a:off x="7154000" y="632686"/>
            <a:ext cx="1857388" cy="130634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00232" y="357166"/>
            <a:ext cx="4783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smtClean="0">
                <a:ln>
                  <a:solidFill>
                    <a:srgbClr val="FFFF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УЛИЦЕ СКАЗОК… </a:t>
            </a:r>
            <a:endParaRPr lang="ru-RU" sz="2800" b="1" spc="300" dirty="0">
              <a:ln>
                <a:solidFill>
                  <a:srgbClr val="FFFF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Рисунок 4" descr="http://intreidbus.ru/writers/images/person_4irkov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b="11437"/>
          <a:stretch>
            <a:fillRect/>
          </a:stretch>
        </p:blipFill>
        <p:spPr bwMode="auto">
          <a:xfrm>
            <a:off x="500034" y="357166"/>
            <a:ext cx="1333510" cy="1714512"/>
          </a:xfrm>
          <a:prstGeom prst="round2Diag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9" name="Picture 5" descr="http://izbrannie-guild.ru/vkp/images/n20120428_016_0001.jpg"/>
          <p:cNvPicPr>
            <a:picLocks noChangeAspect="1" noChangeArrowheads="1"/>
          </p:cNvPicPr>
          <p:nvPr/>
        </p:nvPicPr>
        <p:blipFill>
          <a:blip r:embed="rId2">
            <a:lum bright="10000" contrast="40000"/>
          </a:blip>
          <a:srcRect/>
          <a:stretch>
            <a:fillRect/>
          </a:stretch>
        </p:blipFill>
        <p:spPr bwMode="auto">
          <a:xfrm>
            <a:off x="642910" y="1071546"/>
            <a:ext cx="2171291" cy="3071834"/>
          </a:xfrm>
          <a:prstGeom prst="rect">
            <a:avLst/>
          </a:prstGeom>
          <a:noFill/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14313" y="214313"/>
            <a:ext cx="8715375" cy="6429375"/>
          </a:xfrm>
          <a:prstGeom prst="round2Diag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4429132"/>
            <a:ext cx="2571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n>
                  <a:solidFill>
                    <a:srgbClr val="FFFFCC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ln>
                  <a:solidFill>
                    <a:srgbClr val="FFFFCC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Маленькая девочка Света верит в чудеса, она живет одновременно в нашей реальной жизни и в удивительном мире сказок, и поэтому с ней постоянно случаются забавные истории.</a:t>
            </a:r>
            <a:endParaRPr lang="ru-RU" sz="1600" b="1" dirty="0">
              <a:ln>
                <a:solidFill>
                  <a:srgbClr val="FFFFCC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 descr="C:\Users\Melchakova_MG.SCHOOL-52\Desktop\2015 сканир.док\2016_04_21\IMG_00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20498" t="8925" r="32248" b="61912"/>
          <a:stretch>
            <a:fillRect/>
          </a:stretch>
        </p:blipFill>
        <p:spPr bwMode="auto">
          <a:xfrm rot="5400000">
            <a:off x="2886486" y="2471308"/>
            <a:ext cx="3357587" cy="2844079"/>
          </a:xfrm>
          <a:prstGeom prst="round2DiagRect">
            <a:avLst/>
          </a:prstGeom>
          <a:noFill/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14348" y="357166"/>
            <a:ext cx="4129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УЛИЦЕ СКАЗОК… 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72198" y="2357430"/>
            <a:ext cx="2571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>
                  <a:solidFill>
                    <a:srgbClr val="993300"/>
                  </a:solidFill>
                </a:ln>
                <a:solidFill>
                  <a:srgbClr val="9933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написала юная читательница Алина Петухова из поселка Стрижи о книжке </a:t>
            </a:r>
            <a:r>
              <a:rPr lang="ru-RU" sz="1200" b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М.Г.Чиркова</a:t>
            </a:r>
            <a:r>
              <a:rPr lang="ru-RU" sz="1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"На улице сказок».</a:t>
            </a:r>
            <a:endParaRPr lang="ru-RU" sz="12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15008" y="357166"/>
            <a:ext cx="30003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Веселая девочка Света</a:t>
            </a:r>
          </a:p>
          <a:p>
            <a:pPr lvl="0" algn="ctr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улице Сказок жила.</a:t>
            </a:r>
          </a:p>
          <a:p>
            <a:pPr lvl="0" algn="ctr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Играла, и в садик ходила,</a:t>
            </a:r>
          </a:p>
          <a:p>
            <a:pPr lvl="0" algn="ctr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дочкой любимой была.</a:t>
            </a:r>
          </a:p>
          <a:p>
            <a:pPr lvl="0" algn="ctr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 юную девочку эту </a:t>
            </a:r>
          </a:p>
          <a:p>
            <a:pPr lvl="0" algn="ctr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Поведал писатель Чирков.</a:t>
            </a:r>
          </a:p>
          <a:p>
            <a:pPr lvl="0" algn="ctr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Советую я вам, ребята</a:t>
            </a:r>
          </a:p>
          <a:p>
            <a:pPr lvl="0" algn="ctr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Знать книги своих земляков.</a:t>
            </a:r>
          </a:p>
        </p:txBody>
      </p:sp>
      <p:pic>
        <p:nvPicPr>
          <p:cNvPr id="15" name="Picture 2" descr="C:\Users\Melchakova_MG.SCHOOL-52\Desktop\2015 сканир.док\2016_04_15\IMG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3856" r="7459" b="55891"/>
          <a:stretch>
            <a:fillRect/>
          </a:stretch>
        </p:blipFill>
        <p:spPr bwMode="auto">
          <a:xfrm rot="5400000">
            <a:off x="5984318" y="3802632"/>
            <a:ext cx="3000397" cy="211025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2998</Words>
  <PresentationFormat>Экран (4:3)</PresentationFormat>
  <Paragraphs>220</Paragraphs>
  <Slides>34</Slides>
  <Notes>5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Мельчакова Марина Геннадьевна</dc:creator>
  <cp:lastModifiedBy>Melchakova_MG</cp:lastModifiedBy>
  <cp:revision>232</cp:revision>
  <dcterms:created xsi:type="dcterms:W3CDTF">2016-02-11T12:54:05Z</dcterms:created>
  <dcterms:modified xsi:type="dcterms:W3CDTF">2017-11-06T12:35:56Z</dcterms:modified>
</cp:coreProperties>
</file>