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FF0000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346" name="Group 2"/>
          <p:cNvGrpSpPr>
            <a:grpSpLocks/>
          </p:cNvGrpSpPr>
          <p:nvPr/>
        </p:nvGrpSpPr>
        <p:grpSpPr bwMode="auto">
          <a:xfrm>
            <a:off x="0" y="0"/>
            <a:ext cx="8763000" cy="5943600"/>
            <a:chOff x="0" y="0"/>
            <a:chExt cx="5520" cy="3744"/>
          </a:xfrm>
        </p:grpSpPr>
        <p:sp>
          <p:nvSpPr>
            <p:cNvPr id="57347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110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2400"/>
            </a:p>
          </p:txBody>
        </p:sp>
        <p:grpSp>
          <p:nvGrpSpPr>
            <p:cNvPr id="57348" name="Group 4"/>
            <p:cNvGrpSpPr>
              <a:grpSpLocks/>
            </p:cNvGrpSpPr>
            <p:nvPr userDrawn="1"/>
          </p:nvGrpSpPr>
          <p:grpSpPr bwMode="auto">
            <a:xfrm>
              <a:off x="0" y="2208"/>
              <a:ext cx="5520" cy="1536"/>
              <a:chOff x="0" y="2208"/>
              <a:chExt cx="5520" cy="1536"/>
            </a:xfrm>
          </p:grpSpPr>
          <p:sp>
            <p:nvSpPr>
              <p:cNvPr id="57349" name="Rectangle 5"/>
              <p:cNvSpPr>
                <a:spLocks noChangeArrowheads="1"/>
              </p:cNvSpPr>
              <p:nvPr/>
            </p:nvSpPr>
            <p:spPr bwMode="ltGray">
              <a:xfrm>
                <a:off x="624" y="2208"/>
                <a:ext cx="4896" cy="1536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ru-RU" sz="2400"/>
              </a:p>
            </p:txBody>
          </p:sp>
          <p:sp>
            <p:nvSpPr>
              <p:cNvPr id="57350" name="Rectangle 6"/>
              <p:cNvSpPr>
                <a:spLocks noChangeArrowheads="1"/>
              </p:cNvSpPr>
              <p:nvPr/>
            </p:nvSpPr>
            <p:spPr bwMode="white">
              <a:xfrm>
                <a:off x="654" y="2352"/>
                <a:ext cx="4818" cy="134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ru-RU" sz="2400"/>
              </a:p>
            </p:txBody>
          </p:sp>
          <p:sp>
            <p:nvSpPr>
              <p:cNvPr id="57351" name="Line 7"/>
              <p:cNvSpPr>
                <a:spLocks noChangeShapeType="1"/>
              </p:cNvSpPr>
              <p:nvPr/>
            </p:nvSpPr>
            <p:spPr bwMode="auto">
              <a:xfrm>
                <a:off x="0" y="3072"/>
                <a:ext cx="624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57352" name="Group 8"/>
            <p:cNvGrpSpPr>
              <a:grpSpLocks/>
            </p:cNvGrpSpPr>
            <p:nvPr userDrawn="1"/>
          </p:nvGrpSpPr>
          <p:grpSpPr bwMode="auto">
            <a:xfrm>
              <a:off x="400" y="336"/>
              <a:ext cx="5088" cy="192"/>
              <a:chOff x="400" y="336"/>
              <a:chExt cx="5088" cy="192"/>
            </a:xfrm>
          </p:grpSpPr>
          <p:sp>
            <p:nvSpPr>
              <p:cNvPr id="57353" name="Rectangle 9"/>
              <p:cNvSpPr>
                <a:spLocks noChangeArrowheads="1"/>
              </p:cNvSpPr>
              <p:nvPr/>
            </p:nvSpPr>
            <p:spPr bwMode="auto">
              <a:xfrm>
                <a:off x="3952" y="336"/>
                <a:ext cx="1536" cy="19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ru-RU" sz="2400"/>
              </a:p>
            </p:txBody>
          </p:sp>
          <p:sp>
            <p:nvSpPr>
              <p:cNvPr id="57354" name="Line 10"/>
              <p:cNvSpPr>
                <a:spLocks noChangeShapeType="1"/>
              </p:cNvSpPr>
              <p:nvPr/>
            </p:nvSpPr>
            <p:spPr bwMode="auto">
              <a:xfrm>
                <a:off x="400" y="432"/>
                <a:ext cx="5088" cy="0"/>
              </a:xfrm>
              <a:prstGeom prst="line">
                <a:avLst/>
              </a:prstGeom>
              <a:noFill/>
              <a:ln w="444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57355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2057400" y="1143000"/>
            <a:ext cx="6629400" cy="22098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7356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62400"/>
            <a:ext cx="6858000" cy="16002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7357" name="Rectangle 13"/>
          <p:cNvSpPr>
            <a:spLocks noGrp="1" noChangeArrowheads="1"/>
          </p:cNvSpPr>
          <p:nvPr>
            <p:ph type="dt" sz="half" idx="2"/>
          </p:nvPr>
        </p:nvSpPr>
        <p:spPr>
          <a:xfrm>
            <a:off x="912813" y="625157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7358" name="Rectangle 14"/>
          <p:cNvSpPr>
            <a:spLocks noGrp="1" noChangeArrowheads="1"/>
          </p:cNvSpPr>
          <p:nvPr>
            <p:ph type="ftr" sz="quarter" idx="3"/>
          </p:nvPr>
        </p:nvSpPr>
        <p:spPr>
          <a:xfrm>
            <a:off x="3354388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7359" name="Rectangle 1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BE29E4C-86E4-4A7E-87BD-E87647A31D9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split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AA5F49-C794-4FC7-BEFE-7261679E9E1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split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277813"/>
            <a:ext cx="19431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7813"/>
            <a:ext cx="56769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DCCEA5-3470-4F10-B3FE-70125AF4EA9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split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914400" y="277813"/>
            <a:ext cx="7772400" cy="5853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14400" y="6251575"/>
            <a:ext cx="19812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9718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7B9A882-E747-49E7-871B-8C6DB1E8B0B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spli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ED6E76-50E5-4C0D-B315-82CEAE612A8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spli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33DC22-F499-4241-9272-21A936F8FEB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spli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27F901-E460-4D05-A659-284230867DF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spli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F5FC9E-9827-4FEB-B4EB-70D3DFC3724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spli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2ECBFE-1353-4F76-8C86-53FFB7D93E4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spli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599BA1-1145-4F52-A547-87C9C6A1C6B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spli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21F2EA-E864-450C-A5B8-FACDE6E2CBB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spli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B32BC2-32A2-4137-A7BA-A52E8054233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split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322" name="Group 2"/>
          <p:cNvGrpSpPr>
            <a:grpSpLocks/>
          </p:cNvGrpSpPr>
          <p:nvPr/>
        </p:nvGrpSpPr>
        <p:grpSpPr bwMode="auto">
          <a:xfrm>
            <a:off x="0" y="0"/>
            <a:ext cx="8686800" cy="4876800"/>
            <a:chOff x="0" y="0"/>
            <a:chExt cx="5472" cy="3072"/>
          </a:xfrm>
        </p:grpSpPr>
        <p:sp>
          <p:nvSpPr>
            <p:cNvPr id="56323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2400"/>
            </a:p>
          </p:txBody>
        </p:sp>
        <p:grpSp>
          <p:nvGrpSpPr>
            <p:cNvPr id="56324" name="Group 4"/>
            <p:cNvGrpSpPr>
              <a:grpSpLocks/>
            </p:cNvGrpSpPr>
            <p:nvPr/>
          </p:nvGrpSpPr>
          <p:grpSpPr bwMode="auto">
            <a:xfrm>
              <a:off x="240" y="893"/>
              <a:ext cx="5232" cy="115"/>
              <a:chOff x="240" y="893"/>
              <a:chExt cx="5232" cy="115"/>
            </a:xfrm>
          </p:grpSpPr>
          <p:sp>
            <p:nvSpPr>
              <p:cNvPr id="56325" name="Rectangle 5"/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ru-RU" sz="2400"/>
              </a:p>
            </p:txBody>
          </p:sp>
          <p:sp>
            <p:nvSpPr>
              <p:cNvPr id="56326" name="Line 6"/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563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63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7724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632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51575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5633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5633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+mn-lt"/>
              </a:defRPr>
            </a:lvl1pPr>
          </a:lstStyle>
          <a:p>
            <a:fld id="{73F4D9F3-B3AF-4C70-9FC7-72ECEF68FCA3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6332" name="Line 12"/>
          <p:cNvSpPr>
            <a:spLocks noChangeShapeType="1"/>
          </p:cNvSpPr>
          <p:nvPr/>
        </p:nvSpPr>
        <p:spPr bwMode="auto">
          <a:xfrm>
            <a:off x="0" y="4876800"/>
            <a:ext cx="6096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</p:sldLayoutIdLst>
  <p:transition spd="slow" advClick="0">
    <p:split/>
  </p:transition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3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im0-tub-ru.yandex.net/i?id=97e58f8c8237ac5c854193094dbcb757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12" y="2714620"/>
            <a:ext cx="2643238" cy="2343093"/>
          </a:xfrm>
          <a:prstGeom prst="rect">
            <a:avLst/>
          </a:prstGeom>
          <a:noFill/>
        </p:spPr>
      </p:pic>
      <p:sp>
        <p:nvSpPr>
          <p:cNvPr id="2052" name="WordArt 4"/>
          <p:cNvSpPr>
            <a:spLocks noChangeArrowheads="1" noChangeShapeType="1" noTextEdit="1"/>
          </p:cNvSpPr>
          <p:nvPr/>
        </p:nvSpPr>
        <p:spPr bwMode="auto">
          <a:xfrm>
            <a:off x="971550" y="836613"/>
            <a:ext cx="7488238" cy="12239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noFill/>
                  <a:round/>
                  <a:headEnd/>
                  <a:tailEnd/>
                </a:ln>
                <a:solidFill>
                  <a:srgbClr val="9933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Великая Отечественная война</a:t>
            </a:r>
          </a:p>
        </p:txBody>
      </p:sp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>
            <a:off x="3348038" y="4149725"/>
            <a:ext cx="2663825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CC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1941 - 1945</a:t>
            </a: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2420938"/>
            <a:ext cx="2376488" cy="273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48038" y="2492375"/>
            <a:ext cx="28575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Click="0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05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im0-tub-ru.yandex.net/i?id=728c29bb12a23d59cbb100eff6ae1a62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57297"/>
            <a:ext cx="9540513" cy="5500703"/>
          </a:xfrm>
          <a:prstGeom prst="rect">
            <a:avLst/>
          </a:prstGeom>
          <a:noFill/>
        </p:spPr>
      </p:pic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1538" y="1643050"/>
            <a:ext cx="7929618" cy="2428892"/>
          </a:xfrm>
        </p:spPr>
        <p:txBody>
          <a:bodyPr/>
          <a:lstStyle/>
          <a:p>
            <a:pPr>
              <a:lnSpc>
                <a:spcPct val="80000"/>
              </a:lnSpc>
              <a:buNone/>
            </a:pPr>
            <a:r>
              <a:rPr lang="ru-RU" sz="1800" dirty="0" smtClean="0">
                <a:solidFill>
                  <a:schemeClr val="bg1"/>
                </a:solidFill>
                <a:latin typeface="+mj-lt"/>
              </a:rPr>
              <a:t>      </a:t>
            </a:r>
            <a:r>
              <a:rPr lang="ru-RU" sz="2400" dirty="0" smtClean="0">
                <a:solidFill>
                  <a:schemeClr val="bg1"/>
                </a:solidFill>
                <a:latin typeface="+mj-lt"/>
              </a:rPr>
              <a:t>Первым </a:t>
            </a:r>
            <a:r>
              <a:rPr lang="ru-RU" sz="2400" dirty="0" smtClean="0">
                <a:solidFill>
                  <a:schemeClr val="bg1"/>
                </a:solidFill>
                <a:latin typeface="+mj-lt"/>
              </a:rPr>
              <a:t>крупным сражением, </a:t>
            </a:r>
            <a:r>
              <a:rPr lang="ru-RU" sz="2400" dirty="0" smtClean="0">
                <a:solidFill>
                  <a:schemeClr val="bg1"/>
                </a:solidFill>
                <a:latin typeface="+mj-lt"/>
              </a:rPr>
              <a:t>в ходе которого </a:t>
            </a:r>
            <a:r>
              <a:rPr lang="ru-RU" sz="2400" dirty="0" smtClean="0">
                <a:solidFill>
                  <a:schemeClr val="bg1"/>
                </a:solidFill>
                <a:latin typeface="+mj-lt"/>
              </a:rPr>
              <a:t>были разбиты нацистские войска, явилась Битва за Москву. Она продолжалась с 30 сентября 1941 по 20 апреля 1942 года. В ней с обеих сторон участвовало 3 миллиона человек. В результате советские войска отбросили противника на 100–350 километров от Москвы, но стратегическая инициатива продолжала оставаться за Германией</a:t>
            </a:r>
            <a:r>
              <a:rPr lang="ru-RU" sz="1800" dirty="0" smtClean="0">
                <a:solidFill>
                  <a:schemeClr val="bg1"/>
                </a:solidFill>
                <a:latin typeface="+mj-lt"/>
              </a:rPr>
              <a:t>.</a:t>
            </a:r>
            <a:endParaRPr lang="ru-RU" sz="1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Московская битва</a:t>
            </a:r>
            <a:endParaRPr lang="ru-RU" dirty="0"/>
          </a:p>
        </p:txBody>
      </p:sp>
    </p:spTree>
  </p:cSld>
  <p:clrMapOvr>
    <a:masterClrMapping/>
  </p:clrMapOvr>
  <p:transition spd="slow" advClick="0">
    <p:spli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1071538" y="1500174"/>
            <a:ext cx="7772400" cy="2133600"/>
          </a:xfrm>
        </p:spPr>
        <p:txBody>
          <a:bodyPr/>
          <a:lstStyle/>
          <a:p>
            <a:pPr algn="ctr"/>
            <a:r>
              <a:rPr lang="ru-RU" sz="2000" dirty="0">
                <a:solidFill>
                  <a:srgbClr val="CC0000"/>
                </a:solidFill>
              </a:rPr>
              <a:t>Они, матери и жены, невесты и сестры умели ждать. Ждать, надеяться, любить. И вселять надежду в того, кто на фронте, на передовой. Кто на войне. Но просто ждать и надеяться они не могли. Матери, жены, сестры, невесты – все, кто не на фронте – это есть тыл. Тыл должен работать на фронт: ведь победа ковалась не только на фронте, но и в тылу врага.</a:t>
            </a:r>
          </a:p>
        </p:txBody>
      </p:sp>
      <p:pic>
        <p:nvPicPr>
          <p:cNvPr id="6963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7" y="4286256"/>
            <a:ext cx="1811163" cy="2157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9639" name="Picture 7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6500826" y="3571876"/>
            <a:ext cx="2376487" cy="2116137"/>
          </a:xfrm>
          <a:noFill/>
        </p:spPr>
      </p:pic>
      <p:pic>
        <p:nvPicPr>
          <p:cNvPr id="69641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3714752"/>
            <a:ext cx="3166554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Click="0">
    <p:spli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2133600"/>
            <a:ext cx="3802062" cy="4530725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800" b="1">
                <a:solidFill>
                  <a:srgbClr val="0000FF"/>
                </a:solidFill>
                <a:latin typeface="Times New Roman" pitchFamily="18" charset="0"/>
              </a:rPr>
              <a:t>… Да разве об этом расскажешь –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800" b="1">
                <a:solidFill>
                  <a:srgbClr val="0000FF"/>
                </a:solidFill>
                <a:latin typeface="Times New Roman" pitchFamily="18" charset="0"/>
              </a:rPr>
              <a:t>В какие ты годы жила!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800" b="1">
                <a:solidFill>
                  <a:srgbClr val="0000FF"/>
                </a:solidFill>
                <a:latin typeface="Times New Roman" pitchFamily="18" charset="0"/>
              </a:rPr>
              <a:t>Какая безмерная тяжесть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800" b="1">
                <a:solidFill>
                  <a:srgbClr val="0000FF"/>
                </a:solidFill>
                <a:latin typeface="Times New Roman" pitchFamily="18" charset="0"/>
              </a:rPr>
              <a:t>На женские плечи легла!..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800" b="1">
                <a:solidFill>
                  <a:srgbClr val="0000FF"/>
                </a:solidFill>
                <a:latin typeface="Times New Roman" pitchFamily="18" charset="0"/>
              </a:rPr>
              <a:t>В то утро простился с тобою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800" b="1">
                <a:solidFill>
                  <a:srgbClr val="0000FF"/>
                </a:solidFill>
                <a:latin typeface="Times New Roman" pitchFamily="18" charset="0"/>
              </a:rPr>
              <a:t>Твой муж, или брат, или сын,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800" b="1">
                <a:solidFill>
                  <a:srgbClr val="0000FF"/>
                </a:solidFill>
                <a:latin typeface="Times New Roman" pitchFamily="18" charset="0"/>
              </a:rPr>
              <a:t>И ты со своею судьбою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800" b="1">
                <a:solidFill>
                  <a:srgbClr val="0000FF"/>
                </a:solidFill>
                <a:latin typeface="Times New Roman" pitchFamily="18" charset="0"/>
              </a:rPr>
              <a:t>Осталась один на один…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800" b="1">
                <a:solidFill>
                  <a:srgbClr val="0000FF"/>
                </a:solidFill>
                <a:latin typeface="Times New Roman" pitchFamily="18" charset="0"/>
              </a:rPr>
              <a:t>Ты шла, затаив свое горе,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800" b="1">
                <a:solidFill>
                  <a:srgbClr val="0000FF"/>
                </a:solidFill>
                <a:latin typeface="Times New Roman" pitchFamily="18" charset="0"/>
              </a:rPr>
              <a:t>Суровым путем трудовым.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800" b="1">
                <a:solidFill>
                  <a:srgbClr val="0000FF"/>
                </a:solidFill>
                <a:latin typeface="Times New Roman" pitchFamily="18" charset="0"/>
              </a:rPr>
              <a:t>Весь фронт, что от моря до моря,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800" b="1">
                <a:solidFill>
                  <a:srgbClr val="0000FF"/>
                </a:solidFill>
                <a:latin typeface="Times New Roman" pitchFamily="18" charset="0"/>
              </a:rPr>
              <a:t>Кормила ты хлебом своим.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800" b="1">
                <a:solidFill>
                  <a:srgbClr val="0000FF"/>
                </a:solidFill>
                <a:latin typeface="Times New Roman" pitchFamily="18" charset="0"/>
              </a:rPr>
              <a:t>В холодные зимы, в метели,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800" b="1">
                <a:solidFill>
                  <a:srgbClr val="0000FF"/>
                </a:solidFill>
                <a:latin typeface="Times New Roman" pitchFamily="18" charset="0"/>
              </a:rPr>
              <a:t>У той у далекой черты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800" b="1">
                <a:solidFill>
                  <a:srgbClr val="0000FF"/>
                </a:solidFill>
                <a:latin typeface="Times New Roman" pitchFamily="18" charset="0"/>
              </a:rPr>
              <a:t>Солдат согревали шинели,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800" b="1">
                <a:solidFill>
                  <a:srgbClr val="0000FF"/>
                </a:solidFill>
                <a:latin typeface="Times New Roman" pitchFamily="18" charset="0"/>
              </a:rPr>
              <a:t>Что сшила заботливо ты. </a:t>
            </a:r>
          </a:p>
        </p:txBody>
      </p:sp>
      <p:pic>
        <p:nvPicPr>
          <p:cNvPr id="7066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64163" y="5013325"/>
            <a:ext cx="22669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066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2852738"/>
            <a:ext cx="1439862" cy="186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0662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16688" y="3068638"/>
            <a:ext cx="18954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0663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3800" y="260350"/>
            <a:ext cx="3600450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0664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00113" y="404813"/>
            <a:ext cx="1905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0666" name="Picture 1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132138" y="404813"/>
            <a:ext cx="15906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Click="0">
    <p:spli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Rectangle 4"/>
          <p:cNvSpPr>
            <a:spLocks noGrp="1" noChangeArrowheads="1"/>
          </p:cNvSpPr>
          <p:nvPr>
            <p:ph/>
          </p:nvPr>
        </p:nvSpPr>
        <p:spPr/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z="2000">
                <a:solidFill>
                  <a:srgbClr val="0000FF"/>
                </a:solidFill>
                <a:latin typeface="Times New Roman" pitchFamily="18" charset="0"/>
              </a:rPr>
              <a:t>И, всё-таки наступил в войне переломный момент и началось освобождение оккупированных территорий. Очистив от фашистов территорию нашей страны, наши воины освободили от фашистского ига народы Европы. </a:t>
            </a:r>
          </a:p>
        </p:txBody>
      </p:sp>
      <p:sp>
        <p:nvSpPr>
          <p:cNvPr id="73733" name="Rectangle 5"/>
          <p:cNvSpPr>
            <a:spLocks noChangeArrowheads="1"/>
          </p:cNvSpPr>
          <p:nvPr/>
        </p:nvSpPr>
        <p:spPr bwMode="auto">
          <a:xfrm>
            <a:off x="971550" y="3789363"/>
            <a:ext cx="5002213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2000" b="1" i="1" dirty="0">
                <a:solidFill>
                  <a:srgbClr val="FF0000"/>
                </a:solidFill>
              </a:rPr>
              <a:t>И мы пошли освобождать Европу.</a:t>
            </a:r>
          </a:p>
          <a:p>
            <a:r>
              <a:rPr lang="ru-RU" sz="2000" b="1" i="1" dirty="0">
                <a:solidFill>
                  <a:srgbClr val="FF0000"/>
                </a:solidFill>
              </a:rPr>
              <a:t>Солдаты наши в блиндажах, в окопах, </a:t>
            </a:r>
          </a:p>
          <a:p>
            <a:r>
              <a:rPr lang="ru-RU" sz="2000" b="1" i="1" dirty="0">
                <a:solidFill>
                  <a:srgbClr val="FF0000"/>
                </a:solidFill>
              </a:rPr>
              <a:t>В землянках, танках, дотах, дзотах,</a:t>
            </a:r>
          </a:p>
          <a:p>
            <a:r>
              <a:rPr lang="ru-RU" sz="2000" b="1" i="1" dirty="0">
                <a:solidFill>
                  <a:srgbClr val="FF0000"/>
                </a:solidFill>
              </a:rPr>
              <a:t>На кораблях и в самолетах…</a:t>
            </a:r>
          </a:p>
          <a:p>
            <a:r>
              <a:rPr lang="ru-RU" sz="2000" b="1" i="1" dirty="0">
                <a:solidFill>
                  <a:srgbClr val="FF0000"/>
                </a:solidFill>
              </a:rPr>
              <a:t>Фашистских оккупантов побеждали.</a:t>
            </a:r>
          </a:p>
          <a:p>
            <a:r>
              <a:rPr lang="ru-RU" sz="2000" b="1" i="1" dirty="0">
                <a:solidFill>
                  <a:srgbClr val="FF0000"/>
                </a:solidFill>
              </a:rPr>
              <a:t>До самого Берлина немцев гнали.</a:t>
            </a:r>
          </a:p>
          <a:p>
            <a:r>
              <a:rPr lang="ru-RU" sz="2000" b="1" i="1" dirty="0">
                <a:solidFill>
                  <a:srgbClr val="FF0000"/>
                </a:solidFill>
              </a:rPr>
              <a:t>Был взят Берлин, и на рейхстаг</a:t>
            </a:r>
          </a:p>
          <a:p>
            <a:r>
              <a:rPr lang="ru-RU" sz="2000" b="1" i="1" dirty="0">
                <a:solidFill>
                  <a:srgbClr val="FF0000"/>
                </a:solidFill>
              </a:rPr>
              <a:t>Был гордо водружен наш флаг.</a:t>
            </a:r>
          </a:p>
        </p:txBody>
      </p:sp>
      <p:pic>
        <p:nvPicPr>
          <p:cNvPr id="7373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3789363"/>
            <a:ext cx="2232025" cy="244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3737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1643050"/>
            <a:ext cx="3478888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Click="0">
    <p:spli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0" name="Rectangle 4"/>
          <p:cNvSpPr>
            <a:spLocks noChangeArrowheads="1"/>
          </p:cNvSpPr>
          <p:nvPr/>
        </p:nvSpPr>
        <p:spPr bwMode="auto">
          <a:xfrm>
            <a:off x="900113" y="1668463"/>
            <a:ext cx="7848600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2000" i="1">
                <a:solidFill>
                  <a:srgbClr val="FF0000"/>
                </a:solidFill>
              </a:rPr>
              <a:t>Победа в войне – это ликование и скорбь. Время их не приглушает. А мы с вами должны эту память о самой страшной войне, которая коснулась каждой семьи, передавать из поколения в поколение. День Победы был, есть и должен оставаться самым святым праздником. Ведь те, кто заплатил за него своей жизнью, дали нам возможность жить сейчас. Мы обязаны помнить об этом всегда. Память павших и не доживших до сегодняшнего дня почтим минутой молчания…</a:t>
            </a:r>
          </a:p>
        </p:txBody>
      </p:sp>
      <p:pic>
        <p:nvPicPr>
          <p:cNvPr id="7578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3575" y="4365625"/>
            <a:ext cx="2592388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5782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0" y="4581525"/>
            <a:ext cx="20097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5783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19925" y="260350"/>
            <a:ext cx="15430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5784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27763" y="4581525"/>
            <a:ext cx="2286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5785" name="WordArt 9"/>
          <p:cNvSpPr>
            <a:spLocks noChangeArrowheads="1" noChangeShapeType="1" noTextEdit="1"/>
          </p:cNvSpPr>
          <p:nvPr/>
        </p:nvSpPr>
        <p:spPr bwMode="auto">
          <a:xfrm>
            <a:off x="1692275" y="260350"/>
            <a:ext cx="4967288" cy="720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9525">
                  <a:noFill/>
                  <a:round/>
                  <a:headEnd/>
                  <a:tailEnd/>
                </a:ln>
                <a:solidFill>
                  <a:srgbClr val="CC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Помним!</a:t>
            </a:r>
          </a:p>
        </p:txBody>
      </p:sp>
    </p:spTree>
  </p:cSld>
  <p:clrMapOvr>
    <a:masterClrMapping/>
  </p:clrMapOvr>
  <p:transition spd="slow" advClick="0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75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5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3419475" y="3357563"/>
            <a:ext cx="5329238" cy="33115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ru-RU" sz="1600">
              <a:solidFill>
                <a:srgbClr val="0000FF"/>
              </a:solidFill>
              <a:latin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ru-RU" sz="1600" i="1">
                <a:solidFill>
                  <a:srgbClr val="0000FF"/>
                </a:solidFill>
                <a:latin typeface="Times New Roman" pitchFamily="18" charset="0"/>
              </a:rPr>
              <a:t>“Нет!” – заявляем мы войне, всем злым и чёрным силам…</a:t>
            </a:r>
          </a:p>
          <a:p>
            <a:pPr>
              <a:buFont typeface="Wingdings" pitchFamily="2" charset="2"/>
              <a:buNone/>
            </a:pPr>
            <a:r>
              <a:rPr lang="ru-RU" sz="1600" i="1">
                <a:solidFill>
                  <a:srgbClr val="0000FF"/>
                </a:solidFill>
                <a:latin typeface="Times New Roman" pitchFamily="18" charset="0"/>
              </a:rPr>
              <a:t>Должна трава зелёной быть, а небо синим-синим!..</a:t>
            </a:r>
          </a:p>
          <a:p>
            <a:pPr>
              <a:buFont typeface="Wingdings" pitchFamily="2" charset="2"/>
              <a:buNone/>
            </a:pPr>
            <a:r>
              <a:rPr lang="ru-RU" sz="1600" i="1">
                <a:solidFill>
                  <a:srgbClr val="0000FF"/>
                </a:solidFill>
                <a:latin typeface="Times New Roman" pitchFamily="18" charset="0"/>
              </a:rPr>
              <a:t>Ты слышишь, друг, звенят ручьи, поют на ветках птицы.</a:t>
            </a:r>
          </a:p>
          <a:p>
            <a:pPr>
              <a:buFont typeface="Wingdings" pitchFamily="2" charset="2"/>
              <a:buNone/>
            </a:pPr>
            <a:r>
              <a:rPr lang="ru-RU" sz="1600" i="1">
                <a:solidFill>
                  <a:srgbClr val="0000FF"/>
                </a:solidFill>
                <a:latin typeface="Times New Roman" pitchFamily="18" charset="0"/>
              </a:rPr>
              <a:t>На замечательной земле нам довелось родиться.</a:t>
            </a:r>
          </a:p>
          <a:p>
            <a:pPr>
              <a:buFont typeface="Wingdings" pitchFamily="2" charset="2"/>
              <a:buNone/>
            </a:pPr>
            <a:r>
              <a:rPr lang="ru-RU" sz="1600" i="1">
                <a:solidFill>
                  <a:srgbClr val="0000FF"/>
                </a:solidFill>
                <a:latin typeface="Times New Roman" pitchFamily="18" charset="0"/>
              </a:rPr>
              <a:t>Так пусть она цветёт всегда, пускай шумит садами.</a:t>
            </a:r>
          </a:p>
          <a:p>
            <a:pPr>
              <a:buFont typeface="Wingdings" pitchFamily="2" charset="2"/>
              <a:buNone/>
            </a:pPr>
            <a:r>
              <a:rPr lang="ru-RU" sz="1600" i="1">
                <a:solidFill>
                  <a:srgbClr val="0000FF"/>
                </a:solidFill>
                <a:latin typeface="Times New Roman" pitchFamily="18" charset="0"/>
              </a:rPr>
              <a:t>Пусть люди смотрят на неё влюблёнными глазами!</a:t>
            </a:r>
          </a:p>
          <a:p>
            <a:pPr>
              <a:buFont typeface="Wingdings" pitchFamily="2" charset="2"/>
              <a:buNone/>
            </a:pPr>
            <a:r>
              <a:rPr lang="ru-RU" sz="1600" i="1">
                <a:solidFill>
                  <a:srgbClr val="0000FF"/>
                </a:solidFill>
                <a:latin typeface="Times New Roman" pitchFamily="18" charset="0"/>
              </a:rPr>
              <a:t>Сегодня праздник входит в каждый дом.</a:t>
            </a:r>
          </a:p>
          <a:p>
            <a:pPr>
              <a:buFont typeface="Wingdings" pitchFamily="2" charset="2"/>
              <a:buNone/>
            </a:pPr>
            <a:r>
              <a:rPr lang="ru-RU" sz="1600" i="1">
                <a:solidFill>
                  <a:srgbClr val="0000FF"/>
                </a:solidFill>
                <a:latin typeface="Times New Roman" pitchFamily="18" charset="0"/>
              </a:rPr>
              <a:t>И радость к людям с ним приходит следом.</a:t>
            </a:r>
          </a:p>
          <a:p>
            <a:pPr>
              <a:buFont typeface="Wingdings" pitchFamily="2" charset="2"/>
              <a:buNone/>
            </a:pPr>
            <a:r>
              <a:rPr lang="ru-RU" sz="1600" i="1">
                <a:solidFill>
                  <a:srgbClr val="0000FF"/>
                </a:solidFill>
                <a:latin typeface="Times New Roman" pitchFamily="18" charset="0"/>
              </a:rPr>
              <a:t>Мы поздравляем вас с великим днем,</a:t>
            </a:r>
          </a:p>
          <a:p>
            <a:pPr>
              <a:buFont typeface="Wingdings" pitchFamily="2" charset="2"/>
              <a:buNone/>
            </a:pPr>
            <a:r>
              <a:rPr lang="ru-RU" sz="1600" i="1">
                <a:solidFill>
                  <a:srgbClr val="0000FF"/>
                </a:solidFill>
                <a:latin typeface="Times New Roman" pitchFamily="18" charset="0"/>
              </a:rPr>
              <a:t>С днем нашей славы!  С Днем Победы!</a:t>
            </a:r>
            <a:r>
              <a:rPr lang="ru-RU" sz="1600" i="1">
                <a:solidFill>
                  <a:srgbClr val="FF000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76809" name="WordArt 9"/>
          <p:cNvSpPr>
            <a:spLocks noChangeArrowheads="1" noChangeShapeType="1" noTextEdit="1"/>
          </p:cNvSpPr>
          <p:nvPr/>
        </p:nvSpPr>
        <p:spPr bwMode="auto">
          <a:xfrm>
            <a:off x="1116013" y="404813"/>
            <a:ext cx="7272337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9525">
                  <a:noFill/>
                  <a:round/>
                  <a:headEnd/>
                  <a:tailEnd/>
                </a:ln>
                <a:solidFill>
                  <a:srgbClr val="CC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С Днём Победы!</a:t>
            </a:r>
          </a:p>
        </p:txBody>
      </p:sp>
      <p:pic>
        <p:nvPicPr>
          <p:cNvPr id="76810" name="Picture 10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827088" y="2349500"/>
            <a:ext cx="2376487" cy="3240088"/>
          </a:xfrm>
          <a:noFill/>
        </p:spPr>
      </p:pic>
      <p:pic>
        <p:nvPicPr>
          <p:cNvPr id="76811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1638" y="1341438"/>
            <a:ext cx="3384550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Click="0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76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277813"/>
            <a:ext cx="8064500" cy="1143000"/>
          </a:xfrm>
        </p:spPr>
        <p:txBody>
          <a:bodyPr/>
          <a:lstStyle/>
          <a:p>
            <a:pPr algn="ctr"/>
            <a:r>
              <a:rPr lang="ru-RU" sz="2400" b="1">
                <a:solidFill>
                  <a:srgbClr val="0000FF"/>
                </a:solidFill>
              </a:rPr>
              <a:t>22 июня 1941 года мирная жизнь советских людей была нарушена. Началась Великая Отечественная война.</a:t>
            </a:r>
            <a:r>
              <a:rPr lang="ru-RU" sz="2400" b="1"/>
              <a:t> 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557338"/>
            <a:ext cx="4752975" cy="1800225"/>
          </a:xfrm>
        </p:spPr>
        <p:txBody>
          <a:bodyPr/>
          <a:lstStyle/>
          <a:p>
            <a:pPr>
              <a:buNone/>
            </a:pPr>
            <a:r>
              <a:rPr lang="ru-RU" b="1" i="1" dirty="0">
                <a:solidFill>
                  <a:srgbClr val="FF0000"/>
                </a:solidFill>
                <a:latin typeface="Times New Roman" pitchFamily="18" charset="0"/>
              </a:rPr>
              <a:t>        </a:t>
            </a:r>
            <a:r>
              <a:rPr lang="ru-RU" sz="2000" dirty="0" smtClean="0">
                <a:solidFill>
                  <a:srgbClr val="CC0000"/>
                </a:solidFill>
              </a:rPr>
              <a:t>Ранним утром в воскресенье, 22 июня 1941 года, нацистская Германия и ее союзники обрушили на советскую страну военный удар невиданной силы.</a:t>
            </a:r>
            <a:endParaRPr lang="ru-RU" sz="2000" b="1" i="1" dirty="0">
              <a:solidFill>
                <a:srgbClr val="CC0000"/>
              </a:solidFill>
              <a:latin typeface="Times New Roman" pitchFamily="18" charset="0"/>
            </a:endParaRPr>
          </a:p>
        </p:txBody>
      </p:sp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3455988" y="3644900"/>
            <a:ext cx="5688012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2000" dirty="0" smtClean="0"/>
              <a:t>В результате неблагоприятного исхода приграничных сражений немецко-фашистские войска в течение нескольких недель продвинулись на 350–600 километров, захватили территорию Латвии, Литвы, часть Эстонии, Украины, почти всю Белоруссию и Молдавию, часть территории РСФСР, вышли к Ленинграду, Смоленску и Киеву.</a:t>
            </a:r>
            <a:endParaRPr lang="ru-RU" sz="2000" b="1" i="1" dirty="0">
              <a:solidFill>
                <a:srgbClr val="FF0000"/>
              </a:solidFill>
            </a:endParaRPr>
          </a:p>
        </p:txBody>
      </p:sp>
      <p:pic>
        <p:nvPicPr>
          <p:cNvPr id="5837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1713" y="1916112"/>
            <a:ext cx="2579287" cy="1727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8375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5018" y="3789362"/>
            <a:ext cx="2806045" cy="1854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Click="0">
    <p:spli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4464050" y="1714488"/>
            <a:ext cx="4679950" cy="3671887"/>
          </a:xfrm>
        </p:spPr>
        <p:txBody>
          <a:bodyPr/>
          <a:lstStyle/>
          <a:p>
            <a:r>
              <a:rPr lang="ru-RU" sz="2000" b="1" i="1" dirty="0">
                <a:solidFill>
                  <a:srgbClr val="FF0000"/>
                </a:solidFill>
              </a:rPr>
              <a:t>      </a:t>
            </a:r>
            <a:r>
              <a:rPr lang="ru-RU" sz="2000" b="1" i="1" dirty="0">
                <a:solidFill>
                  <a:srgbClr val="CC0000"/>
                </a:solidFill>
              </a:rPr>
              <a:t>От бескрайней равнины сибирской</a:t>
            </a:r>
            <a:br>
              <a:rPr lang="ru-RU" sz="2000" b="1" i="1" dirty="0">
                <a:solidFill>
                  <a:srgbClr val="CC0000"/>
                </a:solidFill>
              </a:rPr>
            </a:br>
            <a:r>
              <a:rPr lang="ru-RU" sz="2000" b="1" i="1" dirty="0">
                <a:solidFill>
                  <a:srgbClr val="CC0000"/>
                </a:solidFill>
              </a:rPr>
              <a:t>      До </a:t>
            </a:r>
            <a:r>
              <a:rPr lang="ru-RU" sz="2000" b="1" i="1" dirty="0" err="1">
                <a:solidFill>
                  <a:srgbClr val="CC0000"/>
                </a:solidFill>
              </a:rPr>
              <a:t>Полесских</a:t>
            </a:r>
            <a:r>
              <a:rPr lang="ru-RU" sz="2000" b="1" i="1" dirty="0">
                <a:solidFill>
                  <a:srgbClr val="CC0000"/>
                </a:solidFill>
              </a:rPr>
              <a:t> лесов и болот </a:t>
            </a:r>
            <a:br>
              <a:rPr lang="ru-RU" sz="2000" b="1" i="1" dirty="0">
                <a:solidFill>
                  <a:srgbClr val="CC0000"/>
                </a:solidFill>
              </a:rPr>
            </a:br>
            <a:r>
              <a:rPr lang="ru-RU" sz="2000" b="1" i="1" dirty="0">
                <a:solidFill>
                  <a:srgbClr val="CC0000"/>
                </a:solidFill>
              </a:rPr>
              <a:t>      Поднимался народ богатырский,</a:t>
            </a:r>
            <a:br>
              <a:rPr lang="ru-RU" sz="2000" b="1" i="1" dirty="0">
                <a:solidFill>
                  <a:srgbClr val="CC0000"/>
                </a:solidFill>
              </a:rPr>
            </a:br>
            <a:r>
              <a:rPr lang="ru-RU" sz="2000" b="1" i="1" dirty="0">
                <a:solidFill>
                  <a:srgbClr val="CC0000"/>
                </a:solidFill>
              </a:rPr>
              <a:t>      Наш великий, могучий народ!</a:t>
            </a:r>
            <a:br>
              <a:rPr lang="ru-RU" sz="2000" b="1" i="1" dirty="0">
                <a:solidFill>
                  <a:srgbClr val="CC0000"/>
                </a:solidFill>
              </a:rPr>
            </a:br>
            <a:r>
              <a:rPr lang="ru-RU" sz="2000" b="1" i="1" dirty="0">
                <a:solidFill>
                  <a:srgbClr val="CC0000"/>
                </a:solidFill>
              </a:rPr>
              <a:t>      Выходил он: свободный и правый,</a:t>
            </a:r>
            <a:br>
              <a:rPr lang="ru-RU" sz="2000" b="1" i="1" dirty="0">
                <a:solidFill>
                  <a:srgbClr val="CC0000"/>
                </a:solidFill>
              </a:rPr>
            </a:br>
            <a:r>
              <a:rPr lang="ru-RU" sz="2000" b="1" i="1" dirty="0">
                <a:solidFill>
                  <a:srgbClr val="CC0000"/>
                </a:solidFill>
              </a:rPr>
              <a:t>      Отвечая войной на войну,</a:t>
            </a:r>
            <a:br>
              <a:rPr lang="ru-RU" sz="2000" b="1" i="1" dirty="0">
                <a:solidFill>
                  <a:srgbClr val="CC0000"/>
                </a:solidFill>
              </a:rPr>
            </a:br>
            <a:r>
              <a:rPr lang="ru-RU" sz="2000" b="1" i="1" dirty="0">
                <a:solidFill>
                  <a:srgbClr val="CC0000"/>
                </a:solidFill>
              </a:rPr>
              <a:t>      Постоять за родную державу,</a:t>
            </a:r>
            <a:br>
              <a:rPr lang="ru-RU" sz="2000" b="1" i="1" dirty="0">
                <a:solidFill>
                  <a:srgbClr val="CC0000"/>
                </a:solidFill>
              </a:rPr>
            </a:br>
            <a:r>
              <a:rPr lang="ru-RU" sz="2000" b="1" i="1" dirty="0">
                <a:solidFill>
                  <a:srgbClr val="CC0000"/>
                </a:solidFill>
              </a:rPr>
              <a:t>      За могучую нашу страну!</a:t>
            </a:r>
          </a:p>
        </p:txBody>
      </p:sp>
      <p:pic>
        <p:nvPicPr>
          <p:cNvPr id="59396" name="Picture 4"/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71538" y="2000240"/>
            <a:ext cx="3455675" cy="2980026"/>
          </a:xfrm>
          <a:noFill/>
        </p:spPr>
      </p:pic>
      <p:sp>
        <p:nvSpPr>
          <p:cNvPr id="59399" name="WordArt 7"/>
          <p:cNvSpPr>
            <a:spLocks noChangeArrowheads="1" noChangeShapeType="1" noTextEdit="1"/>
          </p:cNvSpPr>
          <p:nvPr/>
        </p:nvSpPr>
        <p:spPr bwMode="auto">
          <a:xfrm>
            <a:off x="1619250" y="620713"/>
            <a:ext cx="6408738" cy="1079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Всё для фронта!</a:t>
            </a:r>
          </a:p>
        </p:txBody>
      </p:sp>
    </p:spTree>
  </p:cSld>
  <p:clrMapOvr>
    <a:masterClrMapping/>
  </p:clrMapOvr>
  <p:transition spd="slow" advClick="0">
    <p:spli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>
                <a:solidFill>
                  <a:srgbClr val="0000FF"/>
                </a:solidFill>
              </a:rPr>
              <a:t>В ходе войны было несколько битв, которые определили ее исход. Курская, Сталинградская, Ленинградская и, конечно, битва под Москвой</a:t>
            </a:r>
          </a:p>
        </p:txBody>
      </p:sp>
      <p:pic>
        <p:nvPicPr>
          <p:cNvPr id="13314" name="Picture 2" descr="https://im0-tub-ru.yandex.net/i?id=b9796071a8d5256b61d8f71ba10f9310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1643050"/>
            <a:ext cx="5629595" cy="4942785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>
    <p:spli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10" y="0"/>
            <a:ext cx="7929618" cy="1523989"/>
          </a:xfrm>
        </p:spPr>
        <p:txBody>
          <a:bodyPr/>
          <a:lstStyle/>
          <a:p>
            <a:r>
              <a:rPr lang="ru-RU" sz="2000" dirty="0" smtClean="0">
                <a:solidFill>
                  <a:srgbClr val="0070C0"/>
                </a:solidFill>
              </a:rPr>
              <a:t>Первостепенной задачей для советского правительства явилось формирование органов военно-политического управления, способных осуществить эффективное руководство вооруженной борьбой и организовать работу фронта и тыла</a:t>
            </a:r>
            <a:r>
              <a:rPr lang="ru-RU" sz="2000" dirty="0" smtClean="0"/>
              <a:t>.</a:t>
            </a:r>
            <a:endParaRPr lang="ru-RU" sz="2000" b="1" dirty="0">
              <a:solidFill>
                <a:srgbClr val="0000FF"/>
              </a:solidFill>
            </a:endParaRP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08625" y="2205038"/>
            <a:ext cx="3081338" cy="38544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000">
                <a:solidFill>
                  <a:srgbClr val="FF0000"/>
                </a:solidFill>
                <a:latin typeface="Times New Roman" pitchFamily="18" charset="0"/>
              </a:rPr>
              <a:t>Под столицей впервые был остановлен вал фашисткой агрессии. Москва не утратила блеска своего даже в труднейшую военную годину благодаря стойкости воинов, возвестивших миру “Велика Россия, а отступать некуда – позади Москва” .</a:t>
            </a:r>
            <a:r>
              <a:rPr lang="ru-RU"/>
              <a:t> </a:t>
            </a:r>
          </a:p>
        </p:txBody>
      </p:sp>
      <p:pic>
        <p:nvPicPr>
          <p:cNvPr id="6349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2205038"/>
            <a:ext cx="2125662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349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35375" y="2205038"/>
            <a:ext cx="21336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3497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71550" y="4292600"/>
            <a:ext cx="20955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3498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63938" y="4292600"/>
            <a:ext cx="1905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Click="0">
    <p:spli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2124075" y="3933825"/>
            <a:ext cx="5472113" cy="2430463"/>
          </a:xfrm>
        </p:spPr>
        <p:txBody>
          <a:bodyPr/>
          <a:lstStyle/>
          <a:p>
            <a:r>
              <a:rPr lang="ru-RU" sz="2400" b="1" i="1" dirty="0">
                <a:solidFill>
                  <a:srgbClr val="0070C0"/>
                </a:solidFill>
              </a:rPr>
              <a:t>О, Москва!</a:t>
            </a:r>
            <a:br>
              <a:rPr lang="ru-RU" sz="2400" b="1" i="1" dirty="0">
                <a:solidFill>
                  <a:srgbClr val="0070C0"/>
                </a:solidFill>
              </a:rPr>
            </a:br>
            <a:r>
              <a:rPr lang="ru-RU" sz="2400" b="1" i="1" dirty="0">
                <a:solidFill>
                  <a:srgbClr val="0070C0"/>
                </a:solidFill>
              </a:rPr>
              <a:t>Ты сердце всей России;</a:t>
            </a:r>
            <a:br>
              <a:rPr lang="ru-RU" sz="2400" b="1" i="1" dirty="0">
                <a:solidFill>
                  <a:srgbClr val="0070C0"/>
                </a:solidFill>
              </a:rPr>
            </a:br>
            <a:r>
              <a:rPr lang="ru-RU" sz="2400" b="1" i="1" dirty="0">
                <a:solidFill>
                  <a:srgbClr val="0070C0"/>
                </a:solidFill>
              </a:rPr>
              <a:t>Из очей твоих струится свет,</a:t>
            </a:r>
            <a:br>
              <a:rPr lang="ru-RU" sz="2400" b="1" i="1" dirty="0">
                <a:solidFill>
                  <a:srgbClr val="0070C0"/>
                </a:solidFill>
              </a:rPr>
            </a:br>
            <a:r>
              <a:rPr lang="ru-RU" sz="2400" b="1" i="1" dirty="0">
                <a:solidFill>
                  <a:srgbClr val="0070C0"/>
                </a:solidFill>
              </a:rPr>
              <a:t>Живы мы, хоть нас свинцом косили, </a:t>
            </a:r>
            <a:br>
              <a:rPr lang="ru-RU" sz="2400" b="1" i="1" dirty="0">
                <a:solidFill>
                  <a:srgbClr val="0070C0"/>
                </a:solidFill>
              </a:rPr>
            </a:br>
            <a:r>
              <a:rPr lang="ru-RU" sz="2400" b="1" i="1" dirty="0">
                <a:solidFill>
                  <a:srgbClr val="0070C0"/>
                </a:solidFill>
              </a:rPr>
              <a:t>Без тебя, Москва,</a:t>
            </a:r>
            <a:br>
              <a:rPr lang="ru-RU" sz="2400" b="1" i="1" dirty="0">
                <a:solidFill>
                  <a:srgbClr val="0070C0"/>
                </a:solidFill>
              </a:rPr>
            </a:br>
            <a:r>
              <a:rPr lang="ru-RU" sz="2400" b="1" i="1" dirty="0">
                <a:solidFill>
                  <a:srgbClr val="0070C0"/>
                </a:solidFill>
              </a:rPr>
              <a:t>Нам жизни нет!</a:t>
            </a:r>
          </a:p>
        </p:txBody>
      </p:sp>
      <p:pic>
        <p:nvPicPr>
          <p:cNvPr id="64518" name="Picture 6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908175" y="476250"/>
            <a:ext cx="5889625" cy="3167063"/>
          </a:xfrm>
          <a:noFill/>
        </p:spPr>
      </p:pic>
    </p:spTree>
  </p:cSld>
  <p:clrMapOvr>
    <a:masterClrMapping/>
  </p:clrMapOvr>
  <p:transition spd="slow" advClick="0">
    <p:spli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571472" y="142852"/>
            <a:ext cx="8572528" cy="1350963"/>
          </a:xfrm>
        </p:spPr>
        <p:txBody>
          <a:bodyPr/>
          <a:lstStyle/>
          <a:p>
            <a:pPr algn="ctr"/>
            <a:r>
              <a:rPr lang="ru-RU" sz="1800" dirty="0" smtClean="0"/>
              <a:t>Чтобы объединить усилия всех государственных и партийных органов, общественных организаций, 30 июня 1941 года совместным решением ЦК ВКП(б), Президиума Верховного совета СССР и Совета народных комиссаров Союза ССР был создан Государственный комитет обороны (ГКО), в руках которого сосредоточилась вся полнота власти в государстве.</a:t>
            </a:r>
            <a:endParaRPr lang="ru-RU" sz="1800" b="1" dirty="0">
              <a:solidFill>
                <a:srgbClr val="FF0000"/>
              </a:solidFill>
            </a:endParaRPr>
          </a:p>
        </p:txBody>
      </p:sp>
      <p:pic>
        <p:nvPicPr>
          <p:cNvPr id="10242" name="Picture 2" descr="https://im0-tub-ru.yandex.net/i?id=dadd4c3fcf62e4f454cd515ed43d0fdf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643050"/>
            <a:ext cx="7286676" cy="4857784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>
    <p:spli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2276475"/>
            <a:ext cx="4032250" cy="4824413"/>
          </a:xfrm>
        </p:spPr>
        <p:txBody>
          <a:bodyPr/>
          <a:lstStyle/>
          <a:p>
            <a:r>
              <a:rPr lang="ru-RU" sz="1800" b="1" dirty="0">
                <a:solidFill>
                  <a:srgbClr val="FF0000"/>
                </a:solidFill>
              </a:rPr>
              <a:t>Дети войны – и веет холодом.</a:t>
            </a:r>
            <a:br>
              <a:rPr lang="ru-RU" sz="1800" b="1" dirty="0">
                <a:solidFill>
                  <a:srgbClr val="FF0000"/>
                </a:solidFill>
              </a:rPr>
            </a:br>
            <a:r>
              <a:rPr lang="ru-RU" sz="1800" b="1" dirty="0">
                <a:solidFill>
                  <a:srgbClr val="FF0000"/>
                </a:solidFill>
              </a:rPr>
              <a:t>Дети войны – и пахнет голодом</a:t>
            </a:r>
            <a:br>
              <a:rPr lang="ru-RU" sz="1800" b="1" dirty="0">
                <a:solidFill>
                  <a:srgbClr val="FF0000"/>
                </a:solidFill>
              </a:rPr>
            </a:br>
            <a:r>
              <a:rPr lang="ru-RU" sz="1800" b="1" dirty="0">
                <a:solidFill>
                  <a:srgbClr val="FF0000"/>
                </a:solidFill>
              </a:rPr>
              <a:t>Дети войны – и дыбом волосы:</a:t>
            </a:r>
            <a:br>
              <a:rPr lang="ru-RU" sz="1800" b="1" dirty="0">
                <a:solidFill>
                  <a:srgbClr val="FF0000"/>
                </a:solidFill>
              </a:rPr>
            </a:br>
            <a:r>
              <a:rPr lang="ru-RU" sz="1800" b="1" dirty="0">
                <a:solidFill>
                  <a:srgbClr val="FF0000"/>
                </a:solidFill>
              </a:rPr>
              <a:t>На челках детских…седые полосы.</a:t>
            </a:r>
            <a:br>
              <a:rPr lang="ru-RU" sz="1800" b="1" dirty="0">
                <a:solidFill>
                  <a:srgbClr val="FF0000"/>
                </a:solidFill>
              </a:rPr>
            </a:br>
            <a:r>
              <a:rPr lang="ru-RU" sz="1800" b="1" dirty="0">
                <a:solidFill>
                  <a:srgbClr val="FF0000"/>
                </a:solidFill>
              </a:rPr>
              <a:t>Глаза девчонки семилетней,</a:t>
            </a:r>
            <a:br>
              <a:rPr lang="ru-RU" sz="1800" b="1" dirty="0">
                <a:solidFill>
                  <a:srgbClr val="FF0000"/>
                </a:solidFill>
              </a:rPr>
            </a:br>
            <a:r>
              <a:rPr lang="ru-RU" sz="1800" b="1" dirty="0">
                <a:solidFill>
                  <a:srgbClr val="FF0000"/>
                </a:solidFill>
              </a:rPr>
              <a:t>Как два померкших огонька.</a:t>
            </a:r>
            <a:br>
              <a:rPr lang="ru-RU" sz="1800" b="1" dirty="0">
                <a:solidFill>
                  <a:srgbClr val="FF0000"/>
                </a:solidFill>
              </a:rPr>
            </a:br>
            <a:r>
              <a:rPr lang="ru-RU" sz="1800" b="1" dirty="0">
                <a:solidFill>
                  <a:srgbClr val="FF0000"/>
                </a:solidFill>
              </a:rPr>
              <a:t>На детском личике заметней</a:t>
            </a:r>
            <a:br>
              <a:rPr lang="ru-RU" sz="1800" b="1" dirty="0">
                <a:solidFill>
                  <a:srgbClr val="FF0000"/>
                </a:solidFill>
              </a:rPr>
            </a:br>
            <a:r>
              <a:rPr lang="ru-RU" sz="1800" b="1" dirty="0">
                <a:solidFill>
                  <a:srgbClr val="FF0000"/>
                </a:solidFill>
              </a:rPr>
              <a:t>Большая, тяжкая тоска.</a:t>
            </a:r>
            <a:br>
              <a:rPr lang="ru-RU" sz="1800" b="1" dirty="0">
                <a:solidFill>
                  <a:srgbClr val="FF0000"/>
                </a:solidFill>
              </a:rPr>
            </a:br>
            <a:r>
              <a:rPr lang="ru-RU" sz="1800" b="1" dirty="0">
                <a:solidFill>
                  <a:srgbClr val="FF0000"/>
                </a:solidFill>
              </a:rPr>
              <a:t>Она молчит, о чем ни спросишь,</a:t>
            </a:r>
            <a:br>
              <a:rPr lang="ru-RU" sz="1800" b="1" dirty="0">
                <a:solidFill>
                  <a:srgbClr val="FF0000"/>
                </a:solidFill>
              </a:rPr>
            </a:br>
            <a:r>
              <a:rPr lang="ru-RU" sz="1800" b="1" dirty="0">
                <a:solidFill>
                  <a:srgbClr val="FF0000"/>
                </a:solidFill>
              </a:rPr>
              <a:t>Пошутишь с ней – молчит в ответ,</a:t>
            </a:r>
            <a:br>
              <a:rPr lang="ru-RU" sz="1800" b="1" dirty="0">
                <a:solidFill>
                  <a:srgbClr val="FF0000"/>
                </a:solidFill>
              </a:rPr>
            </a:br>
            <a:r>
              <a:rPr lang="ru-RU" sz="1800" b="1" dirty="0">
                <a:solidFill>
                  <a:srgbClr val="FF0000"/>
                </a:solidFill>
              </a:rPr>
              <a:t>Как будто ей не семь, не восемь,</a:t>
            </a:r>
            <a:br>
              <a:rPr lang="ru-RU" sz="1800" b="1" dirty="0">
                <a:solidFill>
                  <a:srgbClr val="FF0000"/>
                </a:solidFill>
              </a:rPr>
            </a:br>
            <a:r>
              <a:rPr lang="ru-RU" sz="1800" b="1" dirty="0">
                <a:solidFill>
                  <a:srgbClr val="FF0000"/>
                </a:solidFill>
              </a:rPr>
              <a:t>А много, много горьких лет.</a:t>
            </a:r>
          </a:p>
        </p:txBody>
      </p:sp>
      <p:pic>
        <p:nvPicPr>
          <p:cNvPr id="6656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56325" y="549275"/>
            <a:ext cx="2447925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656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0113" y="404813"/>
            <a:ext cx="2305050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6567" name="Picture 7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5219700" y="3068638"/>
            <a:ext cx="3395663" cy="3024187"/>
          </a:xfrm>
          <a:noFill/>
        </p:spPr>
      </p:pic>
      <p:pic>
        <p:nvPicPr>
          <p:cNvPr id="66568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08400" y="476250"/>
            <a:ext cx="1944688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Click="0">
    <p:spli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8" name="Rectangle 4"/>
          <p:cNvSpPr>
            <a:spLocks noGrp="1" noChangeArrowheads="1"/>
          </p:cNvSpPr>
          <p:nvPr>
            <p:ph type="title"/>
          </p:nvPr>
        </p:nvSpPr>
        <p:spPr>
          <a:xfrm>
            <a:off x="5143472" y="1643050"/>
            <a:ext cx="4000528" cy="4572032"/>
          </a:xfrm>
        </p:spPr>
        <p:txBody>
          <a:bodyPr/>
          <a:lstStyle/>
          <a:p>
            <a:pPr algn="ctr"/>
            <a:r>
              <a:rPr lang="ru-RU" sz="2000" dirty="0" smtClean="0"/>
              <a:t>На второй день после начала войны постановлением СНК СССР и ЦК ВКП(б) для руководства всей боевой деятельностью Вооруженных сил СССР была создана Ставка главного командования. 10 июля она была преобразована в Ставку Верховного Главнокомандующего (председатель – И. В. Сталин).</a:t>
            </a:r>
            <a:endParaRPr lang="ru-RU" sz="2000" dirty="0">
              <a:solidFill>
                <a:srgbClr val="0000FF"/>
              </a:solidFill>
            </a:endParaRPr>
          </a:p>
        </p:txBody>
      </p:sp>
      <p:pic>
        <p:nvPicPr>
          <p:cNvPr id="8194" name="Picture 2" descr="https://im0-tub-ru.yandex.net/i?id=3143826dad06580d595a3d8d0fbf115a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500174"/>
            <a:ext cx="4548198" cy="4548198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>
    <p:spli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лои">
  <a:themeElements>
    <a:clrScheme name="Слои 10">
      <a:dk1>
        <a:srgbClr val="000000"/>
      </a:dk1>
      <a:lt1>
        <a:srgbClr val="FFFFFF"/>
      </a:lt1>
      <a:dk2>
        <a:srgbClr val="660033"/>
      </a:dk2>
      <a:lt2>
        <a:srgbClr val="666699"/>
      </a:lt2>
      <a:accent1>
        <a:srgbClr val="95A3D1"/>
      </a:accent1>
      <a:accent2>
        <a:srgbClr val="FFFF66"/>
      </a:accent2>
      <a:accent3>
        <a:srgbClr val="FFFFFF"/>
      </a:accent3>
      <a:accent4>
        <a:srgbClr val="000000"/>
      </a:accent4>
      <a:accent5>
        <a:srgbClr val="C8CEE5"/>
      </a:accent5>
      <a:accent6>
        <a:srgbClr val="E7E75C"/>
      </a:accent6>
      <a:hlink>
        <a:srgbClr val="5A84D8"/>
      </a:hlink>
      <a:folHlink>
        <a:srgbClr val="CCCC99"/>
      </a:folHlink>
    </a:clrScheme>
    <a:fontScheme name="Слои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лои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Layers</Template>
  <TotalTime>391</TotalTime>
  <Words>794</Words>
  <Application>Microsoft Office PowerPoint</Application>
  <PresentationFormat>Экран (4:3)</PresentationFormat>
  <Paragraphs>56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Слои</vt:lpstr>
      <vt:lpstr>Слайд 1</vt:lpstr>
      <vt:lpstr>22 июня 1941 года мирная жизнь советских людей была нарушена. Началась Великая Отечественная война. </vt:lpstr>
      <vt:lpstr>      От бескрайней равнины сибирской       До Полесских лесов и болот        Поднимался народ богатырский,       Наш великий, могучий народ!       Выходил он: свободный и правый,       Отвечая войной на войну,       Постоять за родную державу,       За могучую нашу страну!</vt:lpstr>
      <vt:lpstr>В ходе войны было несколько битв, которые определили ее исход. Курская, Сталинградская, Ленинградская и, конечно, битва под Москвой</vt:lpstr>
      <vt:lpstr>Первостепенной задачей для советского правительства явилось формирование органов военно-политического управления, способных осуществить эффективное руководство вооруженной борьбой и организовать работу фронта и тыла.</vt:lpstr>
      <vt:lpstr>О, Москва! Ты сердце всей России; Из очей твоих струится свет, Живы мы, хоть нас свинцом косили,  Без тебя, Москва, Нам жизни нет!</vt:lpstr>
      <vt:lpstr>Чтобы объединить усилия всех государственных и партийных органов, общественных организаций, 30 июня 1941 года совместным решением ЦК ВКП(б), Президиума Верховного совета СССР и Совета народных комиссаров Союза ССР был создан Государственный комитет обороны (ГКО), в руках которого сосредоточилась вся полнота власти в государстве.</vt:lpstr>
      <vt:lpstr>Дети войны – и веет холодом. Дети войны – и пахнет голодом Дети войны – и дыбом волосы: На челках детских…седые полосы. Глаза девчонки семилетней, Как два померкших огонька. На детском личике заметней Большая, тяжкая тоска. Она молчит, о чем ни спросишь, Пошутишь с ней – молчит в ответ, Как будто ей не семь, не восемь, А много, много горьких лет.</vt:lpstr>
      <vt:lpstr>На второй день после начала войны постановлением СНК СССР и ЦК ВКП(б) для руководства всей боевой деятельностью Вооруженных сил СССР была создана Ставка главного командования. 10 июля она была преобразована в Ставку Верховного Главнокомандующего (председатель – И. В. Сталин).</vt:lpstr>
      <vt:lpstr>Московская битва</vt:lpstr>
      <vt:lpstr>Они, матери и жены, невесты и сестры умели ждать. Ждать, надеяться, любить. И вселять надежду в того, кто на фронте, на передовой. Кто на войне. Но просто ждать и надеяться они не могли. Матери, жены, сестры, невесты – все, кто не на фронте – это есть тыл. Тыл должен работать на фронт: ведь победа ковалась не только на фронте, но и в тылу врага.</vt:lpstr>
      <vt:lpstr>Слайд 12</vt:lpstr>
      <vt:lpstr>Слайд 13</vt:lpstr>
      <vt:lpstr>Слайд 14</vt:lpstr>
      <vt:lpstr>Слайд 15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Танюша</dc:creator>
  <cp:lastModifiedBy>Дмитрий</cp:lastModifiedBy>
  <cp:revision>14</cp:revision>
  <dcterms:created xsi:type="dcterms:W3CDTF">2003-08-13T20:04:45Z</dcterms:created>
  <dcterms:modified xsi:type="dcterms:W3CDTF">2019-03-30T19:34:20Z</dcterms:modified>
</cp:coreProperties>
</file>