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6" r:id="rId9"/>
    <p:sldId id="263" r:id="rId10"/>
    <p:sldId id="264" r:id="rId11"/>
    <p:sldId id="267" r:id="rId12"/>
    <p:sldId id="269" r:id="rId13"/>
    <p:sldId id="270" r:id="rId14"/>
    <p:sldId id="268" r:id="rId15"/>
    <p:sldId id="272" r:id="rId16"/>
    <p:sldId id="275" r:id="rId17"/>
    <p:sldId id="276" r:id="rId18"/>
    <p:sldId id="277" r:id="rId19"/>
    <p:sldId id="278" r:id="rId20"/>
    <p:sldId id="279" r:id="rId21"/>
    <p:sldId id="284" r:id="rId22"/>
    <p:sldId id="28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6A1"/>
    <a:srgbClr val="0051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0734-8FAF-422C-9577-E28F80755CE9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A4B6-F043-4BFE-A2A8-C437B3480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0734-8FAF-422C-9577-E28F80755CE9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A4B6-F043-4BFE-A2A8-C437B3480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0734-8FAF-422C-9577-E28F80755CE9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A4B6-F043-4BFE-A2A8-C437B3480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0734-8FAF-422C-9577-E28F80755CE9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A4B6-F043-4BFE-A2A8-C437B3480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0734-8FAF-422C-9577-E28F80755CE9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A4B6-F043-4BFE-A2A8-C437B3480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0734-8FAF-422C-9577-E28F80755CE9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A4B6-F043-4BFE-A2A8-C437B3480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0734-8FAF-422C-9577-E28F80755CE9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A4B6-F043-4BFE-A2A8-C437B3480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0734-8FAF-422C-9577-E28F80755CE9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A4B6-F043-4BFE-A2A8-C437B3480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0734-8FAF-422C-9577-E28F80755CE9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A4B6-F043-4BFE-A2A8-C437B3480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0734-8FAF-422C-9577-E28F80755CE9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A4B6-F043-4BFE-A2A8-C437B3480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0734-8FAF-422C-9577-E28F80755CE9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A4B6-F043-4BFE-A2A8-C437B3480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50734-8FAF-422C-9577-E28F80755CE9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0A4B6-F043-4BFE-A2A8-C437B3480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XML" TargetMode="External"/><Relationship Id="rId3" Type="http://schemas.openxmlformats.org/officeDocument/2006/relationships/hyperlink" Target="https://ru.wikipedia.org/wiki/%D0%A1%D0%B2%D0%BE%D0%B1%D0%BE%D0%B4%D0%BD%D0%BE_%D1%80%D0%B0%D1%81%D0%BF%D1%80%D0%BE%D1%81%D1%82%D1%80%D0%B0%D0%BD%D1%8F%D0%B5%D0%BC%D0%BE%D0%B5_%D0%BF%D1%80%D0%BE%D0%B3%D1%80%D0%B0%D0%BC%D0%BC%D0%BD%D0%BE%D0%B5_%D0%BE%D0%B1%D0%B5%D1%81%D0%BF%D0%B5%D1%87%D0%B5%D0%BD%D0%B8%D0%B5" TargetMode="External"/><Relationship Id="rId7" Type="http://schemas.openxmlformats.org/officeDocument/2006/relationships/hyperlink" Target="https://ru.wikipedia.org/wiki/SV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90%D0%9F%D0%A0" TargetMode="External"/><Relationship Id="rId5" Type="http://schemas.openxmlformats.org/officeDocument/2006/relationships/hyperlink" Target="https://ru.wikipedia.org/wiki/%D0%98%D0%BB%D0%BB%D1%8E%D1%81%D1%82%D1%80%D0%B0%D1%86%D0%B8%D1%8F" TargetMode="External"/><Relationship Id="rId10" Type="http://schemas.openxmlformats.org/officeDocument/2006/relationships/image" Target="../media/image23.jpeg"/><Relationship Id="rId4" Type="http://schemas.openxmlformats.org/officeDocument/2006/relationships/hyperlink" Target="https://ru.wikipedia.org/wiki/%D0%92%D0%B5%D0%BA%D1%82%D0%BE%D1%80%D0%BD%D1%8B%D0%B9_%D0%B3%D1%80%D0%B0%D1%84%D0%B8%D1%87%D0%B5%D1%81%D0%BA%D0%B8%D0%B9_%D1%80%D0%B5%D0%B4%D0%B0%D0%BA%D1%82%D0%BE%D1%80" TargetMode="External"/><Relationship Id="rId9" Type="http://schemas.openxmlformats.org/officeDocument/2006/relationships/hyperlink" Target="https://ru.wikipedia.org/wiki/GNU_General_Public_Licens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inkscape.paint-net.ru/?id=1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kscape.paint-net.ru/?id=2" TargetMode="Externa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tockers.ru/articles/vector_graphic/" TargetMode="External"/><Relationship Id="rId2" Type="http://schemas.openxmlformats.org/officeDocument/2006/relationships/hyperlink" Target="http://inkscape.paint-net.ru/?id=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kscape.paint-net.ru/?id=21" TargetMode="External"/><Relationship Id="rId4" Type="http://schemas.openxmlformats.org/officeDocument/2006/relationships/hyperlink" Target="https://ru.wikipedia.org/wiki/Inkscap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611560" y="404664"/>
            <a:ext cx="7920880" cy="61206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91000"/>
                </a:schemeClr>
              </a:gs>
              <a:gs pos="100000">
                <a:schemeClr val="accent1">
                  <a:tint val="23500"/>
                  <a:satMod val="16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91000"/>
                </a:schemeClr>
              </a:gs>
              <a:gs pos="100000">
                <a:schemeClr val="accent1">
                  <a:tint val="23500"/>
                  <a:satMod val="160000"/>
                  <a:alpha val="80000"/>
                </a:schemeClr>
              </a:gs>
            </a:gsLst>
            <a:lin ang="5400000" scaled="0"/>
          </a:gra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Векторная </a:t>
            </a:r>
            <a:br>
              <a:rPr lang="ru-RU" sz="80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</a:br>
            <a:r>
              <a:rPr lang="ru-RU" sz="80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графика</a:t>
            </a:r>
            <a:endParaRPr lang="ru-RU" sz="8000" b="1" cap="all" dirty="0">
              <a:ln w="0">
                <a:solidFill>
                  <a:srgbClr val="002060"/>
                </a:solidFill>
              </a:ln>
              <a:gradFill flip="none">
                <a:gsLst>
                  <a:gs pos="0">
                    <a:srgbClr val="0070C0"/>
                  </a:gs>
                  <a:gs pos="49000">
                    <a:schemeClr val="tx2"/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rgbClr val="00B0F0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005064"/>
            <a:ext cx="3960440" cy="216024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Презентация к уроку информатики в 10 классе</a:t>
            </a:r>
            <a:endParaRPr lang="ru-RU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инус 5"/>
          <p:cNvSpPr/>
          <p:nvPr/>
        </p:nvSpPr>
        <p:spPr>
          <a:xfrm>
            <a:off x="1763688" y="1988840"/>
            <a:ext cx="5688632" cy="3312368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611560" y="404664"/>
            <a:ext cx="7920880" cy="61206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91000"/>
                </a:schemeClr>
              </a:gs>
              <a:gs pos="100000">
                <a:schemeClr val="accent1">
                  <a:tint val="23500"/>
                  <a:satMod val="16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34678"/>
            <a:ext cx="8686800" cy="1282154"/>
          </a:xfrm>
        </p:spPr>
        <p:txBody>
          <a:bodyPr>
            <a:noAutofit/>
          </a:bodyPr>
          <a:lstStyle/>
          <a:p>
            <a:r>
              <a:rPr lang="ru-RU" sz="40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Недостатки векторной графики:</a:t>
            </a:r>
            <a:br>
              <a:rPr lang="ru-RU" sz="40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</a:br>
            <a:endParaRPr lang="ru-RU" sz="4000" b="1" cap="all" dirty="0">
              <a:ln w="0">
                <a:solidFill>
                  <a:srgbClr val="002060"/>
                </a:solidFill>
              </a:ln>
              <a:gradFill flip="none">
                <a:gsLst>
                  <a:gs pos="0">
                    <a:srgbClr val="0070C0"/>
                  </a:gs>
                  <a:gs pos="49000">
                    <a:schemeClr val="tx2"/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rgbClr val="00B0F0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sz="2600" dirty="0" smtClean="0">
                <a:latin typeface="Bookman Old Style" pitchFamily="18" charset="0"/>
              </a:rPr>
              <a:t>Большой размер файла при сложной детализации изображения. (Бывают случаи, что </a:t>
            </a:r>
            <a:r>
              <a:rPr lang="ru-RU" sz="2600" dirty="0" err="1" smtClean="0">
                <a:latin typeface="Bookman Old Style" pitchFamily="18" charset="0"/>
              </a:rPr>
              <a:t>из‑за</a:t>
            </a:r>
            <a:r>
              <a:rPr lang="ru-RU" sz="2600" dirty="0" smtClean="0">
                <a:latin typeface="Bookman Old Style" pitchFamily="18" charset="0"/>
              </a:rPr>
              <a:t> </a:t>
            </a:r>
            <a:r>
              <a:rPr lang="ru-RU" sz="2600" dirty="0" err="1" smtClean="0">
                <a:latin typeface="Bookman Old Style" pitchFamily="18" charset="0"/>
              </a:rPr>
              <a:t>множства</a:t>
            </a:r>
            <a:r>
              <a:rPr lang="ru-RU" sz="2600" dirty="0" smtClean="0">
                <a:latin typeface="Bookman Old Style" pitchFamily="18" charset="0"/>
              </a:rPr>
              <a:t> мелких сложных деталей размер векторного изображения гораздо превышает размер его растровой копии)</a:t>
            </a:r>
          </a:p>
          <a:p>
            <a:pPr fontAlgn="base"/>
            <a:r>
              <a:rPr lang="ru-RU" sz="2600" dirty="0" smtClean="0">
                <a:latin typeface="Bookman Old Style" pitchFamily="18" charset="0"/>
              </a:rPr>
              <a:t>Трудность передачи фотореалистичного изображения (следует из 1‑го недостатка)</a:t>
            </a:r>
          </a:p>
          <a:p>
            <a:pPr fontAlgn="base"/>
            <a:r>
              <a:rPr lang="ru-RU" sz="2600" dirty="0" smtClean="0">
                <a:latin typeface="Bookman Old Style" pitchFamily="18" charset="0"/>
              </a:rPr>
              <a:t>Проблемы совместимости программ, работающих с векторной графикой, при этом не все программы открывают (или корректно отображают) даже «общепринятые» форматы (такие как </a:t>
            </a:r>
            <a:r>
              <a:rPr lang="ru-RU" sz="2600" dirty="0" err="1" smtClean="0">
                <a:latin typeface="Bookman Old Style" pitchFamily="18" charset="0"/>
              </a:rPr>
              <a:t>eps</a:t>
            </a:r>
            <a:r>
              <a:rPr lang="ru-RU" sz="2600" dirty="0" smtClean="0">
                <a:latin typeface="Bookman Old Style" pitchFamily="18" charset="0"/>
              </a:rPr>
              <a:t>), созданные в других редакторах.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611560" y="404664"/>
            <a:ext cx="7920880" cy="61206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91000"/>
                </a:schemeClr>
              </a:gs>
              <a:gs pos="100000">
                <a:schemeClr val="accent1">
                  <a:tint val="23500"/>
                  <a:satMod val="16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Форматы</a:t>
            </a:r>
            <a:r>
              <a:rPr lang="ru-RU" b="1" dirty="0" smtClean="0"/>
              <a:t> </a:t>
            </a:r>
            <a:r>
              <a:rPr lang="ru-RU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векторной графики</a:t>
            </a:r>
            <a:br>
              <a:rPr lang="ru-RU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</a:br>
            <a:endParaRPr lang="ru-RU" b="1" cap="all" dirty="0">
              <a:ln w="0">
                <a:solidFill>
                  <a:srgbClr val="002060"/>
                </a:solidFill>
              </a:ln>
              <a:gradFill flip="none">
                <a:gsLst>
                  <a:gs pos="0">
                    <a:srgbClr val="0070C0"/>
                  </a:gs>
                  <a:gs pos="49000">
                    <a:schemeClr val="tx2"/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rgbClr val="00B0F0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484785"/>
            <a:ext cx="40324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EPS</a:t>
            </a:r>
            <a:r>
              <a:rPr lang="ru-RU" sz="2000" dirty="0" smtClean="0">
                <a:latin typeface="Bookman Old Style" pitchFamily="18" charset="0"/>
              </a:rPr>
              <a:t> (</a:t>
            </a:r>
            <a:r>
              <a:rPr lang="ru-RU" sz="2000" dirty="0" err="1" smtClean="0">
                <a:latin typeface="Bookman Old Style" pitchFamily="18" charset="0"/>
              </a:rPr>
              <a:t>Encapsulated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PostScript</a:t>
            </a:r>
            <a:r>
              <a:rPr lang="ru-RU" sz="2000" dirty="0" smtClean="0">
                <a:latin typeface="Bookman Old Style" pitchFamily="18" charset="0"/>
              </a:rPr>
              <a:t>) — формат, созданный компанией </a:t>
            </a:r>
            <a:r>
              <a:rPr lang="ru-RU" sz="2000" dirty="0" err="1" smtClean="0">
                <a:latin typeface="Bookman Old Style" pitchFamily="18" charset="0"/>
              </a:rPr>
              <a:t>Adobe</a:t>
            </a:r>
            <a:r>
              <a:rPr lang="ru-RU" sz="2000" dirty="0" smtClean="0">
                <a:latin typeface="Bookman Old Style" pitchFamily="18" charset="0"/>
              </a:rPr>
              <a:t> на основе языка </a:t>
            </a:r>
            <a:r>
              <a:rPr lang="ru-RU" sz="2000" dirty="0" err="1" smtClean="0">
                <a:latin typeface="Bookman Old Style" pitchFamily="18" charset="0"/>
              </a:rPr>
              <a:t>PostScript</a:t>
            </a:r>
            <a:r>
              <a:rPr lang="ru-RU" sz="2000" dirty="0" smtClean="0">
                <a:latin typeface="Bookman Old Style" pitchFamily="18" charset="0"/>
              </a:rPr>
              <a:t>. </a:t>
            </a:r>
            <a:r>
              <a:rPr lang="ru-RU" sz="2000" dirty="0" err="1" smtClean="0">
                <a:latin typeface="Bookman Old Style" pitchFamily="18" charset="0"/>
              </a:rPr>
              <a:t>Eps</a:t>
            </a:r>
            <a:r>
              <a:rPr lang="ru-RU" sz="2000" dirty="0" smtClean="0">
                <a:latin typeface="Bookman Old Style" pitchFamily="18" charset="0"/>
              </a:rPr>
              <a:t>, соответствующий разным версиям программы </a:t>
            </a:r>
            <a:r>
              <a:rPr lang="ru-RU" sz="2000" dirty="0" err="1" smtClean="0">
                <a:latin typeface="Bookman Old Style" pitchFamily="18" charset="0"/>
              </a:rPr>
              <a:t>Adobe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Illustrator</a:t>
            </a:r>
            <a:r>
              <a:rPr lang="ru-RU" sz="2000" dirty="0" smtClean="0">
                <a:latin typeface="Bookman Old Style" pitchFamily="18" charset="0"/>
              </a:rPr>
              <a:t>, описывается разными версиями языка </a:t>
            </a:r>
            <a:r>
              <a:rPr lang="ru-RU" sz="2000" dirty="0" err="1" smtClean="0">
                <a:latin typeface="Bookman Old Style" pitchFamily="18" charset="0"/>
              </a:rPr>
              <a:t>PostScript</a:t>
            </a:r>
            <a:r>
              <a:rPr lang="ru-RU" sz="2000" dirty="0" smtClean="0">
                <a:latin typeface="Bookman Old Style" pitchFamily="18" charset="0"/>
              </a:rPr>
              <a:t>, этим объясняется </a:t>
            </a:r>
            <a:endParaRPr lang="en-US" sz="2000" dirty="0" smtClean="0">
              <a:latin typeface="Bookman Old Style" pitchFamily="18" charset="0"/>
            </a:endParaRPr>
          </a:p>
        </p:txBody>
      </p:sp>
      <p:pic>
        <p:nvPicPr>
          <p:cNvPr id="3074" name="Picture 2" descr="C:\Documents and Settings\Галина\Рабочий стол\для вектора\Новая папка\скачанные файл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44824"/>
            <a:ext cx="3552395" cy="26642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7584" y="4581128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несовместимость </a:t>
            </a:r>
            <a:r>
              <a:rPr lang="ru-RU" sz="2000" dirty="0" smtClean="0">
                <a:latin typeface="Bookman Old Style" pitchFamily="18" charset="0"/>
              </a:rPr>
              <a:t>более поздних версий с другими программами. Именно в формате eps-8 все </a:t>
            </a:r>
            <a:r>
              <a:rPr lang="ru-RU" sz="2000" dirty="0" err="1" smtClean="0">
                <a:latin typeface="Bookman Old Style" pitchFamily="18" charset="0"/>
              </a:rPr>
              <a:t>фотобанки</a:t>
            </a:r>
            <a:r>
              <a:rPr lang="ru-RU" sz="2000" dirty="0" smtClean="0">
                <a:latin typeface="Bookman Old Style" pitchFamily="18" charset="0"/>
              </a:rPr>
              <a:t> принимают векторные иллюстрации.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611560" y="404664"/>
            <a:ext cx="7920880" cy="61206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91000"/>
                </a:schemeClr>
              </a:gs>
              <a:gs pos="100000">
                <a:schemeClr val="accent1">
                  <a:tint val="23500"/>
                  <a:satMod val="16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556792"/>
            <a:ext cx="396044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CDR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 — «родной» формат программы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Corel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Draw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. Формат не совместим с другими редакторами векторной графики и со своими же более ранними версиями.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Форматы</a:t>
            </a:r>
            <a:r>
              <a:rPr lang="ru-RU" b="1" dirty="0" smtClean="0"/>
              <a:t> </a:t>
            </a:r>
            <a:r>
              <a:rPr lang="ru-RU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векторной графики</a:t>
            </a:r>
            <a:br>
              <a:rPr lang="ru-RU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</a:br>
            <a:endParaRPr lang="ru-RU" b="1" cap="all" dirty="0">
              <a:ln w="0">
                <a:solidFill>
                  <a:srgbClr val="002060"/>
                </a:solidFill>
              </a:ln>
              <a:gradFill flip="none">
                <a:gsLst>
                  <a:gs pos="0">
                    <a:srgbClr val="0070C0"/>
                  </a:gs>
                  <a:gs pos="49000">
                    <a:schemeClr val="tx2"/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rgbClr val="00B0F0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egoe Print" pitchFamily="2" charset="0"/>
            </a:endParaRPr>
          </a:p>
        </p:txBody>
      </p:sp>
      <p:pic>
        <p:nvPicPr>
          <p:cNvPr id="4098" name="Picture 2" descr="C:\Documents and Settings\Галина\Рабочий стол\для вектора\Новая папка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499992" y="4437112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latin typeface="Bookman Old Style" pitchFamily="18" charset="0"/>
              </a:rPr>
              <a:t>SWF</a:t>
            </a:r>
            <a:r>
              <a:rPr lang="ru-RU" sz="2000" dirty="0" smtClean="0">
                <a:latin typeface="Bookman Old Style" pitchFamily="18" charset="0"/>
              </a:rPr>
              <a:t> — flash-формат, предназначенный для просмотра анимации. Для просмотра требуется установка программы </a:t>
            </a:r>
            <a:r>
              <a:rPr lang="ru-RU" sz="2000" dirty="0" err="1" smtClean="0">
                <a:latin typeface="Bookman Old Style" pitchFamily="18" charset="0"/>
              </a:rPr>
              <a:t>Flash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Player</a:t>
            </a:r>
            <a:endParaRPr lang="en-US" sz="2000" dirty="0" smtClean="0">
              <a:latin typeface="Bookman Old Style" pitchFamily="18" charset="0"/>
            </a:endParaRPr>
          </a:p>
          <a:p>
            <a:endParaRPr lang="ru-RU" sz="2000" dirty="0"/>
          </a:p>
        </p:txBody>
      </p:sp>
      <p:pic>
        <p:nvPicPr>
          <p:cNvPr id="4099" name="Picture 3" descr="C:\Documents and Settings\Галина\Рабочий стол\для вектора\Новая папка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45024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611560" y="404664"/>
            <a:ext cx="7920880" cy="61206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91000"/>
                </a:schemeClr>
              </a:gs>
              <a:gs pos="100000">
                <a:schemeClr val="accent1">
                  <a:tint val="23500"/>
                  <a:satMod val="16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Форматы</a:t>
            </a:r>
            <a:r>
              <a:rPr lang="ru-RU" b="1" dirty="0" smtClean="0"/>
              <a:t> </a:t>
            </a:r>
            <a:r>
              <a:rPr lang="ru-RU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векторной графики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4042792" cy="4525963"/>
          </a:xfrm>
        </p:spPr>
        <p:txBody>
          <a:bodyPr>
            <a:normAutofit/>
          </a:bodyPr>
          <a:lstStyle/>
          <a:p>
            <a:pPr lvl="0" algn="just">
              <a:defRPr/>
            </a:pPr>
            <a:r>
              <a:rPr lang="ru-RU" sz="2000" b="1" dirty="0" smtClean="0">
                <a:latin typeface="Bookman Old Style" pitchFamily="18" charset="0"/>
              </a:rPr>
              <a:t>FLA</a:t>
            </a:r>
            <a:r>
              <a:rPr lang="ru-RU" sz="2000" dirty="0" smtClean="0">
                <a:latin typeface="Bookman Old Style" pitchFamily="18" charset="0"/>
              </a:rPr>
              <a:t> — </a:t>
            </a:r>
            <a:r>
              <a:rPr lang="ru-RU" sz="2000" dirty="0" err="1" smtClean="0">
                <a:latin typeface="Bookman Old Style" pitchFamily="18" charset="0"/>
              </a:rPr>
              <a:t>flash</a:t>
            </a:r>
            <a:r>
              <a:rPr lang="ru-RU" sz="2000" dirty="0" smtClean="0">
                <a:latin typeface="Bookman Old Style" pitchFamily="18" charset="0"/>
              </a:rPr>
              <a:t>- формат программы </a:t>
            </a:r>
            <a:r>
              <a:rPr lang="ru-RU" sz="2000" dirty="0" err="1" smtClean="0">
                <a:latin typeface="Bookman Old Style" pitchFamily="18" charset="0"/>
              </a:rPr>
              <a:t>Adobe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Flash</a:t>
            </a:r>
            <a:r>
              <a:rPr lang="ru-RU" sz="2000" dirty="0" smtClean="0">
                <a:latin typeface="Bookman Old Style" pitchFamily="18" charset="0"/>
              </a:rPr>
              <a:t>, предназначенный для создания анимированной графики. При помощи языка </a:t>
            </a:r>
            <a:r>
              <a:rPr lang="ru-RU" sz="2000" dirty="0" err="1" smtClean="0">
                <a:latin typeface="Bookman Old Style" pitchFamily="18" charset="0"/>
              </a:rPr>
              <a:t>Action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Script</a:t>
            </a:r>
            <a:r>
              <a:rPr lang="ru-RU" sz="2000" dirty="0" smtClean="0">
                <a:latin typeface="Bookman Old Style" pitchFamily="18" charset="0"/>
              </a:rPr>
              <a:t> возможно создание управляемых сценариев. Обычно готовый ролик из </a:t>
            </a:r>
            <a:r>
              <a:rPr lang="ru-RU" sz="2000" dirty="0" err="1" smtClean="0">
                <a:latin typeface="Bookman Old Style" pitchFamily="18" charset="0"/>
              </a:rPr>
              <a:t>fla</a:t>
            </a:r>
            <a:r>
              <a:rPr lang="ru-RU" sz="2000" dirty="0" smtClean="0">
                <a:latin typeface="Bookman Old Style" pitchFamily="18" charset="0"/>
              </a:rPr>
              <a:t> экспортируют в формат </a:t>
            </a:r>
            <a:r>
              <a:rPr lang="ru-RU" sz="2000" dirty="0" err="1" smtClean="0">
                <a:latin typeface="Bookman Old Style" pitchFamily="18" charset="0"/>
              </a:rPr>
              <a:t>swf</a:t>
            </a:r>
            <a:endParaRPr lang="ru-RU" sz="2000" dirty="0" smtClean="0">
              <a:latin typeface="Bookman Old Style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5123" name="Picture 3" descr="C:\Documents and Settings\Галина\Рабочий стол\для вектора\Новая папка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88840"/>
            <a:ext cx="316835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611560" y="404664"/>
            <a:ext cx="7920880" cy="61206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91000"/>
                </a:schemeClr>
              </a:gs>
              <a:gs pos="100000">
                <a:schemeClr val="accent1">
                  <a:tint val="23500"/>
                  <a:satMod val="16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7920880" cy="3744416"/>
          </a:xfrm>
        </p:spPr>
        <p:txBody>
          <a:bodyPr>
            <a:noAutofit/>
          </a:bodyPr>
          <a:lstStyle/>
          <a:p>
            <a:pPr marL="87313" indent="449263" algn="just">
              <a:buNone/>
            </a:pPr>
            <a:r>
              <a:rPr lang="ru-RU" sz="2000" b="1" dirty="0" smtClean="0">
                <a:latin typeface="Bookman Old Style" pitchFamily="18" charset="0"/>
              </a:rPr>
              <a:t>SVG</a:t>
            </a:r>
            <a:r>
              <a:rPr lang="ru-RU" sz="2000" dirty="0" smtClean="0">
                <a:latin typeface="Bookman Old Style" pitchFamily="18" charset="0"/>
              </a:rPr>
              <a:t>(</a:t>
            </a:r>
            <a:r>
              <a:rPr lang="ru-RU" sz="2000" dirty="0" err="1" smtClean="0">
                <a:latin typeface="Bookman Old Style" pitchFamily="18" charset="0"/>
              </a:rPr>
              <a:t>Scalable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Vector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Graphics</a:t>
            </a:r>
            <a:r>
              <a:rPr lang="ru-RU" sz="2000" dirty="0" smtClean="0">
                <a:latin typeface="Bookman Old Style" pitchFamily="18" charset="0"/>
              </a:rPr>
              <a:t>) — формат, созданный на основе языка разметки XML. Формат создавался в том числе для публикации векторной графики в сети Интернет, </a:t>
            </a:r>
            <a:r>
              <a:rPr lang="ru-RU" sz="2000" dirty="0" err="1" smtClean="0">
                <a:latin typeface="Bookman Old Style" pitchFamily="18" charset="0"/>
              </a:rPr>
              <a:t>являетя</a:t>
            </a:r>
            <a:r>
              <a:rPr lang="ru-RU" sz="2000" dirty="0" smtClean="0">
                <a:latin typeface="Bookman Old Style" pitchFamily="18" charset="0"/>
              </a:rPr>
              <a:t> открытым стандартом, поддерживает анимацию. Достоинством </a:t>
            </a:r>
            <a:r>
              <a:rPr lang="ru-RU" sz="2000" dirty="0" err="1" smtClean="0">
                <a:latin typeface="Bookman Old Style" pitchFamily="18" charset="0"/>
              </a:rPr>
              <a:t>svg</a:t>
            </a:r>
            <a:r>
              <a:rPr lang="ru-RU" sz="2000" dirty="0" smtClean="0">
                <a:latin typeface="Bookman Old Style" pitchFamily="18" charset="0"/>
              </a:rPr>
              <a:t> является еще и то, что это по сути текстовый файл и при наличии определенных навыков возможно редактировать и создавать векторное изображение в обычном текстовом редакторе. Кроме того, существует так же возможность управлять атрибутами изображения при помощи таблицы стилей CSS. </a:t>
            </a:r>
            <a:r>
              <a:rPr lang="ru-RU" sz="2000" dirty="0" smtClean="0">
                <a:latin typeface="Bookman Old Style" pitchFamily="18" charset="0"/>
              </a:rPr>
              <a:t>Бесплатный </a:t>
            </a:r>
            <a:r>
              <a:rPr lang="ru-RU" sz="2000" dirty="0" smtClean="0">
                <a:latin typeface="Bookman Old Style" pitchFamily="18" charset="0"/>
              </a:rPr>
              <a:t>векторный редактор </a:t>
            </a:r>
            <a:r>
              <a:rPr lang="ru-RU" sz="2000" dirty="0" err="1" smtClean="0">
                <a:latin typeface="Bookman Old Style" pitchFamily="18" charset="0"/>
              </a:rPr>
              <a:t>Inkscape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по‑умолчанию</a:t>
            </a:r>
            <a:r>
              <a:rPr lang="ru-RU" sz="2000" dirty="0" smtClean="0">
                <a:latin typeface="Bookman Old Style" pitchFamily="18" charset="0"/>
              </a:rPr>
              <a:t> сохраняет файл в этом формате.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Форматы</a:t>
            </a:r>
            <a:r>
              <a:rPr lang="ru-RU" b="1" dirty="0" smtClean="0"/>
              <a:t> </a:t>
            </a:r>
            <a:r>
              <a:rPr lang="ru-RU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векторной графики</a:t>
            </a:r>
            <a:br>
              <a:rPr lang="ru-RU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</a:br>
            <a:endParaRPr lang="ru-RU" b="1" cap="all" dirty="0">
              <a:ln w="0">
                <a:solidFill>
                  <a:srgbClr val="002060"/>
                </a:solidFill>
              </a:ln>
              <a:gradFill flip="none">
                <a:gsLst>
                  <a:gs pos="0">
                    <a:srgbClr val="0070C0"/>
                  </a:gs>
                  <a:gs pos="49000">
                    <a:schemeClr val="tx2"/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rgbClr val="00B0F0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egoe Print" pitchFamily="2" charset="0"/>
            </a:endParaRPr>
          </a:p>
        </p:txBody>
      </p:sp>
      <p:pic>
        <p:nvPicPr>
          <p:cNvPr id="6146" name="Picture 2" descr="C:\Documents and Settings\Галина\Рабочий стол\для вектора\Новая папка\скачанные файлы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157192"/>
            <a:ext cx="2901035" cy="1224136"/>
          </a:xfrm>
          <a:prstGeom prst="rect">
            <a:avLst/>
          </a:prstGeom>
          <a:noFill/>
        </p:spPr>
      </p:pic>
      <p:pic>
        <p:nvPicPr>
          <p:cNvPr id="6147" name="Picture 3" descr="C:\Documents and Settings\Галина\Рабочий стол\для вектора\Новая папка\скачанные файлы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013176"/>
            <a:ext cx="1368152" cy="1368152"/>
          </a:xfrm>
          <a:prstGeom prst="rect">
            <a:avLst/>
          </a:prstGeom>
          <a:noFill/>
        </p:spPr>
      </p:pic>
      <p:pic>
        <p:nvPicPr>
          <p:cNvPr id="6148" name="Picture 4" descr="C:\Documents and Settings\Галина\Рабочий стол\для вектора\Новая папка\скачанные файлы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085184"/>
            <a:ext cx="2592288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611560" y="404664"/>
            <a:ext cx="7920880" cy="6120680"/>
          </a:xfrm>
          <a:prstGeom prst="roundRect">
            <a:avLst>
              <a:gd name="adj" fmla="val 9553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91000"/>
                </a:schemeClr>
              </a:gs>
              <a:gs pos="100000">
                <a:schemeClr val="accent1">
                  <a:tint val="23500"/>
                  <a:satMod val="16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C:\Documents and Settings\Галина\Рабочий стол\для вектора\Новая папка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437112"/>
            <a:ext cx="2700300" cy="15121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2"/>
            <a:ext cx="5760640" cy="5589239"/>
          </a:xfrm>
        </p:spPr>
        <p:txBody>
          <a:bodyPr>
            <a:normAutofit fontScale="70000" lnSpcReduction="20000"/>
          </a:bodyPr>
          <a:lstStyle/>
          <a:p>
            <a:pPr marL="0" indent="20638">
              <a:buNone/>
            </a:pPr>
            <a:r>
              <a:rPr lang="ru-RU" sz="2900" dirty="0" smtClean="0">
                <a:latin typeface="Bookman Old Style" pitchFamily="18" charset="0"/>
                <a:hlinkClick r:id="rId3" tooltip="Свободно распространяемое программное обеспечение"/>
              </a:rPr>
              <a:t>Свободно </a:t>
            </a:r>
            <a:r>
              <a:rPr lang="ru-RU" sz="2900" dirty="0" smtClean="0">
                <a:latin typeface="Bookman Old Style" pitchFamily="18" charset="0"/>
                <a:hlinkClick r:id="rId3" tooltip="Свободно распространяемое программное обеспечение"/>
              </a:rPr>
              <a:t>распространяемый</a:t>
            </a:r>
            <a:r>
              <a:rPr lang="ru-RU" sz="2900" dirty="0" smtClean="0">
                <a:latin typeface="Bookman Old Style" pitchFamily="18" charset="0"/>
              </a:rPr>
              <a:t> </a:t>
            </a:r>
            <a:r>
              <a:rPr lang="ru-RU" sz="2900" dirty="0" smtClean="0">
                <a:latin typeface="Bookman Old Style" pitchFamily="18" charset="0"/>
                <a:hlinkClick r:id="rId4" tooltip="Векторный графический редактор"/>
              </a:rPr>
              <a:t>векторный графический редактор</a:t>
            </a:r>
            <a:r>
              <a:rPr lang="ru-RU" sz="2900" dirty="0" smtClean="0">
                <a:latin typeface="Bookman Old Style" pitchFamily="18" charset="0"/>
              </a:rPr>
              <a:t>, удобен для создания как художественных, так и технических </a:t>
            </a:r>
            <a:r>
              <a:rPr lang="ru-RU" sz="2900" dirty="0" smtClean="0">
                <a:latin typeface="Bookman Old Style" pitchFamily="18" charset="0"/>
                <a:hlinkClick r:id="rId5" tooltip="Иллюстрация"/>
              </a:rPr>
              <a:t>иллюстраций</a:t>
            </a:r>
            <a:r>
              <a:rPr lang="ru-RU" sz="2900" dirty="0" smtClean="0">
                <a:latin typeface="Bookman Old Style" pitchFamily="18" charset="0"/>
              </a:rPr>
              <a:t> (вплоть до использования в качестве </a:t>
            </a:r>
            <a:r>
              <a:rPr lang="ru-RU" sz="2900" dirty="0" smtClean="0">
                <a:latin typeface="Bookman Old Style" pitchFamily="18" charset="0"/>
                <a:hlinkClick r:id="rId6" tooltip="САПР"/>
              </a:rPr>
              <a:t>САПР</a:t>
            </a:r>
            <a:r>
              <a:rPr lang="ru-RU" sz="2900" dirty="0" smtClean="0">
                <a:latin typeface="Bookman Old Style" pitchFamily="18" charset="0"/>
              </a:rPr>
              <a:t> общего назначения, чему также способствует лёгкость обмена чертежами). Это стало возможным во многом благодаря открытому формату </a:t>
            </a:r>
            <a:r>
              <a:rPr lang="ru-RU" sz="2900" dirty="0" smtClean="0">
                <a:latin typeface="Bookman Old Style" pitchFamily="18" charset="0"/>
                <a:hlinkClick r:id="rId7" tooltip="SVG"/>
              </a:rPr>
              <a:t>SVG</a:t>
            </a:r>
            <a:r>
              <a:rPr lang="ru-RU" sz="2900" dirty="0" smtClean="0">
                <a:latin typeface="Bookman Old Style" pitchFamily="18" charset="0"/>
              </a:rPr>
              <a:t>. Формат</a:t>
            </a:r>
            <a:r>
              <a:rPr lang="ru-RU" sz="2900" dirty="0" smtClean="0">
                <a:latin typeface="Bookman Old Style" pitchFamily="18" charset="0"/>
              </a:rPr>
              <a:t> </a:t>
            </a:r>
            <a:r>
              <a:rPr lang="ru-RU" sz="2900" dirty="0" smtClean="0">
                <a:latin typeface="Bookman Old Style" pitchFamily="18" charset="0"/>
                <a:hlinkClick r:id="rId7" tooltip="SVG"/>
              </a:rPr>
              <a:t>SVG</a:t>
            </a:r>
            <a:r>
              <a:rPr lang="ru-RU" sz="2900" dirty="0" smtClean="0">
                <a:latin typeface="Bookman Old Style" pitchFamily="18" charset="0"/>
              </a:rPr>
              <a:t> позволяет </a:t>
            </a:r>
            <a:r>
              <a:rPr lang="ru-RU" sz="2900" dirty="0" smtClean="0">
                <a:latin typeface="Bookman Old Style" pitchFamily="18" charset="0"/>
              </a:rPr>
              <a:t>создавать иллюстрации различного типа, в том числе анимированные. Поскольку </a:t>
            </a:r>
            <a:r>
              <a:rPr lang="ru-RU" sz="2900" dirty="0" smtClean="0">
                <a:latin typeface="Bookman Old Style" pitchFamily="18" charset="0"/>
                <a:hlinkClick r:id="rId7" tooltip="SVG"/>
              </a:rPr>
              <a:t>SVG</a:t>
            </a:r>
            <a:r>
              <a:rPr lang="ru-RU" sz="2900" dirty="0" smtClean="0">
                <a:latin typeface="Bookman Old Style" pitchFamily="18" charset="0"/>
              </a:rPr>
              <a:t> основан на языке разметки </a:t>
            </a:r>
            <a:r>
              <a:rPr lang="ru-RU" sz="2900" dirty="0" smtClean="0">
                <a:latin typeface="Bookman Old Style" pitchFamily="18" charset="0"/>
                <a:hlinkClick r:id="rId8" tooltip="XML"/>
              </a:rPr>
              <a:t>XML</a:t>
            </a:r>
            <a:r>
              <a:rPr lang="ru-RU" sz="2900" dirty="0" smtClean="0">
                <a:latin typeface="Bookman Old Style" pitchFamily="18" charset="0"/>
              </a:rPr>
              <a:t>, к нему можно писать </a:t>
            </a:r>
            <a:r>
              <a:rPr lang="ru-RU" sz="2900" dirty="0" smtClean="0">
                <a:latin typeface="Bookman Old Style" pitchFamily="18" charset="0"/>
              </a:rPr>
              <a:t>расширения</a:t>
            </a:r>
            <a:r>
              <a:rPr lang="ru-RU" sz="2900" dirty="0" smtClean="0">
                <a:latin typeface="Bookman Old Style" pitchFamily="18" charset="0"/>
              </a:rPr>
              <a:t>.</a:t>
            </a:r>
            <a:r>
              <a:rPr lang="ru-RU" sz="2900" dirty="0" smtClean="0">
                <a:latin typeface="Bookman Old Style" pitchFamily="18" charset="0"/>
              </a:rPr>
              <a:t> Программа </a:t>
            </a:r>
            <a:r>
              <a:rPr lang="ru-RU" sz="2900" dirty="0" smtClean="0">
                <a:latin typeface="Bookman Old Style" pitchFamily="18" charset="0"/>
              </a:rPr>
              <a:t>распространяется на условиях </a:t>
            </a:r>
            <a:r>
              <a:rPr lang="ru-RU" sz="2900" dirty="0" smtClean="0">
                <a:latin typeface="Bookman Old Style" pitchFamily="18" charset="0"/>
                <a:hlinkClick r:id="rId9" tooltip="GNU General Public License"/>
              </a:rPr>
              <a:t>GNU </a:t>
            </a:r>
            <a:r>
              <a:rPr lang="ru-RU" sz="2900" dirty="0" err="1" smtClean="0">
                <a:latin typeface="Bookman Old Style" pitchFamily="18" charset="0"/>
                <a:hlinkClick r:id="rId9" tooltip="GNU General Public License"/>
              </a:rPr>
              <a:t>General</a:t>
            </a:r>
            <a:r>
              <a:rPr lang="ru-RU" sz="2900" dirty="0" smtClean="0">
                <a:latin typeface="Bookman Old Style" pitchFamily="18" charset="0"/>
                <a:hlinkClick r:id="rId9" tooltip="GNU General Public License"/>
              </a:rPr>
              <a:t> </a:t>
            </a:r>
            <a:r>
              <a:rPr lang="ru-RU" sz="2900" dirty="0" err="1" smtClean="0">
                <a:latin typeface="Bookman Old Style" pitchFamily="18" charset="0"/>
                <a:hlinkClick r:id="rId9" tooltip="GNU General Public License"/>
              </a:rPr>
              <a:t>Public</a:t>
            </a:r>
            <a:r>
              <a:rPr lang="ru-RU" sz="2900" dirty="0" smtClean="0">
                <a:latin typeface="Bookman Old Style" pitchFamily="18" charset="0"/>
                <a:hlinkClick r:id="rId9" tooltip="GNU General Public License"/>
              </a:rPr>
              <a:t> </a:t>
            </a:r>
            <a:r>
              <a:rPr lang="ru-RU" sz="2900" dirty="0" err="1" smtClean="0">
                <a:latin typeface="Bookman Old Style" pitchFamily="18" charset="0"/>
                <a:hlinkClick r:id="rId9" tooltip="GNU General Public License"/>
              </a:rPr>
              <a:t>License</a:t>
            </a:r>
            <a:r>
              <a:rPr lang="ru-RU" sz="2900" dirty="0" smtClean="0">
                <a:latin typeface="Bookman Old Style" pitchFamily="18" charset="0"/>
              </a:rPr>
              <a:t> . По </a:t>
            </a:r>
            <a:r>
              <a:rPr lang="ru-RU" sz="2900" dirty="0" smtClean="0">
                <a:latin typeface="Bookman Old Style" pitchFamily="18" charset="0"/>
              </a:rPr>
              <a:t>своим возможностям и набору инструментов не уступает таким программным продуктам, как </a:t>
            </a:r>
            <a:r>
              <a:rPr lang="ru-RU" sz="2900" dirty="0" err="1" smtClean="0">
                <a:latin typeface="Bookman Old Style" pitchFamily="18" charset="0"/>
              </a:rPr>
              <a:t>CorelDraw</a:t>
            </a:r>
            <a:r>
              <a:rPr lang="ru-RU" sz="2900" dirty="0" smtClean="0">
                <a:latin typeface="Bookman Old Style" pitchFamily="18" charset="0"/>
              </a:rPr>
              <a:t> или </a:t>
            </a:r>
            <a:r>
              <a:rPr lang="ru-RU" sz="2900" dirty="0" err="1" smtClean="0">
                <a:latin typeface="Bookman Old Style" pitchFamily="18" charset="0"/>
              </a:rPr>
              <a:t>Adobe</a:t>
            </a:r>
            <a:r>
              <a:rPr lang="ru-RU" sz="2900" dirty="0" smtClean="0">
                <a:latin typeface="Bookman Old Style" pitchFamily="18" charset="0"/>
              </a:rPr>
              <a:t> </a:t>
            </a:r>
            <a:r>
              <a:rPr lang="ru-RU" sz="2900" dirty="0" err="1" smtClean="0">
                <a:latin typeface="Bookman Old Style" pitchFamily="18" charset="0"/>
              </a:rPr>
              <a:t>Illustrator</a:t>
            </a:r>
            <a:r>
              <a:rPr lang="ru-RU" sz="2900" dirty="0" smtClean="0">
                <a:latin typeface="Bookman Old Style" pitchFamily="18" charset="0"/>
              </a:rPr>
              <a:t>. Эта программа работает с фигурами, контурами, маркерами и текстом.</a:t>
            </a:r>
          </a:p>
          <a:p>
            <a:endParaRPr lang="ru-RU" sz="2000" dirty="0">
              <a:latin typeface="Bookman Old Style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cap="all" dirty="0" err="1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Inkscape</a:t>
            </a:r>
            <a:r>
              <a:rPr lang="ru-RU" sz="6600" dirty="0" smtClean="0"/>
              <a:t> </a:t>
            </a:r>
            <a:endParaRPr lang="ru-RU" sz="6600" dirty="0"/>
          </a:p>
        </p:txBody>
      </p:sp>
      <p:pic>
        <p:nvPicPr>
          <p:cNvPr id="8195" name="Picture 3" descr="C:\Documents and Settings\Галина\Рабочий стол\для вектора\Новая папка\images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1700808"/>
            <a:ext cx="1971675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72008" y="692696"/>
            <a:ext cx="8964488" cy="5991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91000"/>
                </a:schemeClr>
              </a:gs>
              <a:gs pos="100000">
                <a:schemeClr val="accent1">
                  <a:tint val="23500"/>
                  <a:satMod val="16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711349"/>
            <a:ext cx="3816424" cy="4525963"/>
          </a:xfrm>
        </p:spPr>
        <p:txBody>
          <a:bodyPr>
            <a:normAutofit/>
          </a:bodyPr>
          <a:lstStyle/>
          <a:p>
            <a:pPr indent="20638">
              <a:buAutoNum type="arabicPeriod"/>
            </a:pPr>
            <a:r>
              <a:rPr lang="ru-RU" sz="2000" dirty="0" smtClean="0">
                <a:latin typeface="Bookman Old Style" pitchFamily="18" charset="0"/>
              </a:rPr>
              <a:t>Строка </a:t>
            </a:r>
            <a:r>
              <a:rPr lang="ru-RU" sz="2000" dirty="0" smtClean="0">
                <a:latin typeface="Bookman Old Style" pitchFamily="18" charset="0"/>
              </a:rPr>
              <a:t>заголовка</a:t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>2. Строка главного меню</a:t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>3. Стандартная панель</a:t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>4. Строка свойств</a:t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>5. Панель инструментов </a:t>
            </a:r>
            <a:endParaRPr lang="ru-RU" sz="2000" dirty="0" smtClean="0">
              <a:latin typeface="Bookman Old Style" pitchFamily="18" charset="0"/>
            </a:endParaRPr>
          </a:p>
          <a:p>
            <a:pPr indent="20638">
              <a:buNone/>
            </a:pPr>
            <a:r>
              <a:rPr lang="ru-RU" sz="2000" dirty="0" smtClean="0">
                <a:latin typeface="Bookman Old Style" pitchFamily="18" charset="0"/>
              </a:rPr>
              <a:t>6</a:t>
            </a:r>
            <a:r>
              <a:rPr lang="ru-RU" sz="2000" dirty="0" smtClean="0">
                <a:latin typeface="Bookman Old Style" pitchFamily="18" charset="0"/>
              </a:rPr>
              <a:t>. Линейки</a:t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>7. Рабочий лист</a:t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>8. Цветовая палитра</a:t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>9. Ползунок палитры цветов</a:t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>10. Ползунок документа</a:t>
            </a:r>
          </a:p>
          <a:p>
            <a:endParaRPr lang="ru-RU" dirty="0"/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основные элементы окна программы </a:t>
            </a:r>
            <a:r>
              <a:rPr lang="ru-RU" sz="5400" b="1" cap="all" dirty="0" err="1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Inkscape</a:t>
            </a:r>
            <a:r>
              <a:rPr lang="ru-RU" sz="6600" dirty="0" smtClean="0"/>
              <a:t> </a:t>
            </a:r>
            <a:endParaRPr lang="ru-RU" sz="6600" dirty="0"/>
          </a:p>
        </p:txBody>
      </p:sp>
      <p:pic>
        <p:nvPicPr>
          <p:cNvPr id="7170" name="Picture 2" descr="C:\Documents and Settings\Галина\Рабочий стол\для вектора\Новая папка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84784"/>
            <a:ext cx="5416169" cy="471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611560" y="404664"/>
            <a:ext cx="7920880" cy="61206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91000"/>
                </a:schemeClr>
              </a:gs>
              <a:gs pos="100000">
                <a:schemeClr val="accent1">
                  <a:tint val="23500"/>
                  <a:satMod val="16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Создание и работа с документами в </a:t>
            </a:r>
            <a:r>
              <a:rPr lang="ru-RU" sz="3600" b="1" cap="all" dirty="0" err="1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inkscape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1296" y="1628800"/>
            <a:ext cx="6779096" cy="4133056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Bookman Old Style" pitchFamily="18" charset="0"/>
              </a:rPr>
              <a:t>Чтобы создать новый пустой документ: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Bookman Old Style" pitchFamily="18" charset="0"/>
              </a:rPr>
              <a:t>"Файл</a:t>
            </a:r>
            <a:r>
              <a:rPr lang="ru-RU" sz="2200" dirty="0" smtClean="0">
                <a:solidFill>
                  <a:srgbClr val="FF0000"/>
                </a:solidFill>
                <a:latin typeface="Bookman Old Style" pitchFamily="18" charset="0"/>
              </a:rPr>
              <a:t>" - "Создать" или нажмите </a:t>
            </a:r>
            <a:r>
              <a:rPr lang="ru-RU" sz="2200" b="1" dirty="0" err="1" smtClean="0">
                <a:solidFill>
                  <a:srgbClr val="FF0000"/>
                </a:solidFill>
                <a:latin typeface="Bookman Old Style" pitchFamily="18" charset="0"/>
              </a:rPr>
              <a:t>Ctrl+N</a:t>
            </a:r>
            <a:r>
              <a:rPr lang="ru-RU" sz="2200" dirty="0" smtClean="0">
                <a:solidFill>
                  <a:srgbClr val="FF0000"/>
                </a:solidFill>
                <a:latin typeface="Bookman Old Style" pitchFamily="18" charset="0"/>
              </a:rPr>
              <a:t>. </a:t>
            </a:r>
            <a:endParaRPr lang="ru-RU" sz="22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ru-RU" sz="2200" dirty="0" smtClean="0">
                <a:latin typeface="Bookman Old Style" pitchFamily="18" charset="0"/>
              </a:rPr>
              <a:t>Чтобы </a:t>
            </a:r>
            <a:r>
              <a:rPr lang="ru-RU" sz="2200" dirty="0" smtClean="0">
                <a:latin typeface="Bookman Old Style" pitchFamily="18" charset="0"/>
              </a:rPr>
              <a:t>открыть </a:t>
            </a:r>
            <a:r>
              <a:rPr lang="ru-RU" sz="2200" dirty="0" smtClean="0">
                <a:latin typeface="Bookman Old Style" pitchFamily="18" charset="0"/>
              </a:rPr>
              <a:t>существующий:</a:t>
            </a:r>
            <a:r>
              <a:rPr lang="ru-RU" sz="2200" dirty="0" smtClean="0">
                <a:latin typeface="Bookman Old Style" pitchFamily="18" charset="0"/>
              </a:rPr>
              <a:t> </a:t>
            </a:r>
            <a:endParaRPr lang="ru-RU" sz="2200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Bookman Old Style" pitchFamily="18" charset="0"/>
              </a:rPr>
              <a:t>"Файл" - "Открыть" или </a:t>
            </a:r>
            <a:r>
              <a:rPr lang="ru-RU" sz="2200" dirty="0" err="1" smtClean="0">
                <a:solidFill>
                  <a:srgbClr val="FF0000"/>
                </a:solidFill>
                <a:latin typeface="Bookman Old Style" pitchFamily="18" charset="0"/>
              </a:rPr>
              <a:t>Ctrl+O</a:t>
            </a:r>
            <a:r>
              <a:rPr lang="ru-RU" sz="2200" dirty="0" smtClean="0">
                <a:solidFill>
                  <a:srgbClr val="FF0000"/>
                </a:solidFill>
                <a:latin typeface="Bookman Old Style" pitchFamily="18" charset="0"/>
              </a:rPr>
              <a:t>. </a:t>
            </a:r>
            <a:endParaRPr lang="ru-RU" sz="22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Bookman Old Style" pitchFamily="18" charset="0"/>
              </a:rPr>
              <a:t>Чтобы сохранить </a:t>
            </a:r>
            <a:r>
              <a:rPr lang="ru-RU" sz="2200" dirty="0" smtClean="0">
                <a:latin typeface="Bookman Old Style" pitchFamily="18" charset="0"/>
              </a:rPr>
              <a:t>документ: 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Bookman Old Style" pitchFamily="18" charset="0"/>
              </a:rPr>
              <a:t>"Файл" - "Сохранить" или </a:t>
            </a:r>
            <a:r>
              <a:rPr lang="ru-RU" sz="2200" dirty="0" err="1" smtClean="0">
                <a:solidFill>
                  <a:srgbClr val="FF0000"/>
                </a:solidFill>
                <a:latin typeface="Bookman Old Style" pitchFamily="18" charset="0"/>
              </a:rPr>
              <a:t>Ctrl+S</a:t>
            </a:r>
            <a:r>
              <a:rPr lang="ru-RU" sz="2200" dirty="0" smtClean="0">
                <a:solidFill>
                  <a:srgbClr val="FF0000"/>
                </a:solidFill>
                <a:latin typeface="Bookman Old Style" pitchFamily="18" charset="0"/>
              </a:rPr>
              <a:t>, либо </a:t>
            </a:r>
            <a:endParaRPr lang="ru-RU" sz="22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Bookman Old Style" pitchFamily="18" charset="0"/>
              </a:rPr>
              <a:t>"</a:t>
            </a:r>
            <a:r>
              <a:rPr lang="ru-RU" sz="2200" dirty="0" smtClean="0">
                <a:solidFill>
                  <a:srgbClr val="FF0000"/>
                </a:solidFill>
                <a:latin typeface="Bookman Old Style" pitchFamily="18" charset="0"/>
              </a:rPr>
              <a:t>Сохранить как" </a:t>
            </a:r>
            <a:r>
              <a:rPr lang="ru-RU" sz="2200" dirty="0" err="1" smtClean="0">
                <a:solidFill>
                  <a:srgbClr val="FF0000"/>
                </a:solidFill>
                <a:latin typeface="Bookman Old Style" pitchFamily="18" charset="0"/>
              </a:rPr>
              <a:t>Shift+Ctrl+S</a:t>
            </a:r>
            <a:r>
              <a:rPr lang="ru-RU" sz="2200" dirty="0" smtClean="0">
                <a:solidFill>
                  <a:srgbClr val="FF0000"/>
                </a:solidFill>
                <a:latin typeface="Bookman Old Style" pitchFamily="18" charset="0"/>
              </a:rPr>
              <a:t>, чтобы сохранить под новым именем.</a:t>
            </a:r>
          </a:p>
          <a:p>
            <a:r>
              <a:rPr lang="ru-RU" sz="2200" dirty="0" smtClean="0">
                <a:latin typeface="Bookman Old Style" pitchFamily="18" charset="0"/>
                <a:hlinkClick r:id="rId4" tooltip="что такое SVG"/>
              </a:rPr>
              <a:t>SVG</a:t>
            </a:r>
            <a:r>
              <a:rPr lang="ru-RU" sz="2200" dirty="0" smtClean="0">
                <a:latin typeface="Bookman Old Style" pitchFamily="18" charset="0"/>
              </a:rPr>
              <a:t> файлы </a:t>
            </a:r>
            <a:r>
              <a:rPr lang="ru-RU" sz="2200" dirty="0" err="1" smtClean="0">
                <a:latin typeface="Bookman Old Style" pitchFamily="18" charset="0"/>
              </a:rPr>
              <a:t>Inkscape</a:t>
            </a:r>
            <a:r>
              <a:rPr lang="ru-RU" sz="2200" dirty="0" smtClean="0">
                <a:latin typeface="Bookman Old Style" pitchFamily="18" charset="0"/>
              </a:rPr>
              <a:t> можно импортировать и экспортировать в другие форматы, например, EPS, PNG</a:t>
            </a:r>
            <a:r>
              <a:rPr lang="ru-RU" sz="2200" dirty="0" smtClean="0">
                <a:latin typeface="Bookman Old Style" pitchFamily="18" charset="0"/>
              </a:rPr>
              <a:t>.</a:t>
            </a:r>
            <a:endParaRPr lang="ru-RU" sz="2200" dirty="0">
              <a:latin typeface="Bookman Old Styl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251520" y="404664"/>
            <a:ext cx="8640960" cy="61926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91000"/>
                </a:schemeClr>
              </a:gs>
              <a:gs pos="100000">
                <a:schemeClr val="accent1">
                  <a:tint val="23500"/>
                  <a:satMod val="16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7240" y="980728"/>
            <a:ext cx="7715200" cy="43204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Окно инструментов: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Создаём фигуры в </a:t>
            </a:r>
            <a:r>
              <a:rPr lang="en-US" sz="3200" b="1" cap="all" dirty="0" err="1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inkscape</a:t>
            </a:r>
            <a:endParaRPr lang="ru-RU" sz="3200" b="1" cap="all" dirty="0" smtClean="0">
              <a:ln w="0">
                <a:solidFill>
                  <a:srgbClr val="002060"/>
                </a:solidFill>
              </a:ln>
              <a:gradFill flip="none">
                <a:gsLst>
                  <a:gs pos="0">
                    <a:srgbClr val="0070C0"/>
                  </a:gs>
                  <a:gs pos="49000">
                    <a:schemeClr val="tx2"/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rgbClr val="00B0F0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egoe Print" pitchFamily="2" charset="0"/>
            </a:endParaRPr>
          </a:p>
        </p:txBody>
      </p:sp>
      <p:pic>
        <p:nvPicPr>
          <p:cNvPr id="9218" name="Picture 2" descr="C:\Documents and Settings\Галина\Рабочий стол\для вектора\Новая папка\101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253" y="1340768"/>
            <a:ext cx="6061075" cy="2524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556792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Щелкните мышью по инструменту "прямоугольник" </a:t>
            </a:r>
            <a:r>
              <a:rPr lang="ru-RU" sz="2000" dirty="0" smtClean="0">
                <a:latin typeface="Bookman Old Style" pitchFamily="18" charset="0"/>
              </a:rPr>
              <a:t>(или любой другой) в </a:t>
            </a:r>
            <a:r>
              <a:rPr lang="ru-RU" sz="2000" dirty="0" smtClean="0">
                <a:latin typeface="Bookman Old Style" pitchFamily="18" charset="0"/>
              </a:rPr>
              <a:t>боковой панели инструментов (или нажмите клавишу </a:t>
            </a:r>
            <a:r>
              <a:rPr lang="ru-RU" sz="2000" b="1" dirty="0" smtClean="0">
                <a:latin typeface="Bookman Old Style" pitchFamily="18" charset="0"/>
              </a:rPr>
              <a:t>F4</a:t>
            </a:r>
            <a:r>
              <a:rPr lang="ru-RU" sz="2000" dirty="0" smtClean="0">
                <a:latin typeface="Bookman Old Style" pitchFamily="18" charset="0"/>
              </a:rPr>
              <a:t>). При активном инструменте для рисования прямоугольников вы легко можете рисовать их на холсте.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9219" name="Picture 3" descr="C:\Documents and Settings\Галина\Рабочий стол\для вектора\Новая папка\102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852936"/>
            <a:ext cx="4857750" cy="942975"/>
          </a:xfrm>
          <a:prstGeom prst="rect">
            <a:avLst/>
          </a:prstGeom>
          <a:noFill/>
        </p:spPr>
      </p:pic>
      <p:pic>
        <p:nvPicPr>
          <p:cNvPr id="9220" name="Picture 4" descr="C:\Documents and Settings\Галина\Рабочий стол\для вектора\Новая папка\102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013176"/>
            <a:ext cx="5105400" cy="11525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2780928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Каждая нарисованная вами фигура имеет на своем контуре ромбики - это </a:t>
            </a:r>
            <a:r>
              <a:rPr lang="ru-RU" sz="2000" dirty="0" smtClean="0">
                <a:latin typeface="Bookman Old Style" pitchFamily="18" charset="0"/>
              </a:rPr>
              <a:t>узлы. Попробуйте </a:t>
            </a:r>
            <a:r>
              <a:rPr lang="ru-RU" sz="2000" dirty="0" smtClean="0">
                <a:latin typeface="Bookman Old Style" pitchFamily="18" charset="0"/>
              </a:rPr>
              <a:t>перетащить их мышью и посмотрите, как будет вести себя фигура. 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3717032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Для более точной настройки каждой отдельной фигуры </a:t>
            </a:r>
            <a:r>
              <a:rPr lang="ru-RU" sz="2000" dirty="0" smtClean="0">
                <a:latin typeface="Bookman Old Style" pitchFamily="18" charset="0"/>
                <a:hlinkClick r:id="rId5" tooltip="inkscape где находится верхняя контекстная панель"/>
              </a:rPr>
              <a:t>на верхней контекстной панели инструментов</a:t>
            </a:r>
            <a:r>
              <a:rPr lang="ru-RU" sz="2000" dirty="0" smtClean="0">
                <a:latin typeface="Bookman Old Style" pitchFamily="18" charset="0"/>
              </a:rPr>
              <a:t>, есть параметры ее настройки.</a:t>
            </a:r>
          </a:p>
          <a:p>
            <a:r>
              <a:rPr lang="ru-RU" sz="2000" dirty="0" smtClean="0">
                <a:latin typeface="Bookman Old Style" pitchFamily="18" charset="0"/>
              </a:rPr>
              <a:t>Чтобы отменить последнее действие, 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611560" y="404664"/>
            <a:ext cx="7920880" cy="61206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91000"/>
                </a:schemeClr>
              </a:gs>
              <a:gs pos="100000">
                <a:schemeClr val="accent1">
                  <a:tint val="23500"/>
                  <a:satMod val="16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51309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Инструмент управления цветами объекта находится в диалоге заливки и обводки. Этот диалог доступен в верхнем пункте главного меню "Объект" или по комбинации клавиш </a:t>
            </a:r>
            <a:r>
              <a:rPr lang="ru-RU" sz="2000" dirty="0" err="1" smtClean="0">
                <a:latin typeface="Bookman Old Style" pitchFamily="18" charset="0"/>
              </a:rPr>
              <a:t>Shift+Ctrl+F</a:t>
            </a:r>
            <a:r>
              <a:rPr lang="ru-RU" sz="2000" dirty="0" smtClean="0">
                <a:latin typeface="Bookman Old Style" pitchFamily="18" charset="0"/>
              </a:rPr>
              <a:t>. Выберите какой-нибудь объект, например, эллипс, и откройте диалоговое окно заливки и обводки.</a:t>
            </a:r>
          </a:p>
          <a:p>
            <a:endParaRPr lang="ru-RU" sz="2000" dirty="0" smtClean="0">
              <a:latin typeface="Bookman Old Style" pitchFamily="18" charset="0"/>
            </a:endParaRPr>
          </a:p>
          <a:p>
            <a:endParaRPr lang="ru-RU" sz="2000" dirty="0" smtClean="0">
              <a:latin typeface="Bookman Old Style" pitchFamily="18" charset="0"/>
            </a:endParaRPr>
          </a:p>
          <a:p>
            <a:endParaRPr lang="ru-RU" sz="2000" dirty="0" smtClean="0">
              <a:latin typeface="Bookman Old Style" pitchFamily="18" charset="0"/>
            </a:endParaRPr>
          </a:p>
          <a:p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dirty="0" smtClean="0">
                <a:latin typeface="Bookman Old Style" pitchFamily="18" charset="0"/>
              </a:rPr>
              <a:t>нажмите</a:t>
            </a:r>
            <a:r>
              <a:rPr lang="ru-RU" sz="2000" dirty="0" smtClean="0">
                <a:latin typeface="Bookman Old Style" pitchFamily="18" charset="0"/>
              </a:rPr>
              <a:t> </a:t>
            </a:r>
            <a:r>
              <a:rPr lang="ru-RU" sz="2000" b="1" dirty="0" err="1" smtClean="0">
                <a:latin typeface="Bookman Old Style" pitchFamily="18" charset="0"/>
              </a:rPr>
              <a:t>Ctrl+Z</a:t>
            </a:r>
            <a:r>
              <a:rPr lang="ru-RU" sz="2000" dirty="0" smtClean="0">
                <a:latin typeface="Bookman Old Style" pitchFamily="18" charset="0"/>
              </a:rPr>
              <a:t>. (Или, если вы передумали отменять и снова хотите вернуть назад, вы можете повторить отмененное действие </a:t>
            </a:r>
            <a:r>
              <a:rPr lang="ru-RU" sz="2000" b="1" dirty="0" err="1" smtClean="0">
                <a:latin typeface="Bookman Old Style" pitchFamily="18" charset="0"/>
              </a:rPr>
              <a:t>Shift+Ctrl+Z</a:t>
            </a:r>
            <a:r>
              <a:rPr lang="ru-RU" sz="2000" dirty="0" smtClean="0">
                <a:latin typeface="Bookman Old Style" pitchFamily="18" charset="0"/>
              </a:rPr>
              <a:t>)</a:t>
            </a:r>
            <a:endParaRPr lang="ru-RU" sz="2000" dirty="0" smtClean="0">
              <a:latin typeface="Bookman Old Style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Заливки и обводки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C:\Documents and Settings\Галина\Рабочий стол\для вектора\Новая папка\102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12976"/>
            <a:ext cx="5392128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611560" y="404664"/>
            <a:ext cx="7920880" cy="61206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91000"/>
                </a:schemeClr>
              </a:gs>
              <a:gs pos="100000">
                <a:schemeClr val="accent1">
                  <a:tint val="23500"/>
                  <a:satMod val="16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Вопросы</a:t>
            </a:r>
            <a:r>
              <a:rPr lang="ru-RU" sz="1100" dirty="0" smtClean="0">
                <a:latin typeface="Bookman Old Style" pitchFamily="18" charset="0"/>
              </a:rPr>
              <a:t> </a:t>
            </a:r>
            <a:r>
              <a:rPr lang="ru-RU" sz="36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для</a:t>
            </a:r>
            <a:r>
              <a:rPr lang="ru-RU" sz="1100" dirty="0" smtClean="0">
                <a:latin typeface="Bookman Old Style" pitchFamily="18" charset="0"/>
              </a:rPr>
              <a:t> </a:t>
            </a:r>
            <a:r>
              <a:rPr lang="ru-RU" sz="36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повторения</a:t>
            </a:r>
            <a:r>
              <a:rPr lang="ru-RU" sz="1100" dirty="0" smtClean="0">
                <a:latin typeface="Bookman Old Style" pitchFamily="18" charset="0"/>
              </a:rPr>
              <a:t>:</a:t>
            </a:r>
            <a:endParaRPr lang="ru-RU" sz="11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216" y="1600200"/>
            <a:ext cx="8003232" cy="4525963"/>
          </a:xfrm>
        </p:spPr>
        <p:txBody>
          <a:bodyPr>
            <a:normAutofit fontScale="62500" lnSpcReduction="20000"/>
          </a:bodyPr>
          <a:lstStyle/>
          <a:p>
            <a:pPr marL="719138" indent="-357188">
              <a:buFontTx/>
              <a:buChar char="-"/>
            </a:pPr>
            <a:r>
              <a:rPr lang="ru-RU" sz="3800" dirty="0" smtClean="0">
                <a:latin typeface="Bookman Old Style" pitchFamily="18" charset="0"/>
              </a:rPr>
              <a:t>Какие виды информации по способу восприятия вы знаете? </a:t>
            </a:r>
          </a:p>
          <a:p>
            <a:pPr marL="719138" indent="-357188">
              <a:buFontTx/>
              <a:buChar char="-"/>
            </a:pPr>
            <a:endParaRPr lang="ru-RU" sz="3800" dirty="0" smtClean="0">
              <a:latin typeface="Bookman Old Style" pitchFamily="18" charset="0"/>
            </a:endParaRPr>
          </a:p>
          <a:p>
            <a:pPr marL="719138" indent="-357188">
              <a:buFontTx/>
              <a:buChar char="-"/>
            </a:pPr>
            <a:r>
              <a:rPr lang="ru-RU" sz="3800" dirty="0" smtClean="0">
                <a:latin typeface="Bookman Old Style" pitchFamily="18" charset="0"/>
              </a:rPr>
              <a:t>Какие виды информации, по форме представления, вы знаете?</a:t>
            </a:r>
          </a:p>
          <a:p>
            <a:pPr marL="719138" indent="-357188">
              <a:buFontTx/>
              <a:buChar char="-"/>
            </a:pPr>
            <a:endParaRPr lang="ru-RU" sz="3800" dirty="0" smtClean="0">
              <a:latin typeface="Bookman Old Style" pitchFamily="18" charset="0"/>
            </a:endParaRPr>
          </a:p>
          <a:p>
            <a:pPr marL="719138" indent="-357188">
              <a:buNone/>
            </a:pPr>
            <a:r>
              <a:rPr lang="ru-RU" sz="3800" dirty="0" smtClean="0">
                <a:latin typeface="Bookman Old Style" pitchFamily="18" charset="0"/>
              </a:rPr>
              <a:t>-   В чем разница между растровыми и векторными способами представления изображения?</a:t>
            </a:r>
          </a:p>
          <a:p>
            <a:pPr marL="719138" indent="-357188">
              <a:buNone/>
            </a:pPr>
            <a:endParaRPr lang="ru-RU" sz="3800" dirty="0" smtClean="0">
              <a:latin typeface="Bookman Old Style" pitchFamily="18" charset="0"/>
            </a:endParaRPr>
          </a:p>
          <a:p>
            <a:pPr marL="719138" indent="-357188">
              <a:buNone/>
            </a:pPr>
            <a:r>
              <a:rPr lang="ru-RU" sz="3800" dirty="0" smtClean="0">
                <a:latin typeface="Bookman Old Style" pitchFamily="18" charset="0"/>
              </a:rPr>
              <a:t>-   Определите, к какой форме представления графической информации можно отнести следующие изображения?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611560" y="404664"/>
            <a:ext cx="7920880" cy="61206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91000"/>
                </a:schemeClr>
              </a:gs>
              <a:gs pos="100000">
                <a:schemeClr val="accent1">
                  <a:tint val="23500"/>
                  <a:satMod val="16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03845"/>
            <a:ext cx="8136904" cy="4569371"/>
          </a:xfrm>
        </p:spPr>
        <p:txBody>
          <a:bodyPr>
            <a:normAutofit/>
          </a:bodyPr>
          <a:lstStyle/>
          <a:p>
            <a:pPr marL="4763" indent="19050">
              <a:buNone/>
            </a:pPr>
            <a:r>
              <a:rPr lang="ru-RU" sz="2000" dirty="0" smtClean="0">
                <a:latin typeface="Bookman Old Style" pitchFamily="18" charset="0"/>
              </a:rPr>
              <a:t>Вы увидите, что диалоговое окно имеет три вкладки: </a:t>
            </a:r>
            <a:r>
              <a:rPr lang="ru-RU" sz="2000" b="1" dirty="0" smtClean="0">
                <a:latin typeface="Bookman Old Style" pitchFamily="18" charset="0"/>
              </a:rPr>
              <a:t>"заливка", "обводка" и "стиль обводки"</a:t>
            </a:r>
            <a:r>
              <a:rPr lang="ru-RU" sz="2000" dirty="0" smtClean="0">
                <a:latin typeface="Bookman Old Style" pitchFamily="18" charset="0"/>
              </a:rPr>
              <a:t>. Закладка </a:t>
            </a:r>
            <a:r>
              <a:rPr lang="ru-RU" sz="2000" b="1" dirty="0" smtClean="0">
                <a:latin typeface="Bookman Old Style" pitchFamily="18" charset="0"/>
              </a:rPr>
              <a:t>"Заливка"</a:t>
            </a:r>
            <a:r>
              <a:rPr lang="ru-RU" sz="2000" dirty="0" smtClean="0">
                <a:latin typeface="Bookman Old Style" pitchFamily="18" charset="0"/>
              </a:rPr>
              <a:t> позволяет редактировать заливку выбранных объектов. С помощью кнопок сразу под названием </a:t>
            </a:r>
            <a:r>
              <a:rPr lang="ru-RU" sz="2000" b="1" dirty="0" smtClean="0">
                <a:latin typeface="Bookman Old Style" pitchFamily="18" charset="0"/>
              </a:rPr>
              <a:t>закладки</a:t>
            </a:r>
            <a:r>
              <a:rPr lang="ru-RU" sz="2000" dirty="0" smtClean="0">
                <a:latin typeface="Bookman Old Style" pitchFamily="18" charset="0"/>
              </a:rPr>
              <a:t>, можно выбрать типы заливки, включая и первый пункт </a:t>
            </a:r>
            <a:r>
              <a:rPr lang="ru-RU" sz="2000" b="1" dirty="0" smtClean="0">
                <a:latin typeface="Bookman Old Style" pitchFamily="18" charset="0"/>
              </a:rPr>
              <a:t>"нет заливки" </a:t>
            </a:r>
            <a:r>
              <a:rPr lang="ru-RU" sz="2000" dirty="0" smtClean="0">
                <a:latin typeface="Bookman Old Style" pitchFamily="18" charset="0"/>
              </a:rPr>
              <a:t>(кнопка с крестиком), </a:t>
            </a:r>
            <a:r>
              <a:rPr lang="ru-RU" sz="2000" b="1" dirty="0" smtClean="0">
                <a:latin typeface="Bookman Old Style" pitchFamily="18" charset="0"/>
              </a:rPr>
              <a:t>сплошной цвет заливки, а также линейные и радиальные градиенты</a:t>
            </a:r>
            <a:r>
              <a:rPr lang="ru-RU" sz="2000" dirty="0" smtClean="0">
                <a:latin typeface="Bookman Old Style" pitchFamily="18" charset="0"/>
              </a:rPr>
              <a:t>. </a:t>
            </a:r>
            <a:r>
              <a:rPr lang="ru-RU" sz="2000" dirty="0" smtClean="0">
                <a:latin typeface="Bookman Old Style" pitchFamily="18" charset="0"/>
              </a:rPr>
              <a:t>Для </a:t>
            </a:r>
            <a:r>
              <a:rPr lang="ru-RU" sz="2000" dirty="0" smtClean="0">
                <a:latin typeface="Bookman Old Style" pitchFamily="18" charset="0"/>
              </a:rPr>
              <a:t>предыдущего рисунка была </a:t>
            </a:r>
            <a:r>
              <a:rPr lang="ru-RU" sz="2000" dirty="0" smtClean="0">
                <a:latin typeface="Bookman Old Style" pitchFamily="18" charset="0"/>
              </a:rPr>
              <a:t>активирована вторая кнопка сплошной заливки.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Заливки и обводки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Documents and Settings\Галина\Рабочий стол\для вектора\Новая папка\102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645024"/>
            <a:ext cx="4876800" cy="666750"/>
          </a:xfrm>
          <a:prstGeom prst="rect">
            <a:avLst/>
          </a:prstGeom>
          <a:noFill/>
        </p:spPr>
      </p:pic>
      <p:pic>
        <p:nvPicPr>
          <p:cNvPr id="11267" name="Picture 3" descr="C:\Documents and Settings\Галина\Рабочий стол\для вектора\Новая папка\102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509120"/>
            <a:ext cx="4867275" cy="809625"/>
          </a:xfrm>
          <a:prstGeom prst="rect">
            <a:avLst/>
          </a:prstGeom>
          <a:noFill/>
        </p:spPr>
      </p:pic>
      <p:pic>
        <p:nvPicPr>
          <p:cNvPr id="11268" name="Picture 4" descr="C:\Documents and Settings\Галина\Рабочий стол\для вектора\Новая папка\102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445224"/>
            <a:ext cx="5276851" cy="75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611560" y="404664"/>
            <a:ext cx="7920880" cy="61206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91000"/>
                </a:schemeClr>
              </a:gs>
              <a:gs pos="100000">
                <a:schemeClr val="accent1">
                  <a:tint val="23500"/>
                  <a:satMod val="16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Требования безопасности во время занятий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755576" y="1196752"/>
            <a:ext cx="784924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>1.  При работе на ПЭВМ соблюдать правильную посадку : сидеть прямо, не сутулясь, </a:t>
            </a:r>
            <a:r>
              <a:rPr lang="ru-RU" dirty="0" smtClean="0">
                <a:latin typeface="Bookman Old Style" pitchFamily="18" charset="0"/>
              </a:rPr>
              <a:t>опираясь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областью </a:t>
            </a:r>
            <a:r>
              <a:rPr lang="ru-RU" dirty="0">
                <a:latin typeface="Bookman Old Style" pitchFamily="18" charset="0"/>
              </a:rPr>
              <a:t>лопаток на спинку стула, с небольшим наклоном головы вперёд; предплечья </a:t>
            </a:r>
            <a:r>
              <a:rPr lang="ru-RU" dirty="0" smtClean="0">
                <a:latin typeface="Bookman Old Style" pitchFamily="18" charset="0"/>
              </a:rPr>
              <a:t>должны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опираться </a:t>
            </a:r>
            <a:r>
              <a:rPr lang="ru-RU" dirty="0">
                <a:latin typeface="Bookman Old Style" pitchFamily="18" charset="0"/>
              </a:rPr>
              <a:t>на поверхность стола; уровень глаз </a:t>
            </a:r>
            <a:r>
              <a:rPr lang="ru-RU" dirty="0" smtClean="0">
                <a:latin typeface="Bookman Old Style" pitchFamily="18" charset="0"/>
              </a:rPr>
              <a:t>должен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приходиться </a:t>
            </a:r>
            <a:r>
              <a:rPr lang="ru-RU" dirty="0">
                <a:latin typeface="Bookman Old Style" pitchFamily="18" charset="0"/>
              </a:rPr>
              <a:t>на центр экрана.</a:t>
            </a:r>
          </a:p>
          <a:p>
            <a:r>
              <a:rPr lang="ru-RU" dirty="0">
                <a:latin typeface="Bookman Old Style" pitchFamily="18" charset="0"/>
              </a:rPr>
              <a:t>2.  Соблюдать расстояние от глаз до экрана ( 50-70 см)</a:t>
            </a:r>
          </a:p>
          <a:p>
            <a:r>
              <a:rPr lang="ru-RU" dirty="0">
                <a:latin typeface="Bookman Old Style" pitchFamily="18" charset="0"/>
              </a:rPr>
              <a:t>3.  Соблюдать длительность работы на ПЭВМ ( в течение урока не более 20-25 минут ).</a:t>
            </a:r>
          </a:p>
          <a:p>
            <a:r>
              <a:rPr lang="ru-RU" dirty="0">
                <a:latin typeface="Bookman Old Style" pitchFamily="18" charset="0"/>
              </a:rPr>
              <a:t>4.  Делать гимнастику для глаз через каждые 15 минут работы с дисплеем.</a:t>
            </a:r>
          </a:p>
          <a:p>
            <a:r>
              <a:rPr lang="ru-RU" dirty="0">
                <a:latin typeface="Bookman Old Style" pitchFamily="18" charset="0"/>
              </a:rPr>
              <a:t>5.  Не трогать разъёмы соединительных кабелей.</a:t>
            </a:r>
          </a:p>
          <a:p>
            <a:r>
              <a:rPr lang="ru-RU" dirty="0">
                <a:latin typeface="Bookman Old Style" pitchFamily="18" charset="0"/>
              </a:rPr>
              <a:t>6.  Не прикасаться к питающим проводам и устройствам заземления.</a:t>
            </a:r>
          </a:p>
          <a:p>
            <a:r>
              <a:rPr lang="ru-RU" dirty="0">
                <a:latin typeface="Bookman Old Style" pitchFamily="18" charset="0"/>
              </a:rPr>
              <a:t>7.  Не прикасаться к экрану и тыльной стороне монитора.</a:t>
            </a:r>
          </a:p>
          <a:p>
            <a:r>
              <a:rPr lang="ru-RU" dirty="0">
                <a:latin typeface="Bookman Old Style" pitchFamily="18" charset="0"/>
              </a:rPr>
              <a:t>8.  Не класть на монитор и клавиатуру книги, диски, тетради.</a:t>
            </a:r>
          </a:p>
          <a:p>
            <a:r>
              <a:rPr lang="ru-RU" dirty="0">
                <a:latin typeface="Bookman Old Style" pitchFamily="18" charset="0"/>
              </a:rPr>
              <a:t>9.  Не работать во влажной одежде и влажными руками.</a:t>
            </a:r>
          </a:p>
          <a:p>
            <a:r>
              <a:rPr lang="ru-RU" dirty="0">
                <a:latin typeface="Bookman Old Style" pitchFamily="18" charset="0"/>
              </a:rPr>
              <a:t>10.Не выполняйте работы, не предусмотренные заданием учителя.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611560" y="404664"/>
            <a:ext cx="7920880" cy="61206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91000"/>
                </a:schemeClr>
              </a:gs>
              <a:gs pos="100000">
                <a:schemeClr val="accent1">
                  <a:tint val="23500"/>
                  <a:satMod val="16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1"/>
            <a:ext cx="7344816" cy="4421087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Bookman Old Style" pitchFamily="18" charset="0"/>
              </a:rPr>
              <a:t>Изучить материал пройденного на уроке по раздаточному материалу</a:t>
            </a:r>
            <a:r>
              <a:rPr lang="ru-RU" sz="2000" dirty="0" smtClean="0">
                <a:latin typeface="Bookman Old Style" pitchFamily="18" charset="0"/>
              </a:rPr>
              <a:t>.</a:t>
            </a:r>
          </a:p>
          <a:p>
            <a:pPr lvl="0"/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dirty="0" smtClean="0">
                <a:latin typeface="Bookman Old Style" pitchFamily="18" charset="0"/>
              </a:rPr>
              <a:t>Создать изображение, иллюстрирующее какие виды примитивов можно нарисовать с помощью </a:t>
            </a:r>
            <a:r>
              <a:rPr lang="en-US" sz="2000" dirty="0" err="1" smtClean="0">
                <a:latin typeface="Bookman Old Style" pitchFamily="18" charset="0"/>
              </a:rPr>
              <a:t>Inkscape</a:t>
            </a:r>
            <a:r>
              <a:rPr lang="ru-RU" sz="2000" dirty="0" smtClean="0">
                <a:latin typeface="Bookman Old Style" pitchFamily="18" charset="0"/>
              </a:rPr>
              <a:t>; какие способы заливки, обводки доступны для работы в данном редакторе. 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/>
          <a:lstStyle/>
          <a:p>
            <a:r>
              <a:rPr lang="ru-RU" sz="36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Домашнее</a:t>
            </a:r>
            <a:r>
              <a:rPr lang="ru-RU" dirty="0" smtClean="0"/>
              <a:t> </a:t>
            </a:r>
            <a:r>
              <a:rPr lang="ru-RU" sz="36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задание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92732" y="450912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539552" y="404664"/>
            <a:ext cx="7920880" cy="61206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91000"/>
                </a:schemeClr>
              </a:gs>
              <a:gs pos="100000">
                <a:schemeClr val="accent1">
                  <a:tint val="23500"/>
                  <a:satMod val="16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http://inkscape.paint-net.ru/?id=2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http://stockers.ru/articles/vector_graphic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ru.wikipedia.org/wiki/Inkscape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http://inkscape.paint-net.ru/?</a:t>
            </a:r>
            <a:r>
              <a:rPr lang="en-US" dirty="0" smtClean="0">
                <a:hlinkClick r:id="rId5"/>
              </a:rPr>
              <a:t>id=21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611560" y="404664"/>
            <a:ext cx="7920880" cy="61206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91000"/>
                </a:schemeClr>
              </a:gs>
              <a:gs pos="100000">
                <a:schemeClr val="accent1">
                  <a:tint val="23500"/>
                  <a:satMod val="16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Галина\Рабочий стол\для вектора\9106212.jpg"/>
          <p:cNvPicPr>
            <a:picLocks noChangeAspect="1" noChangeArrowheads="1"/>
          </p:cNvPicPr>
          <p:nvPr/>
        </p:nvPicPr>
        <p:blipFill>
          <a:blip r:embed="rId2" cstate="print"/>
          <a:srcRect l="3150" r="5501" b="14951"/>
          <a:stretch>
            <a:fillRect/>
          </a:stretch>
        </p:blipFill>
        <p:spPr bwMode="auto">
          <a:xfrm>
            <a:off x="683568" y="332656"/>
            <a:ext cx="208823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Галина\Рабочий стол\для вектора\tulip.jpg"/>
          <p:cNvPicPr>
            <a:picLocks noChangeAspect="1" noChangeArrowheads="1"/>
          </p:cNvPicPr>
          <p:nvPr/>
        </p:nvPicPr>
        <p:blipFill>
          <a:blip r:embed="rId3" cstate="print"/>
          <a:srcRect t="3615" r="47262" b="9447"/>
          <a:stretch>
            <a:fillRect/>
          </a:stretch>
        </p:blipFill>
        <p:spPr bwMode="auto">
          <a:xfrm>
            <a:off x="3275856" y="332656"/>
            <a:ext cx="227138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Галина\Рабочий стол\для вектора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5019" y="4437112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Documents and Settings\Галина\Рабочий стол\для вектора\shopping-girl-02-480836.jpg"/>
          <p:cNvPicPr>
            <a:picLocks noChangeAspect="1" noChangeArrowheads="1"/>
          </p:cNvPicPr>
          <p:nvPr/>
        </p:nvPicPr>
        <p:blipFill>
          <a:blip r:embed="rId5" cstate="print"/>
          <a:srcRect b="13601"/>
          <a:stretch>
            <a:fillRect/>
          </a:stretch>
        </p:blipFill>
        <p:spPr bwMode="auto">
          <a:xfrm>
            <a:off x="6156176" y="2492896"/>
            <a:ext cx="233362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Documents and Settings\Галина\Рабочий стол\для вектора\tulip.jpg"/>
          <p:cNvPicPr>
            <a:picLocks noChangeAspect="1" noChangeArrowheads="1"/>
          </p:cNvPicPr>
          <p:nvPr/>
        </p:nvPicPr>
        <p:blipFill>
          <a:blip r:embed="rId3" cstate="print"/>
          <a:srcRect l="52919" b="9281"/>
          <a:stretch>
            <a:fillRect/>
          </a:stretch>
        </p:blipFill>
        <p:spPr bwMode="auto">
          <a:xfrm>
            <a:off x="1115616" y="4725144"/>
            <a:ext cx="179377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C:\Documents and Settings\Галина\Рабочий стол\для вектора\mach1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708920"/>
            <a:ext cx="1280741" cy="1283606"/>
          </a:xfrm>
          <a:prstGeom prst="rect">
            <a:avLst/>
          </a:prstGeom>
          <a:noFill/>
        </p:spPr>
      </p:pic>
      <p:pic>
        <p:nvPicPr>
          <p:cNvPr id="1037" name="Picture 13" descr="C:\Documents and Settings\Галина\Рабочий стол\для вектора\Без названия.jpg"/>
          <p:cNvPicPr>
            <a:picLocks noChangeAspect="1" noChangeArrowheads="1"/>
          </p:cNvPicPr>
          <p:nvPr/>
        </p:nvPicPr>
        <p:blipFill>
          <a:blip r:embed="rId7" cstate="print"/>
          <a:srcRect l="13808" t="9216" r="13700" b="8611"/>
          <a:stretch>
            <a:fillRect/>
          </a:stretch>
        </p:blipFill>
        <p:spPr bwMode="auto">
          <a:xfrm>
            <a:off x="6588224" y="4581128"/>
            <a:ext cx="151216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15" descr="C:\Documents and Settings\Галина\Рабочий стол\для вектора\скачанные файлы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4714" y="2564904"/>
            <a:ext cx="234315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C:\Documents and Settings\Галина\Рабочий стол\для вектора\images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260648"/>
            <a:ext cx="21336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611560" y="404664"/>
            <a:ext cx="7920880" cy="61206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91000"/>
                </a:schemeClr>
              </a:gs>
              <a:gs pos="100000">
                <a:schemeClr val="accent1">
                  <a:tint val="23500"/>
                  <a:satMod val="16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pPr marL="719138" indent="-357188">
              <a:buNone/>
            </a:pPr>
            <a:r>
              <a:rPr lang="ru-RU" sz="2400" dirty="0" smtClean="0">
                <a:latin typeface="Bookman Old Style" pitchFamily="18" charset="0"/>
              </a:rPr>
              <a:t>-   В каких профессиях может применяться графическая информация?</a:t>
            </a:r>
          </a:p>
          <a:p>
            <a:endParaRPr lang="ru-RU" dirty="0"/>
          </a:p>
        </p:txBody>
      </p:sp>
      <p:pic>
        <p:nvPicPr>
          <p:cNvPr id="2050" name="Picture 2" descr="C:\Documents and Settings\Галина\Рабочий стол\для вектора\профессии\200x200_9c0fa9ff958ffd03aa5f15d2a834d8c3___jpg____0_c5b772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Галина\Рабочий стол\для вектора\профессии\injener_konstryktor_zdaniy_265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984" y="3861048"/>
            <a:ext cx="3810000" cy="25527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2" name="Picture 4" descr="C:\Documents and Settings\Галина\Рабочий стол\для вектора\профессии\iStock_000016600134X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8612" y="772210"/>
            <a:ext cx="4249812" cy="323285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3" name="Picture 5" descr="C:\Documents and Settings\Галина\Рабочий стол\для вектора\профессии\service-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933056"/>
            <a:ext cx="4572000" cy="25654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611560" y="404664"/>
            <a:ext cx="7920880" cy="61206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91000"/>
                </a:schemeClr>
              </a:gs>
              <a:gs pos="100000">
                <a:schemeClr val="accent1">
                  <a:tint val="23500"/>
                  <a:satMod val="16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431429"/>
            <a:ext cx="7776864" cy="4165923"/>
          </a:xfrm>
        </p:spPr>
        <p:txBody>
          <a:bodyPr>
            <a:normAutofit fontScale="77500" lnSpcReduction="20000"/>
          </a:bodyPr>
          <a:lstStyle/>
          <a:p>
            <a:r>
              <a:rPr lang="ru-RU" sz="3000" dirty="0" smtClean="0">
                <a:latin typeface="Bookman Old Style" pitchFamily="18" charset="0"/>
              </a:rPr>
              <a:t> изучить теоретические вопросы по компьютерной графике;</a:t>
            </a:r>
          </a:p>
          <a:p>
            <a:endParaRPr lang="ru-RU" sz="3000" dirty="0" smtClean="0">
              <a:latin typeface="Bookman Old Style" pitchFamily="18" charset="0"/>
            </a:endParaRPr>
          </a:p>
          <a:p>
            <a:r>
              <a:rPr lang="ru-RU" sz="3000" dirty="0" smtClean="0">
                <a:latin typeface="Bookman Old Style" pitchFamily="18" charset="0"/>
              </a:rPr>
              <a:t>определять инструменты графического редактора для выполнения операций по созданию и редактированию изображения;</a:t>
            </a:r>
          </a:p>
          <a:p>
            <a:endParaRPr lang="ru-RU" sz="3000" dirty="0" smtClean="0">
              <a:latin typeface="Bookman Old Style" pitchFamily="18" charset="0"/>
            </a:endParaRPr>
          </a:p>
          <a:p>
            <a:r>
              <a:rPr lang="ru-RU" sz="3000" dirty="0" smtClean="0">
                <a:latin typeface="Bookman Old Style" pitchFamily="18" charset="0"/>
              </a:rPr>
              <a:t>закрепить навыки работы с графическим редактором;</a:t>
            </a:r>
          </a:p>
          <a:p>
            <a:endParaRPr lang="ru-RU" sz="3000" dirty="0" smtClean="0">
              <a:latin typeface="Bookman Old Style" pitchFamily="18" charset="0"/>
            </a:endParaRPr>
          </a:p>
          <a:p>
            <a:r>
              <a:rPr lang="ru-RU" sz="3000" dirty="0" smtClean="0">
                <a:latin typeface="Bookman Old Style" pitchFamily="18" charset="0"/>
              </a:rPr>
              <a:t>проверить степень усвоения материала по предыдущим темам;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620688"/>
            <a:ext cx="8208912" cy="1440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  <a:ea typeface="+mj-ea"/>
                <a:cs typeface="+mj-cs"/>
              </a:rPr>
              <a:t>Тема урока: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Векторная </a:t>
            </a:r>
            <a:br>
              <a:rPr kumimoji="0" lang="ru-RU" sz="6000" b="1" i="0" u="none" strike="noStrike" kern="1200" cap="all" spc="0" normalizeH="0" baseline="0" noProof="0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</a:br>
            <a:r>
              <a:rPr kumimoji="0" lang="ru-RU" sz="6000" b="1" i="0" u="none" strike="noStrike" kern="1200" cap="all" spc="0" normalizeH="0" baseline="0" noProof="0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графика</a:t>
            </a:r>
            <a:endParaRPr kumimoji="0" lang="ru-RU" sz="6000" b="1" i="0" u="none" strike="noStrike" kern="1200" cap="all" spc="0" normalizeH="0" baseline="0" noProof="0" dirty="0">
              <a:ln w="0">
                <a:solidFill>
                  <a:srgbClr val="002060"/>
                </a:solidFill>
              </a:ln>
              <a:gradFill flip="none">
                <a:gsLst>
                  <a:gs pos="0">
                    <a:srgbClr val="0070C0"/>
                  </a:gs>
                  <a:gs pos="49000">
                    <a:schemeClr val="tx2"/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rgbClr val="00B0F0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611560" y="404664"/>
            <a:ext cx="7920880" cy="61206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91000"/>
                </a:schemeClr>
              </a:gs>
              <a:gs pos="100000">
                <a:schemeClr val="accent1">
                  <a:tint val="23500"/>
                  <a:satMod val="16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Векторная</a:t>
            </a:r>
            <a:r>
              <a:rPr lang="ru-RU" sz="54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 </a:t>
            </a:r>
            <a:r>
              <a:rPr lang="ru-RU" sz="40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графика</a:t>
            </a:r>
            <a:r>
              <a:rPr lang="ru-RU" sz="54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 —</a:t>
            </a:r>
            <a:endParaRPr lang="ru-RU" sz="5400" b="1" cap="all" dirty="0">
              <a:ln w="0">
                <a:solidFill>
                  <a:srgbClr val="002060"/>
                </a:solidFill>
              </a:ln>
              <a:gradFill flip="none">
                <a:gsLst>
                  <a:gs pos="0">
                    <a:srgbClr val="0070C0"/>
                  </a:gs>
                  <a:gs pos="49000">
                    <a:schemeClr val="tx2"/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rgbClr val="00B0F0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4968552" cy="2808312"/>
          </a:xfrm>
        </p:spPr>
        <p:txBody>
          <a:bodyPr>
            <a:noAutofit/>
          </a:bodyPr>
          <a:lstStyle/>
          <a:p>
            <a:pPr marL="87313" indent="-87313" algn="just">
              <a:buNone/>
            </a:pP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 smtClean="0">
                <a:latin typeface="Bookman Old Style" pitchFamily="18" charset="0"/>
              </a:rPr>
              <a:t>     это </a:t>
            </a:r>
            <a:r>
              <a:rPr lang="ru-RU" sz="1800" dirty="0" smtClean="0">
                <a:latin typeface="Bookman Old Style" pitchFamily="18" charset="0"/>
              </a:rPr>
              <a:t>изображения, созданные (а точнее будет сказать — описанные), при помощи математических формул. В отличии от растровой графики, которая является ни чем иным, как массивом цветных </a:t>
            </a:r>
            <a:r>
              <a:rPr lang="ru-RU" sz="1800" dirty="0" err="1" smtClean="0">
                <a:latin typeface="Bookman Old Style" pitchFamily="18" charset="0"/>
              </a:rPr>
              <a:t>пикселов</a:t>
            </a:r>
            <a:r>
              <a:rPr lang="ru-RU" sz="1800" dirty="0" smtClean="0">
                <a:latin typeface="Bookman Old Style" pitchFamily="18" charset="0"/>
              </a:rPr>
              <a:t> и хранит информацию для каждого из них, векторная графика — это набор графических примитивов, описанных математическими формулами. </a:t>
            </a:r>
            <a:endParaRPr lang="ru-RU" sz="18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3861048"/>
            <a:ext cx="4176464" cy="26642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87313" indent="-87313" algn="just">
              <a:lnSpc>
                <a:spcPct val="80000"/>
              </a:lnSpc>
              <a:spcBef>
                <a:spcPct val="20000"/>
              </a:spcBef>
            </a:pPr>
            <a:r>
              <a:rPr lang="ru-RU" sz="2000" dirty="0" smtClean="0">
                <a:latin typeface="Bookman Old Style" pitchFamily="18" charset="0"/>
              </a:rPr>
              <a:t>Например, для того, чтобы построить прямую на экране нужно всего лишь знать координаты точек начала и конца прямой и цвет, которым ее нужно нарисовать, а для построения многоугольника — координаты вершин, цвет заливки и, если необходимо, цвет обводки.</a:t>
            </a:r>
          </a:p>
          <a:p>
            <a:pPr marL="87313" indent="-87313" algn="just">
              <a:lnSpc>
                <a:spcPct val="80000"/>
              </a:lnSpc>
              <a:spcBef>
                <a:spcPct val="20000"/>
              </a:spcBef>
            </a:pPr>
            <a:endParaRPr lang="ru-RU" sz="1500" dirty="0" smtClean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268760"/>
            <a:ext cx="14401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228184" y="1628800"/>
            <a:ext cx="1800200" cy="1872208"/>
          </a:xfrm>
          <a:prstGeom prst="ellipse">
            <a:avLst/>
          </a:pr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948264" y="2204864"/>
            <a:ext cx="1800200" cy="1584176"/>
          </a:xfrm>
          <a:prstGeom prst="star5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12-конечная звезда 8"/>
          <p:cNvSpPr/>
          <p:nvPr/>
        </p:nvSpPr>
        <p:spPr>
          <a:xfrm>
            <a:off x="755576" y="3933056"/>
            <a:ext cx="2088232" cy="2088232"/>
          </a:xfrm>
          <a:prstGeom prst="star12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2123728" y="3861048"/>
            <a:ext cx="2376264" cy="2304256"/>
          </a:xfrm>
          <a:prstGeom prst="sun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508104" y="2852936"/>
            <a:ext cx="1512168" cy="936104"/>
          </a:xfrm>
          <a:prstGeom prst="rightArrow">
            <a:avLst/>
          </a:prstGeom>
          <a:solidFill>
            <a:srgbClr val="D636A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763688" y="5013176"/>
            <a:ext cx="1368152" cy="1412776"/>
          </a:xfrm>
          <a:prstGeom prst="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611560" y="404664"/>
            <a:ext cx="7920880" cy="61206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91000"/>
                </a:schemeClr>
              </a:gs>
              <a:gs pos="100000">
                <a:schemeClr val="accent1">
                  <a:tint val="23500"/>
                  <a:satMod val="16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Галина\Рабочий стол\для вектора\1063px-Bitmap_VS_SVG_ru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845536" cy="4708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611560" y="404664"/>
            <a:ext cx="7920880" cy="61206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91000"/>
                </a:schemeClr>
              </a:gs>
              <a:gs pos="100000">
                <a:schemeClr val="accent1">
                  <a:tint val="23500"/>
                  <a:satMod val="16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Галина\Рабочий стол\для вектора\tul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7686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рест 4"/>
          <p:cNvSpPr/>
          <p:nvPr/>
        </p:nvSpPr>
        <p:spPr>
          <a:xfrm>
            <a:off x="2627784" y="1700808"/>
            <a:ext cx="4248472" cy="3960440"/>
          </a:xfrm>
          <a:prstGeom prst="plus">
            <a:avLst>
              <a:gd name="adj" fmla="val 3452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611560" y="404664"/>
            <a:ext cx="7920880" cy="61206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91000"/>
                </a:schemeClr>
              </a:gs>
              <a:gs pos="100000">
                <a:schemeClr val="accent1">
                  <a:tint val="23500"/>
                  <a:satMod val="16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1584176"/>
          </a:xfrm>
        </p:spPr>
        <p:txBody>
          <a:bodyPr>
            <a:noAutofit/>
          </a:bodyPr>
          <a:lstStyle/>
          <a:p>
            <a:r>
              <a:rPr lang="ru-RU" sz="40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Достоинства векторной графики:</a:t>
            </a:r>
            <a:br>
              <a:rPr lang="ru-RU" sz="40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0070C0"/>
                    </a:gs>
                    <a:gs pos="49000">
                      <a:schemeClr val="tx2"/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</a:br>
            <a:endParaRPr lang="ru-RU" sz="4000" b="1" cap="all" dirty="0">
              <a:ln w="0">
                <a:solidFill>
                  <a:srgbClr val="002060"/>
                </a:solidFill>
              </a:ln>
              <a:gradFill flip="none">
                <a:gsLst>
                  <a:gs pos="0">
                    <a:srgbClr val="0070C0"/>
                  </a:gs>
                  <a:gs pos="49000">
                    <a:schemeClr val="tx2"/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rgbClr val="00B0F0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sz="2600" dirty="0" smtClean="0">
                <a:latin typeface="Bookman Old Style" pitchFamily="18" charset="0"/>
              </a:rPr>
              <a:t>Небольшой </a:t>
            </a:r>
            <a:r>
              <a:rPr lang="ru-RU" sz="2600" dirty="0" smtClean="0">
                <a:latin typeface="Bookman Old Style" pitchFamily="18" charset="0"/>
              </a:rPr>
              <a:t>размер файла при относительно несложной детализации изображения.</a:t>
            </a:r>
            <a:endParaRPr lang="ru-RU" sz="2600" dirty="0" smtClean="0">
              <a:latin typeface="Bookman Old Style" pitchFamily="18" charset="0"/>
            </a:endParaRPr>
          </a:p>
          <a:p>
            <a:pPr fontAlgn="base"/>
            <a:r>
              <a:rPr lang="ru-RU" sz="2600" dirty="0" smtClean="0">
                <a:latin typeface="Bookman Old Style" pitchFamily="18" charset="0"/>
              </a:rPr>
              <a:t>Возможность неограниченного масштабирования без потери качества.</a:t>
            </a:r>
          </a:p>
          <a:p>
            <a:pPr fontAlgn="base"/>
            <a:r>
              <a:rPr lang="ru-RU" sz="2600" dirty="0" smtClean="0">
                <a:latin typeface="Bookman Old Style" pitchFamily="18" charset="0"/>
              </a:rPr>
              <a:t>Возможность перемещения, вращения, растягивания, группировки и т.д.так же без потери качества.</a:t>
            </a:r>
          </a:p>
          <a:p>
            <a:pPr fontAlgn="base"/>
            <a:r>
              <a:rPr lang="ru-RU" sz="2600" dirty="0" smtClean="0">
                <a:latin typeface="Bookman Old Style" pitchFamily="18" charset="0"/>
              </a:rPr>
              <a:t>Возможность позиционирования объектов по оси, перпендикулярной плоскости экрана (по оси </a:t>
            </a:r>
            <a:r>
              <a:rPr lang="ru-RU" sz="2600" dirty="0" err="1" smtClean="0">
                <a:latin typeface="Bookman Old Style" pitchFamily="18" charset="0"/>
              </a:rPr>
              <a:t>z</a:t>
            </a:r>
            <a:r>
              <a:rPr lang="ru-RU" sz="2600" dirty="0" smtClean="0">
                <a:latin typeface="Bookman Old Style" pitchFamily="18" charset="0"/>
              </a:rPr>
              <a:t> — «выше», «ниже», «выше всех», «ниже всех»).</a:t>
            </a:r>
          </a:p>
          <a:p>
            <a:pPr fontAlgn="base"/>
            <a:r>
              <a:rPr lang="ru-RU" sz="2600" dirty="0" smtClean="0">
                <a:latin typeface="Bookman Old Style" pitchFamily="18" charset="0"/>
              </a:rPr>
              <a:t>Возможность выполнения булевых преобразований над объектами — сложение, вычитание, пересечение, дополнение.</a:t>
            </a:r>
          </a:p>
          <a:p>
            <a:pPr fontAlgn="base"/>
            <a:r>
              <a:rPr lang="ru-RU" sz="2600" dirty="0" smtClean="0">
                <a:latin typeface="Bookman Old Style" pitchFamily="18" charset="0"/>
              </a:rPr>
              <a:t>Управление толщиной линий при любом масштабе изображения.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568</Words>
  <Application>Microsoft Office PowerPoint</Application>
  <PresentationFormat>Экран (4:3)</PresentationFormat>
  <Paragraphs>95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Векторная  графика</vt:lpstr>
      <vt:lpstr>Вопросы для повторения:</vt:lpstr>
      <vt:lpstr>Слайд 3</vt:lpstr>
      <vt:lpstr>Слайд 4</vt:lpstr>
      <vt:lpstr>Слайд 5</vt:lpstr>
      <vt:lpstr>Векторная графика —</vt:lpstr>
      <vt:lpstr>Слайд 7</vt:lpstr>
      <vt:lpstr>Слайд 8</vt:lpstr>
      <vt:lpstr>Достоинства векторной графики: </vt:lpstr>
      <vt:lpstr>Недостатки векторной графики: </vt:lpstr>
      <vt:lpstr>Форматы векторной графики </vt:lpstr>
      <vt:lpstr>Форматы векторной графики </vt:lpstr>
      <vt:lpstr>Форматы векторной графики</vt:lpstr>
      <vt:lpstr>Форматы векторной графики </vt:lpstr>
      <vt:lpstr>Inkscape </vt:lpstr>
      <vt:lpstr>основные элементы окна программы Inkscape </vt:lpstr>
      <vt:lpstr> Создание и работа с документами в inkscape</vt:lpstr>
      <vt:lpstr>Создаём фигуры в inkscape</vt:lpstr>
      <vt:lpstr>Заливки и обводки </vt:lpstr>
      <vt:lpstr>Заливки и обводки </vt:lpstr>
      <vt:lpstr>Требования безопасности во время занятий</vt:lpstr>
      <vt:lpstr>Домашнее задание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Teacher</cp:lastModifiedBy>
  <cp:revision>29</cp:revision>
  <dcterms:created xsi:type="dcterms:W3CDTF">2018-01-16T05:42:23Z</dcterms:created>
  <dcterms:modified xsi:type="dcterms:W3CDTF">2018-01-18T05:32:39Z</dcterms:modified>
</cp:coreProperties>
</file>