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62" r:id="rId3"/>
    <p:sldId id="258" r:id="rId4"/>
    <p:sldId id="261" r:id="rId5"/>
    <p:sldId id="263" r:id="rId6"/>
    <p:sldId id="264" r:id="rId7"/>
    <p:sldId id="265" r:id="rId8"/>
    <p:sldId id="266" r:id="rId9"/>
    <p:sldId id="267" r:id="rId10"/>
    <p:sldId id="268" r:id="rId11"/>
    <p:sldId id="269" r:id="rId12"/>
    <p:sldId id="270" r:id="rId13"/>
    <p:sldId id="271" r:id="rId14"/>
    <p:sldId id="272" r:id="rId15"/>
    <p:sldId id="273" r:id="rId16"/>
    <p:sldId id="276"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8C20BA0-2DDD-4398-B178-8F57EF936479}" type="datetimeFigureOut">
              <a:rPr lang="ru-RU" smtClean="0"/>
              <a:t>24.02.2020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5C5DF6-A325-4C0B-9225-97EDE838FEC2}"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8C20BA0-2DDD-4398-B178-8F57EF936479}" type="datetimeFigureOut">
              <a:rPr lang="ru-RU" smtClean="0"/>
              <a:t>24.02.2020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5C5DF6-A325-4C0B-9225-97EDE838FEC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8C20BA0-2DDD-4398-B178-8F57EF936479}" type="datetimeFigureOut">
              <a:rPr lang="ru-RU" smtClean="0"/>
              <a:t>24.02.2020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5C5DF6-A325-4C0B-9225-97EDE838FEC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C20BA0-2DDD-4398-B178-8F57EF936479}" type="datetimeFigureOut">
              <a:rPr lang="ru-RU" smtClean="0"/>
              <a:t>24.02.2020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5C5DF6-A325-4C0B-9225-97EDE838FEC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8C20BA0-2DDD-4398-B178-8F57EF936479}" type="datetimeFigureOut">
              <a:rPr lang="ru-RU" smtClean="0"/>
              <a:t>24.02.2020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5C5DF6-A325-4C0B-9225-97EDE838FEC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C20BA0-2DDD-4398-B178-8F57EF936479}" type="datetimeFigureOut">
              <a:rPr lang="ru-RU" smtClean="0"/>
              <a:t>24.02.2020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5C5DF6-A325-4C0B-9225-97EDE838FEC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8C20BA0-2DDD-4398-B178-8F57EF936479}" type="datetimeFigureOut">
              <a:rPr lang="ru-RU" smtClean="0"/>
              <a:t>24.02.2020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05C5DF6-A325-4C0B-9225-97EDE838FEC2}"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8C20BA0-2DDD-4398-B178-8F57EF936479}" type="datetimeFigureOut">
              <a:rPr lang="ru-RU" smtClean="0"/>
              <a:t>24.02.2020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05C5DF6-A325-4C0B-9225-97EDE838FEC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20BA0-2DDD-4398-B178-8F57EF936479}" type="datetimeFigureOut">
              <a:rPr lang="ru-RU" smtClean="0"/>
              <a:t>24.02.2020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05C5DF6-A325-4C0B-9225-97EDE838FEC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8C20BA0-2DDD-4398-B178-8F57EF936479}" type="datetimeFigureOut">
              <a:rPr lang="ru-RU" smtClean="0"/>
              <a:t>24.02.2020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5C5DF6-A325-4C0B-9225-97EDE838FEC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8C20BA0-2DDD-4398-B178-8F57EF936479}" type="datetimeFigureOut">
              <a:rPr lang="ru-RU" smtClean="0"/>
              <a:t>24.02.2020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5C5DF6-A325-4C0B-9225-97EDE838FEC2}"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8C20BA0-2DDD-4398-B178-8F57EF936479}" type="datetimeFigureOut">
              <a:rPr lang="ru-RU" smtClean="0"/>
              <a:t>24.02.2020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05C5DF6-A325-4C0B-9225-97EDE838FEC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00" y="0"/>
            <a:ext cx="9135879" cy="6858000"/>
          </a:xfrm>
          <a:prstGeom prst="rect">
            <a:avLst/>
          </a:prstGeom>
        </p:spPr>
      </p:pic>
      <p:sp>
        <p:nvSpPr>
          <p:cNvPr id="3" name="Прямоугольник 2"/>
          <p:cNvSpPr/>
          <p:nvPr/>
        </p:nvSpPr>
        <p:spPr>
          <a:xfrm>
            <a:off x="1691680" y="1268761"/>
            <a:ext cx="5166320" cy="2800767"/>
          </a:xfrm>
          <a:prstGeom prst="rect">
            <a:avLst/>
          </a:prstGeom>
        </p:spPr>
        <p:txBody>
          <a:bodyPr wrap="square">
            <a:spAutoFit/>
          </a:bodyPr>
          <a:lstStyle/>
          <a:p>
            <a:pPr algn="ctr"/>
            <a:r>
              <a:rPr lang="ru-RU" sz="4400" dirty="0">
                <a:solidFill>
                  <a:srgbClr val="333333"/>
                </a:solidFill>
                <a:latin typeface="Arimo"/>
              </a:rPr>
              <a:t>Сохранение и укрепление здоровья дошкольников</a:t>
            </a:r>
            <a:endParaRPr lang="ru-RU" sz="4400" b="0" i="0" dirty="0">
              <a:solidFill>
                <a:srgbClr val="333333"/>
              </a:solidFill>
              <a:effectLst/>
              <a:latin typeface="Arimo"/>
            </a:endParaRPr>
          </a:p>
        </p:txBody>
      </p:sp>
    </p:spTree>
    <p:extLst>
      <p:ext uri="{BB962C8B-B14F-4D97-AF65-F5344CB8AC3E}">
        <p14:creationId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kazka_Boss\Desktop\Конкурс\фотки А.Н\IMG_20190225_1117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640"/>
            <a:ext cx="2952328" cy="37245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kazka_Boss\Desktop\Конкурс\фотки А.Н\IMG_20190225_1121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71400"/>
            <a:ext cx="2664296" cy="3796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kazka_Boss\Desktop\Конкурс\фотки А.Н\IMG_20190225_1147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789040"/>
            <a:ext cx="3851920" cy="288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92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kazka_Boss\Desktop\Конкурс\фотки А.Н\Занятие-замечательный врач. Средняя групп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25203"/>
            <a:ext cx="2592288" cy="170765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kazka_Boss\Desktop\Конкурс\Фото на конкурс\20200218_112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332656"/>
            <a:ext cx="5617789" cy="27295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kazka_Boss\Desktop\Конкурс\Фото на конкурс\20200218_1131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191" y="3062203"/>
            <a:ext cx="5609417" cy="272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111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kazka_Boss\Desktop\Конкурс\Фото на конкурс\20200218_1132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68084"/>
            <a:ext cx="4824536" cy="23441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kazka_Boss\Desktop\Конкурс\Фото на конкурс\20200218_1135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548680"/>
            <a:ext cx="3386379" cy="16453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kazka_Boss\Desktop\Конкурс\Фото на конкурс\20200218_1144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924944"/>
            <a:ext cx="5654307" cy="373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817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kazka_Boss\Desktop\Конкурс\Фото на конкурс\20200218_1144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4502174" cy="218749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kazka_Boss\Desktop\Конкурс\Фото на конкурс\20200218_1145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420888"/>
            <a:ext cx="4572000" cy="22214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kazka_Boss\Desktop\Конкурс\Фото на конкурс\20200218_1151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891640"/>
            <a:ext cx="4212631" cy="204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391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kazka_Boss\Desktop\Конкурс\Фото на конкурс\20200218_1151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80818"/>
            <a:ext cx="4824536" cy="23441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kazka_Boss\Desktop\Конкурс\Фото на конкурс\20200218_1151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256170"/>
            <a:ext cx="3830987" cy="18613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kazka_Boss\Desktop\Конкурс\Фото на конкурс\20200218_1154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385" y="3688162"/>
            <a:ext cx="4828697" cy="234614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kazka_Boss\Desktop\Конкурс\Фото на конкурс\20200218_11525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7252" y="980728"/>
            <a:ext cx="4720204" cy="229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02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kazka_Boss\Desktop\Конкурс\Фото на конкурс\20200218_115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690588"/>
            <a:ext cx="4033614" cy="195983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kazka_Boss\Desktop\Конкурс\Фото на конкурс\20200218_1138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548680"/>
            <a:ext cx="4342745" cy="211003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Skazka_Boss\Desktop\Конкурс\Фото на конкурс\20200218_1141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836712"/>
            <a:ext cx="4423797" cy="21494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kazka_Boss\Desktop\Конкурс\Фотки 2\20200221_0947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497" y="3429000"/>
            <a:ext cx="3089971"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kazka_Boss\Desktop\Конкурс\Фотки 2\20200224_1217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6672"/>
            <a:ext cx="4192072" cy="20368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kazka_Boss\Desktop\Конкурс\Фотки 2\20200224_1217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32656"/>
            <a:ext cx="3600400" cy="36724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kazka_Boss\Desktop\Конкурс\Фотки 2\20200224_1218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155784"/>
            <a:ext cx="5184934" cy="25192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kazka_Boss\Desktop\Конкурс\Фотки 2\20200224_1219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5073" y="5023552"/>
            <a:ext cx="3888432" cy="183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7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kazka_Boss\Desktop\2019год\Фото\20190425_1512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764704"/>
            <a:ext cx="4248472" cy="25814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83569" y="3573016"/>
            <a:ext cx="7622232" cy="1942152"/>
          </a:xfrm>
        </p:spPr>
        <p:txBody>
          <a:bodyPr/>
          <a:lstStyle/>
          <a:p>
            <a:pPr algn="ctr"/>
            <a:r>
              <a:rPr lang="ru-RU" b="0" dirty="0" smtClean="0"/>
              <a:t>Педагоги и работники ДОУ ведут пропаганду здорового образа жизни</a:t>
            </a:r>
            <a:endParaRPr lang="ru-RU" b="0" dirty="0"/>
          </a:p>
        </p:txBody>
      </p:sp>
      <p:pic>
        <p:nvPicPr>
          <p:cNvPr id="8195" name="Picture 3" descr="C:\Users\Skazka_Boss\Desktop\2019год\Фото\20190425_1513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052735"/>
            <a:ext cx="4127392" cy="20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128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за внимание</a:t>
            </a:r>
            <a:endParaRPr lang="ru-RU" dirty="0"/>
          </a:p>
        </p:txBody>
      </p:sp>
      <p:pic>
        <p:nvPicPr>
          <p:cNvPr id="9218" name="Picture 2" descr="C:\Users\Skazka_Boss\Desktop\2019год\Фото\20190426_1714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16632"/>
            <a:ext cx="5040259" cy="24489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kazka_Boss\Desktop\Конкурс\Фотки 2\20200224_12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3212976"/>
            <a:ext cx="2592137" cy="337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12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 y="0"/>
            <a:ext cx="9135879" cy="6858000"/>
          </a:xfrm>
          <a:prstGeom prst="rect">
            <a:avLst/>
          </a:prstGeom>
        </p:spPr>
      </p:pic>
      <p:sp>
        <p:nvSpPr>
          <p:cNvPr id="2" name="Прямоугольник 1"/>
          <p:cNvSpPr/>
          <p:nvPr/>
        </p:nvSpPr>
        <p:spPr>
          <a:xfrm>
            <a:off x="1187624" y="908720"/>
            <a:ext cx="6696744" cy="4832092"/>
          </a:xfrm>
          <a:prstGeom prst="rect">
            <a:avLst/>
          </a:prstGeom>
        </p:spPr>
        <p:txBody>
          <a:bodyPr wrap="square">
            <a:spAutoFit/>
          </a:bodyPr>
          <a:lstStyle/>
          <a:p>
            <a:r>
              <a:rPr lang="ru-RU" sz="1100" dirty="0">
                <a:latin typeface="Arimo"/>
              </a:rPr>
              <a:t>Сохранение и укрепление здоровья дошкольников – ведущее направление деятельности нашего детского сада.</a:t>
            </a:r>
          </a:p>
          <a:p>
            <a:r>
              <a:rPr lang="ru-RU" sz="1100" dirty="0">
                <a:latin typeface="Arimo"/>
              </a:rPr>
              <a:t>Данное направление предполагает комплекс мер, воздействующих на организм ребенка с целью укрепления и сохранения здоровья, мониторинг состояния здоровья каждого ребенка, учет и использование особенностей его организма, индивидуализацию профилактических мероприятий.</a:t>
            </a:r>
          </a:p>
          <a:p>
            <a:r>
              <a:rPr lang="ru-RU" sz="1100" dirty="0">
                <a:latin typeface="Arimo"/>
              </a:rPr>
              <a:t>Учитывая специфику дошкольного учреждения и необходимость создания </a:t>
            </a:r>
            <a:r>
              <a:rPr lang="ru-RU" sz="1100" dirty="0" err="1">
                <a:latin typeface="Arimo"/>
              </a:rPr>
              <a:t>здоровьесберегающего</a:t>
            </a:r>
            <a:r>
              <a:rPr lang="ru-RU" sz="1100" dirty="0">
                <a:latin typeface="Arimo"/>
              </a:rPr>
              <a:t> образовательного процесса, способствующего эмоциональному благополучию ребенка, полноценному его развитию и повышению уровня здоровья каждого воспитанника.</a:t>
            </a:r>
          </a:p>
          <a:p>
            <a:r>
              <a:rPr lang="ru-RU" sz="1100" dirty="0">
                <a:latin typeface="Arimo"/>
              </a:rPr>
              <a:t>В нашем ДОУ создана система работы по профилактике, сохранению и укреплению здоровья детей дошкольного возраста.</a:t>
            </a:r>
          </a:p>
          <a:p>
            <a:r>
              <a:rPr lang="ru-RU" sz="1100" dirty="0">
                <a:latin typeface="Arimo"/>
              </a:rPr>
              <a:t>Оздоровительный процесс включает в себя:</a:t>
            </a:r>
          </a:p>
          <a:p>
            <a:r>
              <a:rPr lang="ru-RU" sz="1100" dirty="0">
                <a:latin typeface="Arimo"/>
              </a:rPr>
              <a:t>- профилактические, оздоровительные мероприятия (специальные закаливающие процедуры, профилактические мероприятия, физкультурно-оздоровительные мероприятия, санитарно-просветительская работа с сотрудниками и родителями) ;</a:t>
            </a:r>
          </a:p>
          <a:p>
            <a:r>
              <a:rPr lang="ru-RU" sz="1100" dirty="0">
                <a:latin typeface="Arimo"/>
              </a:rPr>
              <a:t>- десятидневное меню разработано с учетом калорийности пищевых веществ жиров, белков и углеводов;</a:t>
            </a:r>
          </a:p>
          <a:p>
            <a:r>
              <a:rPr lang="ru-RU" sz="1100" dirty="0">
                <a:latin typeface="Arimo"/>
              </a:rPr>
              <a:t>- санитарно-гигиенические и противоэпидемиологические мероприятия:</a:t>
            </a:r>
          </a:p>
          <a:p>
            <a:r>
              <a:rPr lang="ru-RU" sz="1100" dirty="0">
                <a:latin typeface="Arimo"/>
              </a:rPr>
              <a:t>- рациональный режим жизни;</a:t>
            </a:r>
          </a:p>
          <a:p>
            <a:r>
              <a:rPr lang="ru-RU" sz="1100" dirty="0">
                <a:latin typeface="Arimo"/>
              </a:rPr>
              <a:t>- двигательная активность во время образовательного цикла (физкультминутки, релаксационные паузы, динамические паузы, специальные оздоровительные подвижные игры, игровые часы) ;</a:t>
            </a:r>
          </a:p>
          <a:p>
            <a:r>
              <a:rPr lang="ru-RU" sz="1100" dirty="0">
                <a:latin typeface="Arimo"/>
              </a:rPr>
              <a:t>- комплекс закаливающих мероприятий (утренняя гимнастика с музыкальным сопровождением, оздоровительный бег, гимнастика после дневного сна, контрастные воздушные ванны, солевые дорожки, обширное умывание, полоскание полости рта 1% солевым раствором) ;</a:t>
            </a:r>
          </a:p>
          <a:p>
            <a:r>
              <a:rPr lang="ru-RU" sz="1100" dirty="0">
                <a:latin typeface="Arimo"/>
              </a:rPr>
              <a:t>- работа с детьми по воспитанию культурно-гигиенических навыков и</a:t>
            </a:r>
          </a:p>
          <a:p>
            <a:r>
              <a:rPr lang="ru-RU" sz="1100" dirty="0">
                <a:latin typeface="Arimo"/>
              </a:rPr>
              <a:t>формированию здорового образа жизни;</a:t>
            </a:r>
          </a:p>
          <a:p>
            <a:r>
              <a:rPr lang="ru-RU" sz="1100" dirty="0">
                <a:latin typeface="Arimo"/>
              </a:rPr>
              <a:t>- использование «</a:t>
            </a:r>
            <a:r>
              <a:rPr lang="ru-RU" sz="1100" dirty="0" err="1">
                <a:latin typeface="Arimo"/>
              </a:rPr>
              <a:t>здоровьесберегающих</a:t>
            </a:r>
            <a:r>
              <a:rPr lang="ru-RU" sz="1100" dirty="0">
                <a:latin typeface="Arimo"/>
              </a:rPr>
              <a:t>» технологий и методик (дыхательные гимнастики, индивидуальные физические упражнения и игры и др.) ;</a:t>
            </a:r>
          </a:p>
          <a:p>
            <a:r>
              <a:rPr lang="ru-RU" sz="1100" dirty="0">
                <a:latin typeface="Arimo"/>
              </a:rPr>
              <a:t>- режимы проветривания.</a:t>
            </a:r>
            <a:endParaRPr lang="ru-RU" sz="1100" b="0" i="0" dirty="0">
              <a:effectLst/>
              <a:latin typeface="Arimo"/>
            </a:endParaRPr>
          </a:p>
        </p:txBody>
      </p:sp>
    </p:spTree>
    <p:extLst>
      <p:ext uri="{BB962C8B-B14F-4D97-AF65-F5344CB8AC3E}">
        <p14:creationId xmlns:p14="http://schemas.microsoft.com/office/powerpoint/2010/main" val="337574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05" y="39201"/>
            <a:ext cx="9135879" cy="6858000"/>
          </a:xfrm>
          <a:prstGeom prst="rect">
            <a:avLst/>
          </a:prstGeom>
        </p:spPr>
      </p:pic>
      <p:sp>
        <p:nvSpPr>
          <p:cNvPr id="2" name="Прямоугольник 1"/>
          <p:cNvSpPr/>
          <p:nvPr/>
        </p:nvSpPr>
        <p:spPr>
          <a:xfrm>
            <a:off x="1115616" y="836712"/>
            <a:ext cx="6480720" cy="5262979"/>
          </a:xfrm>
          <a:prstGeom prst="rect">
            <a:avLst/>
          </a:prstGeom>
        </p:spPr>
        <p:txBody>
          <a:bodyPr wrap="square">
            <a:spAutoFit/>
          </a:bodyPr>
          <a:lstStyle/>
          <a:p>
            <a:r>
              <a:rPr lang="ru-RU" sz="1200" dirty="0">
                <a:latin typeface="Arimo"/>
              </a:rPr>
              <a:t>В рамках обновления содержания работы по физическому воспитанию в ДОУ постоянно повышается профессиональная компетентность педагогов в области </a:t>
            </a:r>
            <a:r>
              <a:rPr lang="ru-RU" sz="1200" dirty="0" err="1">
                <a:latin typeface="Arimo"/>
              </a:rPr>
              <a:t>здоровьесбережения</a:t>
            </a:r>
            <a:r>
              <a:rPr lang="ru-RU" sz="1200" dirty="0">
                <a:latin typeface="Arimo"/>
              </a:rPr>
              <a:t>, проводится мониторинг состояния здоровья и физической подготовленности дошкольников.</a:t>
            </a:r>
          </a:p>
          <a:p>
            <a:r>
              <a:rPr lang="ru-RU" sz="1200" dirty="0">
                <a:latin typeface="Arimo"/>
              </a:rPr>
              <a:t>Для сохранения и укрепления здоровья детей, воспитания привычки к здоровому образу жизни в ДОУ обновляется вариативная </a:t>
            </a:r>
            <a:r>
              <a:rPr lang="ru-RU" sz="1200" dirty="0" err="1">
                <a:latin typeface="Arimo"/>
              </a:rPr>
              <a:t>здоровьесберегающая</a:t>
            </a:r>
            <a:r>
              <a:rPr lang="ru-RU" sz="1200" dirty="0">
                <a:latin typeface="Arimo"/>
              </a:rPr>
              <a:t> среда. Регулярно проводятся совместные с родителями оздоровительные мероприятия: «Дни здоровья», «Красота в движении – здоровье с детства», «Семейные старты», в которых используется нетрадиционное спортивное оборудование.</a:t>
            </a:r>
          </a:p>
          <a:p>
            <a:r>
              <a:rPr lang="ru-RU" sz="1200" dirty="0">
                <a:latin typeface="Arimo"/>
              </a:rPr>
              <a:t>Физкультурно-оздоровительная работа в детском саду направлена на удовлетворение природной потребности детей в двигательной активности. В ее организации выделены три блока:</a:t>
            </a:r>
          </a:p>
          <a:p>
            <a:r>
              <a:rPr lang="ru-RU" sz="1200" dirty="0">
                <a:latin typeface="Arimo"/>
              </a:rPr>
              <a:t>1 блок. Специально организованное обучение, где взрослые выступают в качестве партнера-инициатора. Используются различные варианты физкультурных занятий: традиционные, игровые, сюжетные, тематические, комплексные, итоговые, физкультурно-познавательные – интеграция познавательной и двигательной активности (выполнение образных физических упражнений, подвижные игры, игровые задания, упражнения на дыхание, элементы релаксации, обмен впечатлениями) .</a:t>
            </a:r>
          </a:p>
          <a:p>
            <a:r>
              <a:rPr lang="ru-RU" sz="1200" dirty="0">
                <a:latin typeface="Arimo"/>
              </a:rPr>
              <a:t>2 блок. Совместная деятельность взрослого и детей, которая включает разные формы активности: оздоровительный бег, динамические паузы между занятиями, игровой час во вторую половину дня ежедневно. Подвижные игры на прогулках, «Дни здоровья», спортивные праздники, физкультурные досуги, индивидуальная и кружковая работа с детьми.</a:t>
            </a:r>
          </a:p>
          <a:p>
            <a:r>
              <a:rPr lang="ru-RU" sz="1200" dirty="0">
                <a:latin typeface="Arimo"/>
              </a:rPr>
              <a:t>3 блок. Свободная самостоятельная деятельность детей, предусматривающая формирование самостоятельной двигательной деятельности.</a:t>
            </a:r>
          </a:p>
          <a:p>
            <a:r>
              <a:rPr lang="ru-RU" sz="1200" dirty="0">
                <a:latin typeface="Arimo"/>
              </a:rPr>
              <a:t>Известно, что дошкольное детство – старт развития личности, во многом определяющий ее жизненный путь.</a:t>
            </a:r>
            <a:endParaRPr lang="ru-RU" sz="1200" b="0" i="0" dirty="0">
              <a:effectLst/>
              <a:latin typeface="Arimo"/>
            </a:endParaRPr>
          </a:p>
        </p:txBody>
      </p:sp>
    </p:spTree>
    <p:extLst>
      <p:ext uri="{BB962C8B-B14F-4D97-AF65-F5344CB8AC3E}">
        <p14:creationId xmlns:p14="http://schemas.microsoft.com/office/powerpoint/2010/main" val="3375740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000" y="-22684"/>
            <a:ext cx="9135879" cy="6858000"/>
          </a:xfrm>
          <a:prstGeom prst="rect">
            <a:avLst/>
          </a:prstGeom>
        </p:spPr>
      </p:pic>
      <p:sp>
        <p:nvSpPr>
          <p:cNvPr id="2" name="Прямоугольник 1"/>
          <p:cNvSpPr/>
          <p:nvPr/>
        </p:nvSpPr>
        <p:spPr>
          <a:xfrm>
            <a:off x="755576" y="1052737"/>
            <a:ext cx="6552728" cy="1754326"/>
          </a:xfrm>
          <a:prstGeom prst="rect">
            <a:avLst/>
          </a:prstGeom>
        </p:spPr>
        <p:txBody>
          <a:bodyPr wrap="square">
            <a:spAutoFit/>
          </a:bodyPr>
          <a:lstStyle/>
          <a:p>
            <a:r>
              <a:rPr lang="ru-RU" dirty="0">
                <a:solidFill>
                  <a:srgbClr val="333333"/>
                </a:solidFill>
                <a:latin typeface="Arimo"/>
              </a:rPr>
              <a:t>Дошкольный возраст является тем периодом, когда закладывается фундамент здоровья, основы дальнейшего полноценного физического развития организма.</a:t>
            </a:r>
          </a:p>
          <a:p>
            <a:r>
              <a:rPr lang="ru-RU" dirty="0">
                <a:solidFill>
                  <a:srgbClr val="333333"/>
                </a:solidFill>
                <a:latin typeface="Arimo"/>
              </a:rPr>
              <a:t>Вырастить крепких, здоровых детей – наша важнейшая задача. И решается она совместными усилиями педагогов, медицинских работников и семьи.</a:t>
            </a:r>
            <a:endParaRPr lang="ru-RU" b="0" i="0" dirty="0">
              <a:solidFill>
                <a:srgbClr val="333333"/>
              </a:solidFill>
              <a:effectLst/>
              <a:latin typeface="Arimo"/>
            </a:endParaRPr>
          </a:p>
        </p:txBody>
      </p:sp>
      <p:sp>
        <p:nvSpPr>
          <p:cNvPr id="6" name="Прямоугольник 5"/>
          <p:cNvSpPr/>
          <p:nvPr/>
        </p:nvSpPr>
        <p:spPr>
          <a:xfrm>
            <a:off x="755576" y="2807063"/>
            <a:ext cx="6408712" cy="3323987"/>
          </a:xfrm>
          <a:prstGeom prst="rect">
            <a:avLst/>
          </a:prstGeom>
        </p:spPr>
        <p:txBody>
          <a:bodyPr wrap="square">
            <a:spAutoFit/>
          </a:bodyPr>
          <a:lstStyle/>
          <a:p>
            <a:r>
              <a:rPr lang="ru-RU" sz="1400" dirty="0">
                <a:latin typeface="Arimo"/>
              </a:rPr>
              <a:t>В реализации этой задачи мы учитываем комплексный подход, включающий различные компоненты, совокупность которых объединена в понятии «Полноценное здоровье ребенка» и имеет физиологическое обоснование наряду с учетом закономерностей возрастной психофизиологии и педагогической психологии.</a:t>
            </a:r>
          </a:p>
          <a:p>
            <a:r>
              <a:rPr lang="ru-RU" sz="1400" dirty="0">
                <a:latin typeface="Arimo"/>
              </a:rPr>
              <a:t>В разделе «Физическое здоровье» мы ставим цель повышение уровня физического здоровья детей дошкольного возраста в ДОУ и в семье и задачи:</a:t>
            </a:r>
          </a:p>
          <a:p>
            <a:r>
              <a:rPr lang="ru-RU" sz="1400" dirty="0">
                <a:latin typeface="Arimo"/>
              </a:rPr>
              <a:t>- изучение уровня физического развития и выносливости детей дошкольного возраста;</a:t>
            </a:r>
          </a:p>
          <a:p>
            <a:r>
              <a:rPr lang="ru-RU" sz="1400" dirty="0">
                <a:latin typeface="Arimo"/>
              </a:rPr>
              <a:t>- анализ возможности учебно-воспитательного процесса в дошкольном учреждении, семье для комплексного подхода к физическому воспитанию дошкольников;</a:t>
            </a:r>
          </a:p>
          <a:p>
            <a:r>
              <a:rPr lang="ru-RU" sz="1400" dirty="0">
                <a:latin typeface="Arimo"/>
              </a:rPr>
              <a:t>- укрепление здоровья детей;</a:t>
            </a:r>
          </a:p>
          <a:p>
            <a:r>
              <a:rPr lang="ru-RU" sz="1400" dirty="0">
                <a:latin typeface="Arimo"/>
              </a:rPr>
              <a:t>- воспитание потребности в здоровом образе жизни;</a:t>
            </a:r>
            <a:endParaRPr lang="ru-RU" sz="1400" b="0" i="0" dirty="0">
              <a:effectLst/>
              <a:latin typeface="Arimo"/>
            </a:endParaRPr>
          </a:p>
        </p:txBody>
      </p:sp>
    </p:spTree>
    <p:extLst>
      <p:ext uri="{BB962C8B-B14F-4D97-AF65-F5344CB8AC3E}">
        <p14:creationId xmlns:p14="http://schemas.microsoft.com/office/powerpoint/2010/main" val="337574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7632848" cy="5355312"/>
          </a:xfrm>
          <a:prstGeom prst="rect">
            <a:avLst/>
          </a:prstGeom>
        </p:spPr>
        <p:txBody>
          <a:bodyPr wrap="square">
            <a:spAutoFit/>
          </a:bodyPr>
          <a:lstStyle/>
          <a:p>
            <a:r>
              <a:rPr lang="ru-RU" dirty="0">
                <a:solidFill>
                  <a:srgbClr val="333333"/>
                </a:solidFill>
                <a:latin typeface="Arimo"/>
              </a:rPr>
              <a:t>В разделе «Психическое здоровье» целью является создание комплекса психогигиенических и психопрофилактических средств и методов. И ставятся задачи:</a:t>
            </a:r>
          </a:p>
          <a:p>
            <a:r>
              <a:rPr lang="ru-RU" dirty="0">
                <a:solidFill>
                  <a:srgbClr val="333333"/>
                </a:solidFill>
                <a:latin typeface="Arimo"/>
              </a:rPr>
              <a:t>- создание в ДОУ атмосферы психологической защищенности, что способствует ограждению ребенка от стрессовых ситуаций, повышает его уверенность в собственных силах и способствует углублению его взаимодействия с окружающими;</a:t>
            </a:r>
          </a:p>
          <a:p>
            <a:r>
              <a:rPr lang="ru-RU" dirty="0">
                <a:solidFill>
                  <a:srgbClr val="333333"/>
                </a:solidFill>
                <a:latin typeface="Arimo"/>
              </a:rPr>
              <a:t>- оптимизацию эмоционального состояния детей и создание условий для нормального функционирования их нервной системы.</a:t>
            </a:r>
          </a:p>
          <a:p>
            <a:r>
              <a:rPr lang="ru-RU" dirty="0">
                <a:solidFill>
                  <a:srgbClr val="333333"/>
                </a:solidFill>
                <a:latin typeface="Arimo"/>
              </a:rPr>
              <a:t>В разделе «Социально-нравственное здоровье» ставим цель: формирование духовных общечеловеческих ценностей и задачи:</a:t>
            </a:r>
          </a:p>
          <a:p>
            <a:r>
              <a:rPr lang="ru-RU" dirty="0">
                <a:solidFill>
                  <a:srgbClr val="333333"/>
                </a:solidFill>
                <a:latin typeface="Arimo"/>
              </a:rPr>
              <a:t>- воспитание основ духовности, гуманизма, созидательно-творческого отношения ребенка к миру;</a:t>
            </a:r>
          </a:p>
          <a:p>
            <a:r>
              <a:rPr lang="ru-RU" dirty="0">
                <a:solidFill>
                  <a:srgbClr val="333333"/>
                </a:solidFill>
                <a:latin typeface="Arimo"/>
              </a:rPr>
              <a:t>- формирование высоконравственных начал личности через культуру речевого общения;</a:t>
            </a:r>
          </a:p>
          <a:p>
            <a:r>
              <a:rPr lang="ru-RU" dirty="0">
                <a:solidFill>
                  <a:srgbClr val="333333"/>
                </a:solidFill>
                <a:latin typeface="Arimo"/>
              </a:rPr>
              <a:t>- формирование представлений у ребенка о взаимосвязи природы и человека.</a:t>
            </a:r>
          </a:p>
          <a:p>
            <a:r>
              <a:rPr lang="ru-RU" dirty="0">
                <a:solidFill>
                  <a:srgbClr val="333333"/>
                </a:solidFill>
                <a:latin typeface="Arimo"/>
              </a:rPr>
              <a:t>Таким образом, именно комплексный подход дает возможность решить задачу вырастить крепких, здоровых детей.</a:t>
            </a:r>
            <a:endParaRPr lang="ru-RU" b="0" i="0" dirty="0">
              <a:solidFill>
                <a:srgbClr val="333333"/>
              </a:solidFill>
              <a:effectLst/>
              <a:latin typeface="Arimo"/>
            </a:endParaRPr>
          </a:p>
        </p:txBody>
      </p:sp>
    </p:spTree>
    <p:extLst>
      <p:ext uri="{BB962C8B-B14F-4D97-AF65-F5344CB8AC3E}">
        <p14:creationId xmlns:p14="http://schemas.microsoft.com/office/powerpoint/2010/main" val="282984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97346"/>
            <a:ext cx="7776864" cy="3693319"/>
          </a:xfrm>
          <a:prstGeom prst="rect">
            <a:avLst/>
          </a:prstGeom>
        </p:spPr>
        <p:txBody>
          <a:bodyPr wrap="square">
            <a:spAutoFit/>
          </a:bodyPr>
          <a:lstStyle/>
          <a:p>
            <a:r>
              <a:rPr lang="ru-RU" dirty="0">
                <a:solidFill>
                  <a:srgbClr val="333333"/>
                </a:solidFill>
                <a:latin typeface="Arimo"/>
              </a:rPr>
              <a:t>В условиях реформирования системы дошкольного образовательного процесса произошли изменения программы физкультурно-оздоровительной работы. Она строится на интеграции образовательных областей в области «Физическая культура» и «Здоровье», реализуя такие задачи, как развитие физических качеств, накопление двигательного опыта, формирование у воспитанников потребности в двигательной активности и физическом совершенствовании, сохранение и укрепление здоровья дошкольников. Учитывая тот факт, что двигательная активность детей является одновременно и условием, и стимулирующим фактором развития интеллектуальной, эмоциональной и других сфер, то становится ясным, насколько актуален вопрос о сохранении и укреплении здоровья детей дошкольного возраста.</a:t>
            </a:r>
            <a:endParaRPr lang="ru-RU" dirty="0"/>
          </a:p>
        </p:txBody>
      </p:sp>
      <p:sp>
        <p:nvSpPr>
          <p:cNvPr id="3" name="Прямоугольник 2"/>
          <p:cNvSpPr/>
          <p:nvPr/>
        </p:nvSpPr>
        <p:spPr>
          <a:xfrm>
            <a:off x="971600" y="3890665"/>
            <a:ext cx="7704856" cy="1754326"/>
          </a:xfrm>
          <a:prstGeom prst="rect">
            <a:avLst/>
          </a:prstGeom>
        </p:spPr>
        <p:txBody>
          <a:bodyPr wrap="square">
            <a:spAutoFit/>
          </a:bodyPr>
          <a:lstStyle/>
          <a:p>
            <a:r>
              <a:rPr lang="ru-RU" dirty="0">
                <a:solidFill>
                  <a:srgbClr val="333333"/>
                </a:solidFill>
                <a:latin typeface="Arimo"/>
              </a:rPr>
              <a:t>Актуальность работы определяется рядом факторов:</a:t>
            </a:r>
          </a:p>
          <a:p>
            <a:r>
              <a:rPr lang="ru-RU" dirty="0">
                <a:solidFill>
                  <a:srgbClr val="333333"/>
                </a:solidFill>
                <a:latin typeface="Arimo"/>
              </a:rPr>
              <a:t>• социальным заказом на воспитание здоровых детей общества в течение дошкольного периода;</a:t>
            </a:r>
          </a:p>
          <a:p>
            <a:r>
              <a:rPr lang="ru-RU" dirty="0">
                <a:solidFill>
                  <a:srgbClr val="333333"/>
                </a:solidFill>
                <a:latin typeface="Arimo"/>
              </a:rPr>
              <a:t>• необходимостью создания целостной системы формирования здорового образа жизни подрастающего поколения, где дошкольное образование занимает ключевую позицию.</a:t>
            </a:r>
            <a:endParaRPr lang="ru-RU" b="0" i="0" dirty="0">
              <a:solidFill>
                <a:srgbClr val="333333"/>
              </a:solidFill>
              <a:effectLst/>
              <a:latin typeface="Arimo"/>
            </a:endParaRPr>
          </a:p>
        </p:txBody>
      </p:sp>
    </p:spTree>
    <p:extLst>
      <p:ext uri="{BB962C8B-B14F-4D97-AF65-F5344CB8AC3E}">
        <p14:creationId xmlns:p14="http://schemas.microsoft.com/office/powerpoint/2010/main" val="4129506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836712"/>
            <a:ext cx="8064896" cy="4832092"/>
          </a:xfrm>
          <a:prstGeom prst="rect">
            <a:avLst/>
          </a:prstGeom>
        </p:spPr>
        <p:txBody>
          <a:bodyPr wrap="square">
            <a:spAutoFit/>
          </a:bodyPr>
          <a:lstStyle/>
          <a:p>
            <a:r>
              <a:rPr lang="ru-RU" sz="1400" dirty="0">
                <a:solidFill>
                  <a:srgbClr val="333333"/>
                </a:solidFill>
                <a:latin typeface="Arimo"/>
              </a:rPr>
              <a:t>Раздел «</a:t>
            </a:r>
            <a:r>
              <a:rPr lang="ru-RU" sz="1400" dirty="0" err="1">
                <a:solidFill>
                  <a:srgbClr val="333333"/>
                </a:solidFill>
                <a:latin typeface="Arimo"/>
              </a:rPr>
              <a:t>Игропластика</a:t>
            </a:r>
            <a:r>
              <a:rPr lang="ru-RU" sz="1400" dirty="0">
                <a:solidFill>
                  <a:srgbClr val="333333"/>
                </a:solidFill>
                <a:latin typeface="Arimo"/>
              </a:rPr>
              <a:t>» основывается на нетрадиционной методике развития мышечной силы и гибкости занимающихся. Здесь используются элементы древних гимнастических движений и упражнения </a:t>
            </a:r>
            <a:r>
              <a:rPr lang="ru-RU" sz="1400" dirty="0" err="1">
                <a:solidFill>
                  <a:srgbClr val="333333"/>
                </a:solidFill>
                <a:latin typeface="Arimo"/>
              </a:rPr>
              <a:t>стретчинга</a:t>
            </a:r>
            <a:r>
              <a:rPr lang="ru-RU" sz="1400" dirty="0">
                <a:solidFill>
                  <a:srgbClr val="333333"/>
                </a:solidFill>
                <a:latin typeface="Arimo"/>
              </a:rPr>
              <a:t>, выполняемые в игровой сюжетной форме. Использование данных упражнений, кроме радостного настроения и мышечной нагрузки, дают возможность ребенку вволю покричать, погримасничать, свободно выражая свои эмоции, обретая умиротворенность, открытость и внутреннюю свободу.</a:t>
            </a:r>
          </a:p>
          <a:p>
            <a:r>
              <a:rPr lang="ru-RU" sz="1400" dirty="0">
                <a:solidFill>
                  <a:srgbClr val="333333"/>
                </a:solidFill>
                <a:latin typeface="Arimo"/>
              </a:rPr>
              <a:t>В настоящее время дыхательная гимнастика получила особенное распространение в нашей стране. Она популярна не только как методика оздоровления, но и в качестве способа профилактики различных заболеваний. Регулярные занятия дыхательной гимнастикой способствуют воспитанию правильного речевого дыхания с удлиненным постепенным вдохом.</a:t>
            </a:r>
          </a:p>
          <a:p>
            <a:r>
              <a:rPr lang="ru-RU" sz="1400" dirty="0">
                <a:solidFill>
                  <a:srgbClr val="333333"/>
                </a:solidFill>
                <a:latin typeface="Arimo"/>
              </a:rPr>
              <a:t>В дошкольном учреждении дыхательным упражнениям необходимо уделять особое внимание. Правильное речевое дыхание – основа для нормального звукопроизношения, речи в целом. Некоторые звуки требуют энергичного сильного выдоха, сильной воздушной струи.</a:t>
            </a:r>
          </a:p>
          <a:p>
            <a:r>
              <a:rPr lang="ru-RU" sz="1400" dirty="0">
                <a:solidFill>
                  <a:srgbClr val="333333"/>
                </a:solidFill>
                <a:latin typeface="Arimo"/>
              </a:rPr>
              <a:t>Раздел «Креативная гимнастика» предусматривает целенаправленную работу педагога по применению нестандартных упражнений, специальных заданий, творческих игр, направленных на развитие выдумки, творческой инициативы. Благодаря этим занятиям создаются благоприятные возможности для развития созидательных способностей детей, их познавательной активности, мышления, свободного самовыражения и </a:t>
            </a:r>
            <a:r>
              <a:rPr lang="ru-RU" sz="1400" dirty="0" err="1">
                <a:solidFill>
                  <a:srgbClr val="333333"/>
                </a:solidFill>
                <a:latin typeface="Arimo"/>
              </a:rPr>
              <a:t>раскрепощенности</a:t>
            </a:r>
            <a:r>
              <a:rPr lang="ru-RU" sz="1400" dirty="0">
                <a:solidFill>
                  <a:srgbClr val="333333"/>
                </a:solidFill>
                <a:latin typeface="Arimo"/>
              </a:rPr>
              <a:t>.</a:t>
            </a:r>
          </a:p>
          <a:p>
            <a:r>
              <a:rPr lang="ru-RU" sz="1400" dirty="0">
                <a:solidFill>
                  <a:srgbClr val="333333"/>
                </a:solidFill>
                <a:latin typeface="Arimo"/>
              </a:rPr>
              <a:t>Раздел «Игровой самомассаж» является основой закаливания и оздоровления детского организма. Выполняя упражнения самомассажа в игровой форме, дети получают радость и хорошее настроение. Такие упражнения способствуют формированию у ребенка сознательного стремления к здоровью, развивая навык собственного оздоровления.</a:t>
            </a:r>
            <a:endParaRPr lang="ru-RU" sz="1400" b="0" i="0" dirty="0">
              <a:solidFill>
                <a:srgbClr val="333333"/>
              </a:solidFill>
              <a:effectLst/>
              <a:latin typeface="Arimo"/>
            </a:endParaRPr>
          </a:p>
        </p:txBody>
      </p:sp>
    </p:spTree>
    <p:extLst>
      <p:ext uri="{BB962C8B-B14F-4D97-AF65-F5344CB8AC3E}">
        <p14:creationId xmlns:p14="http://schemas.microsoft.com/office/powerpoint/2010/main" val="3331271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9"/>
            <a:ext cx="8064896" cy="5693866"/>
          </a:xfrm>
          <a:prstGeom prst="rect">
            <a:avLst/>
          </a:prstGeom>
        </p:spPr>
        <p:txBody>
          <a:bodyPr wrap="square">
            <a:spAutoFit/>
          </a:bodyPr>
          <a:lstStyle/>
          <a:p>
            <a:r>
              <a:rPr lang="ru-RU" sz="1400" dirty="0">
                <a:solidFill>
                  <a:srgbClr val="333333"/>
                </a:solidFill>
                <a:latin typeface="Arimo"/>
              </a:rPr>
              <a:t>В работе с детьми дошкольного возраста отметила, что детям нравится осваивать отдельные ритмические, гимнастические упражнения и способы выполнения, двигаться под музыку, однако дети затруднялись красиво и координационно правильно выполнять движения под музыку, соответственно ее структурным особенностям, характеру, метру, ритму, темпу и другим средствам музыкальной выразительности.</a:t>
            </a:r>
          </a:p>
          <a:p>
            <a:r>
              <a:rPr lang="ru-RU" sz="1400" dirty="0">
                <a:solidFill>
                  <a:srgbClr val="333333"/>
                </a:solidFill>
                <a:latin typeface="Arimo"/>
              </a:rPr>
              <a:t>Таким образом, возникла необходимость создать такую систему работы, которая бы стимулировала динамичность, значительно повышала интерес детей к занятиям, тем самым способствовала физическому развитию и сохранению и укреплению здоровья детей 3-6 лет.</a:t>
            </a:r>
          </a:p>
          <a:p>
            <a:r>
              <a:rPr lang="ru-RU" sz="1400" dirty="0">
                <a:solidFill>
                  <a:srgbClr val="333333"/>
                </a:solidFill>
                <a:latin typeface="Arimo"/>
              </a:rPr>
              <a:t>В своей работе использовала комплексы упражнений с предметами и без предметов, серию упражнений по </a:t>
            </a:r>
            <a:r>
              <a:rPr lang="ru-RU" sz="1400" dirty="0" err="1">
                <a:solidFill>
                  <a:srgbClr val="333333"/>
                </a:solidFill>
                <a:latin typeface="Arimo"/>
              </a:rPr>
              <a:t>игропластике</a:t>
            </a:r>
            <a:r>
              <a:rPr lang="ru-RU" sz="1400" dirty="0">
                <a:solidFill>
                  <a:srgbClr val="333333"/>
                </a:solidFill>
                <a:latin typeface="Arimo"/>
              </a:rPr>
              <a:t> для развития координации. Упражнения с палками, мячами, скакалками, совмещённые с танцевальными шагами, дают возможность координировать, сочетать работу всех групп мышц.</a:t>
            </a:r>
          </a:p>
          <a:p>
            <a:r>
              <a:rPr lang="ru-RU" sz="1400" dirty="0">
                <a:solidFill>
                  <a:srgbClr val="333333"/>
                </a:solidFill>
                <a:latin typeface="Arimo"/>
              </a:rPr>
              <a:t>Активное действие с предметами в процессе упражнений содействует познанию цвета, веса, формы, качества материала и других свойств предметов.</a:t>
            </a:r>
          </a:p>
          <a:p>
            <a:r>
              <a:rPr lang="ru-RU" sz="1400" dirty="0">
                <a:solidFill>
                  <a:srgbClr val="333333"/>
                </a:solidFill>
                <a:latin typeface="Arimo"/>
              </a:rPr>
              <a:t>Основной формой дифференцированного обучения являются двигательные задания, которые разработала для каждой группы детей.</a:t>
            </a:r>
          </a:p>
          <a:p>
            <a:r>
              <a:rPr lang="ru-RU" sz="1400" dirty="0">
                <a:solidFill>
                  <a:srgbClr val="333333"/>
                </a:solidFill>
                <a:latin typeface="Arimo"/>
              </a:rPr>
              <a:t>Всю работу по физическому воспитанию детей строю с учетом их физической подготовленности и имеющихся отклонений в состоянии здоровья.</a:t>
            </a:r>
          </a:p>
          <a:p>
            <a:r>
              <a:rPr lang="ru-RU" sz="1400" dirty="0">
                <a:solidFill>
                  <a:srgbClr val="333333"/>
                </a:solidFill>
                <a:latin typeface="Arimo"/>
              </a:rPr>
              <a:t>Использую индивидуально-дифференцированный подход при разучивании новых элементов, мотивирую детей на правильное выполнение движений, опираясь на личный пример и видеозаписи.</a:t>
            </a:r>
          </a:p>
          <a:p>
            <a:r>
              <a:rPr lang="ru-RU" sz="1400" dirty="0">
                <a:solidFill>
                  <a:srgbClr val="333333"/>
                </a:solidFill>
                <a:latin typeface="Arimo"/>
              </a:rPr>
              <a:t>Формирую у детей способы контроля и самоконтроля за движениями, используя мотивационные факторы в достижении целей и задач физического воспитания.</a:t>
            </a:r>
          </a:p>
          <a:p>
            <a:r>
              <a:rPr lang="ru-RU" sz="1400" dirty="0">
                <a:solidFill>
                  <a:srgbClr val="333333"/>
                </a:solidFill>
                <a:latin typeface="Arimo"/>
              </a:rPr>
              <a:t>• Самооценка своих действий;</a:t>
            </a:r>
          </a:p>
          <a:p>
            <a:r>
              <a:rPr lang="ru-RU" sz="1400" dirty="0">
                <a:solidFill>
                  <a:srgbClr val="333333"/>
                </a:solidFill>
                <a:latin typeface="Arimo"/>
              </a:rPr>
              <a:t>• Оценка действий своих сверстников;</a:t>
            </a:r>
          </a:p>
          <a:p>
            <a:r>
              <a:rPr lang="ru-RU" sz="1400" dirty="0">
                <a:solidFill>
                  <a:srgbClr val="333333"/>
                </a:solidFill>
                <a:latin typeface="Arimo"/>
              </a:rPr>
              <a:t>• Самоконтроль своих действий в сравнении с показом</a:t>
            </a:r>
            <a:r>
              <a:rPr lang="ru-RU" sz="1400" dirty="0" smtClean="0">
                <a:solidFill>
                  <a:srgbClr val="333333"/>
                </a:solidFill>
                <a:latin typeface="Arimo"/>
              </a:rPr>
              <a:t>.</a:t>
            </a:r>
            <a:endParaRPr lang="ru-RU" sz="1400" dirty="0">
              <a:solidFill>
                <a:srgbClr val="333333"/>
              </a:solidFill>
              <a:latin typeface="Arimo"/>
            </a:endParaRPr>
          </a:p>
        </p:txBody>
      </p:sp>
    </p:spTree>
    <p:extLst>
      <p:ext uri="{BB962C8B-B14F-4D97-AF65-F5344CB8AC3E}">
        <p14:creationId xmlns:p14="http://schemas.microsoft.com/office/powerpoint/2010/main" val="137483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97511"/>
            <a:ext cx="7848872" cy="2893100"/>
          </a:xfrm>
          <a:prstGeom prst="rect">
            <a:avLst/>
          </a:prstGeom>
        </p:spPr>
        <p:txBody>
          <a:bodyPr wrap="square">
            <a:spAutoFit/>
          </a:bodyPr>
          <a:lstStyle/>
          <a:p>
            <a:pPr lvl="0"/>
            <a:r>
              <a:rPr lang="ru-RU" sz="1400" dirty="0">
                <a:solidFill>
                  <a:srgbClr val="333333"/>
                </a:solidFill>
                <a:latin typeface="Arimo"/>
              </a:rPr>
              <a:t>Таким образом, целостная система образования, оздоровления, психолого-педагогического сопровождения, основанная на классических образцах и педагогических инновациях способствует гармоничному физическому развитию детей. На основе проделанной работы увидела, что у детей возрос интерес к занятиям по физической культуре. Они стали творчески всматриваться в окружающий мир, находить свои оригинальные движения, подбирать слова. Движения детей стали более выразительными.</a:t>
            </a:r>
          </a:p>
          <a:p>
            <a:pPr lvl="0"/>
            <a:r>
              <a:rPr lang="ru-RU" sz="1400" dirty="0">
                <a:solidFill>
                  <a:srgbClr val="333333"/>
                </a:solidFill>
                <a:latin typeface="Arimo"/>
              </a:rPr>
              <a:t>Дети обрели уверенность в себе, стали более общительными, робкие и застенчивые преодолели страх и научились управлять собой, своим поведением, телодвижениями.</a:t>
            </a:r>
          </a:p>
          <a:p>
            <a:pPr lvl="0"/>
            <a:r>
              <a:rPr lang="ru-RU" sz="1400" dirty="0">
                <a:solidFill>
                  <a:srgbClr val="333333"/>
                </a:solidFill>
                <a:latin typeface="Arimo"/>
              </a:rPr>
              <a:t>Итак, образовательный процесс строю на основе физкультурно-оздоровительной и профилактической работы, направленной на сохранение и укрепление здоровья, снижение заболеваемости детей. Создаю атмосферу психологического комфорта и эмоционального благополучия, осуществляю личностно ориентированный подход к детям, удовлетворяю индивидуальные образовательные потребности воспитанников и родителей.</a:t>
            </a:r>
          </a:p>
        </p:txBody>
      </p:sp>
      <p:pic>
        <p:nvPicPr>
          <p:cNvPr id="1026" name="Picture 2" descr="C:\Users\Skazka_Boss\Desktop\Конкурс\фотки А.Н\20180402_1619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05064"/>
            <a:ext cx="3354093" cy="25155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kazka_Boss\Desktop\Конкурс\фотки А.Н\IMG_20190408_113117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646338"/>
            <a:ext cx="3816424" cy="28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57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195</TotalTime>
  <Words>1547</Words>
  <Application>Microsoft Office PowerPoint</Application>
  <PresentationFormat>Экран (4:3)</PresentationFormat>
  <Paragraphs>64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Педагоги и работники ДОУ ведут пропаганду здорового образа жизни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Кэнчээри</dc:creator>
  <cp:lastModifiedBy>Skazka_Boss</cp:lastModifiedBy>
  <cp:revision>31</cp:revision>
  <dcterms:created xsi:type="dcterms:W3CDTF">2020-01-20T04:32:41Z</dcterms:created>
  <dcterms:modified xsi:type="dcterms:W3CDTF">2020-02-24T04:55:37Z</dcterms:modified>
</cp:coreProperties>
</file>