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1" r:id="rId3"/>
    <p:sldId id="258" r:id="rId4"/>
    <p:sldId id="257" r:id="rId5"/>
    <p:sldId id="259" r:id="rId6"/>
    <p:sldId id="260" r:id="rId7"/>
    <p:sldId id="262" r:id="rId8"/>
    <p:sldId id="272" r:id="rId9"/>
    <p:sldId id="261" r:id="rId10"/>
    <p:sldId id="273" r:id="rId11"/>
    <p:sldId id="264" r:id="rId12"/>
    <p:sldId id="265" r:id="rId13"/>
    <p:sldId id="266" r:id="rId14"/>
    <p:sldId id="263" r:id="rId15"/>
    <p:sldId id="268" r:id="rId16"/>
    <p:sldId id="270" r:id="rId17"/>
    <p:sldId id="269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41780-CCCC-4F87-AE20-9A29C4498AA3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48EA86-5A9B-4DE1-BDC2-D0647FBE19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3190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3FB48-9BB2-4017-8171-F1CE8779F70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212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3FB48-9BB2-4017-8171-F1CE8779F70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21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53FB48-9BB2-4017-8171-F1CE8779F706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921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D7AD-99B7-4FA6-8CB9-303A29AA760E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AE4C-DE41-48EA-B13F-A1BBB27510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D7AD-99B7-4FA6-8CB9-303A29AA760E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AE4C-DE41-48EA-B13F-A1BBB2751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D7AD-99B7-4FA6-8CB9-303A29AA760E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AE4C-DE41-48EA-B13F-A1BBB2751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D7AD-99B7-4FA6-8CB9-303A29AA760E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AE4C-DE41-48EA-B13F-A1BBB27510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D7AD-99B7-4FA6-8CB9-303A29AA760E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AE4C-DE41-48EA-B13F-A1BBB2751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D7AD-99B7-4FA6-8CB9-303A29AA760E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AE4C-DE41-48EA-B13F-A1BBB275100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D7AD-99B7-4FA6-8CB9-303A29AA760E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AE4C-DE41-48EA-B13F-A1BBB275100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D7AD-99B7-4FA6-8CB9-303A29AA760E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AE4C-DE41-48EA-B13F-A1BBB2751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D7AD-99B7-4FA6-8CB9-303A29AA760E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AE4C-DE41-48EA-B13F-A1BBB2751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D7AD-99B7-4FA6-8CB9-303A29AA760E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AE4C-DE41-48EA-B13F-A1BBB275100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0D7AD-99B7-4FA6-8CB9-303A29AA760E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5AE4C-DE41-48EA-B13F-A1BBB275100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F0D7AD-99B7-4FA6-8CB9-303A29AA760E}" type="datetimeFigureOut">
              <a:rPr lang="ru-RU" smtClean="0"/>
              <a:t>04.04.2017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535AE4C-DE41-48EA-B13F-A1BBB275100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08920"/>
            <a:ext cx="8568952" cy="2160240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Monotype Corsiva" panose="03010101010201010101" pitchFamily="66" charset="0"/>
              </a:rPr>
              <a:t>Эпиграф</a:t>
            </a:r>
            <a:r>
              <a:rPr lang="ru-RU" sz="2800" dirty="0">
                <a:latin typeface="Monotype Corsiva" panose="03010101010201010101" pitchFamily="66" charset="0"/>
              </a:rPr>
              <a:t>:</a:t>
            </a:r>
          </a:p>
          <a:p>
            <a:pPr lvl="0"/>
            <a:r>
              <a:rPr lang="ru-RU" sz="2800" dirty="0">
                <a:latin typeface="Monotype Corsiva" panose="03010101010201010101" pitchFamily="66" charset="0"/>
              </a:rPr>
              <a:t>«Если вы удачно выберете труд и вложите в него свою душу, то счастье само вас отыщет» 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lvl="0" algn="r"/>
            <a:r>
              <a:rPr lang="ru-RU" sz="2800" i="1" dirty="0" smtClean="0">
                <a:latin typeface="Monotype Corsiva" panose="03010101010201010101" pitchFamily="66" charset="0"/>
              </a:rPr>
              <a:t>Константин </a:t>
            </a:r>
            <a:r>
              <a:rPr lang="ru-RU" sz="2800" i="1" dirty="0">
                <a:latin typeface="Monotype Corsiva" panose="03010101010201010101" pitchFamily="66" charset="0"/>
              </a:rPr>
              <a:t>Дмитриевич </a:t>
            </a:r>
            <a:r>
              <a:rPr lang="ru-RU" sz="2800" i="1" dirty="0" smtClean="0">
                <a:latin typeface="Monotype Corsiva" panose="03010101010201010101" pitchFamily="66" charset="0"/>
              </a:rPr>
              <a:t>Ушинский</a:t>
            </a:r>
          </a:p>
          <a:p>
            <a:pPr lvl="0" algn="r"/>
            <a:endParaRPr lang="ru-RU" sz="2800" dirty="0">
              <a:latin typeface="Monotype Corsiva" panose="03010101010201010101" pitchFamily="66" charset="0"/>
            </a:endParaRPr>
          </a:p>
          <a:p>
            <a:pPr lvl="0"/>
            <a:r>
              <a:rPr lang="ru-RU" sz="2800" dirty="0">
                <a:latin typeface="Monotype Corsiva" panose="03010101010201010101" pitchFamily="66" charset="0"/>
              </a:rPr>
              <a:t>«Когда человек не знает, к какой пристани он держит путь, для него ни один ветер не будет попутным» </a:t>
            </a:r>
            <a:endParaRPr lang="ru-RU" sz="2800" dirty="0" smtClean="0">
              <a:latin typeface="Monotype Corsiva" panose="03010101010201010101" pitchFamily="66" charset="0"/>
            </a:endParaRPr>
          </a:p>
          <a:p>
            <a:pPr lvl="0" algn="r"/>
            <a:r>
              <a:rPr lang="ru-RU" sz="2800" i="1" dirty="0" smtClean="0">
                <a:latin typeface="Monotype Corsiva" panose="03010101010201010101" pitchFamily="66" charset="0"/>
              </a:rPr>
              <a:t>Сенека</a:t>
            </a:r>
            <a:endParaRPr lang="ru-RU" sz="2800" dirty="0">
              <a:latin typeface="Monotype Corsiva" panose="03010101010201010101" pitchFamily="66" charset="0"/>
            </a:endParaRPr>
          </a:p>
          <a:p>
            <a:endParaRPr lang="ru-RU" sz="28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866527"/>
          </a:xfrm>
        </p:spPr>
        <p:txBody>
          <a:bodyPr>
            <a:normAutofit fontScale="90000"/>
          </a:bodyPr>
          <a:lstStyle/>
          <a:p>
            <a:pPr algn="r"/>
            <a:r>
              <a:rPr lang="ru-RU" b="1" dirty="0"/>
              <a:t>«В мире профессий»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Picture 8" descr="AG00013_"/>
          <p:cNvPicPr>
            <a:picLocks noGrp="1"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0" y="35349"/>
            <a:ext cx="2952328" cy="2733850"/>
          </a:xfrm>
          <a:prstGeom prst="rect">
            <a:avLst/>
          </a:prstGeom>
          <a:noFill/>
          <a:ln/>
        </p:spPr>
      </p:pic>
    </p:spTree>
    <p:extLst>
      <p:ext uri="{BB962C8B-B14F-4D97-AF65-F5344CB8AC3E}">
        <p14:creationId xmlns:p14="http://schemas.microsoft.com/office/powerpoint/2010/main" val="4195331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6318" y="620688"/>
            <a:ext cx="871296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1. </a:t>
            </a:r>
            <a:r>
              <a:rPr lang="ru-RU" b="1" i="1" u="sng" dirty="0"/>
              <a:t>Люди работают ради</a:t>
            </a:r>
            <a:r>
              <a:rPr lang="ru-RU" b="1" i="1" dirty="0"/>
              <a:t> удовлетворения своих потребностей, ради самовыражения собственного "Я</a:t>
            </a:r>
            <a:r>
              <a:rPr lang="ru-RU" b="1" i="1" dirty="0" smtClean="0"/>
              <a:t>".</a:t>
            </a:r>
          </a:p>
          <a:p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2. </a:t>
            </a:r>
            <a:r>
              <a:rPr lang="ru-RU" b="1" i="1" u="sng" dirty="0"/>
              <a:t>Настоящий труд</a:t>
            </a:r>
            <a:r>
              <a:rPr lang="ru-RU" b="1" i="1" dirty="0"/>
              <a:t> – это самоотдача и творчество</a:t>
            </a:r>
            <a:r>
              <a:rPr lang="ru-RU" b="1" i="1" dirty="0" smtClean="0"/>
              <a:t>.</a:t>
            </a:r>
          </a:p>
          <a:p>
            <a:r>
              <a:rPr lang="ru-RU" b="1" i="1" dirty="0"/>
              <a:t/>
            </a:r>
            <a:br>
              <a:rPr lang="ru-RU" b="1" i="1" dirty="0"/>
            </a:br>
            <a:r>
              <a:rPr lang="ru-RU" b="1" i="1" dirty="0"/>
              <a:t>3. </a:t>
            </a:r>
            <a:r>
              <a:rPr lang="ru-RU" b="1" i="1" u="sng" dirty="0"/>
              <a:t>При выборе профессии люди часто не учитывают</a:t>
            </a:r>
            <a:r>
              <a:rPr lang="ru-RU" b="1" i="1" dirty="0"/>
              <a:t> понятия, которые выражаются тремя словами: хочу, могу, надо.</a:t>
            </a:r>
            <a:endParaRPr lang="ru-RU" dirty="0"/>
          </a:p>
          <a:p>
            <a:r>
              <a:rPr lang="ru-RU" dirty="0"/>
              <a:t>А. </a:t>
            </a:r>
            <a:r>
              <a:rPr lang="ru-RU" b="1" i="1" dirty="0"/>
              <a:t>Хочу - своё желание.</a:t>
            </a:r>
            <a:br>
              <a:rPr lang="ru-RU" b="1" i="1" dirty="0"/>
            </a:br>
            <a:r>
              <a:rPr lang="ru-RU" b="1" i="1" dirty="0"/>
              <a:t>Б. Могу - свои возможности, способности, знания, состояние здоровья.</a:t>
            </a:r>
            <a:br>
              <a:rPr lang="ru-RU" b="1" i="1" dirty="0"/>
            </a:br>
            <a:r>
              <a:rPr lang="ru-RU" b="1" i="1" dirty="0"/>
              <a:t>В. Надо - потребности рынка труда</a:t>
            </a:r>
            <a:r>
              <a:rPr lang="ru-RU" b="1" i="1" dirty="0" smtClean="0"/>
              <a:t>.</a:t>
            </a:r>
          </a:p>
          <a:p>
            <a:endParaRPr lang="ru-RU" dirty="0"/>
          </a:p>
          <a:p>
            <a:r>
              <a:rPr lang="ru-RU" dirty="0"/>
              <a:t>4</a:t>
            </a:r>
            <a:r>
              <a:rPr lang="ru-RU" b="1" i="1" dirty="0"/>
              <a:t>. </a:t>
            </a:r>
            <a:r>
              <a:rPr lang="ru-RU" b="1" i="1" u="sng" dirty="0"/>
              <a:t>В любом профессиональном труде самое важное</a:t>
            </a:r>
            <a:r>
              <a:rPr lang="ru-RU" b="1" i="1" dirty="0"/>
              <a:t> – знания, и умение их применять на практике</a:t>
            </a:r>
            <a:r>
              <a:rPr lang="ru-RU" b="1" i="1" dirty="0" smtClean="0"/>
              <a:t>.</a:t>
            </a:r>
          </a:p>
          <a:p>
            <a:endParaRPr lang="ru-RU" dirty="0"/>
          </a:p>
          <a:p>
            <a:r>
              <a:rPr lang="ru-RU" b="1" i="1" dirty="0"/>
              <a:t>5. Однажды, на вопрос: "Что же такое счастье?" прозвучал такой ответ: "</a:t>
            </a:r>
            <a:r>
              <a:rPr lang="ru-RU" b="1" i="1" u="sng" dirty="0"/>
              <a:t>Счастье</a:t>
            </a:r>
            <a:r>
              <a:rPr lang="ru-RU" b="1" i="1" dirty="0"/>
              <a:t> - это когда утром с радостью идёшь на работу, а вечером с радостью возвращаешься домой". Значит, одной из составляющих счастья является правильный выбор своей профессии. Эта проблема рано или поздно встаёт перед любым человеком.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181291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Monotype Corsiva" panose="03010101010201010101" pitchFamily="66" charset="0"/>
              </a:rPr>
              <a:t>Узнай профессию по предметам </a:t>
            </a:r>
            <a:endParaRPr lang="ru-RU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11909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«Самая – самая» 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16632"/>
            <a:ext cx="86409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· самая зеленая профессия;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· самая сладкая профессия;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· самая денежная профессия;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· самая волосатая профессия;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· самая детская профессия;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· самая неприличная профессия;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· самая смешная профессия;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· самая общительная профессия;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· самая серьезная профессия.</a:t>
            </a:r>
            <a:br>
              <a:rPr lang="ru-RU" sz="3200" b="1" dirty="0">
                <a:solidFill>
                  <a:srgbClr val="FF0000"/>
                </a:solidFill>
                <a:latin typeface="Monotype Corsiva" panose="03010101010201010101" pitchFamily="66" charset="0"/>
              </a:rPr>
            </a:br>
            <a:endParaRPr lang="ru-RU" sz="3200" b="1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02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Профессия на букву </a:t>
            </a:r>
            <a:endParaRPr lang="ru-RU" sz="60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11560" y="731520"/>
            <a:ext cx="7560840" cy="347472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9600" dirty="0" smtClean="0">
                <a:solidFill>
                  <a:srgbClr val="FF0000"/>
                </a:solidFill>
                <a:latin typeface="Monotype Corsiva" panose="03010101010201010101" pitchFamily="66" charset="0"/>
              </a:rPr>
              <a:t>ПРОФЕССИЯ </a:t>
            </a:r>
            <a:endParaRPr lang="ru-RU" sz="9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55419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640"/>
            <a:ext cx="914400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В заключение нашей встречи хочется дать несколько советов тем кто выбирает профессию сегодня.</a:t>
            </a:r>
          </a:p>
          <a:p>
            <a:pPr lvl="0"/>
            <a:r>
              <a:rPr lang="ru-RU" dirty="0" smtClean="0"/>
              <a:t>1 Необходимо </a:t>
            </a:r>
            <a:r>
              <a:rPr lang="ru-RU" dirty="0"/>
              <a:t>узнать не только о радужной стороне профессии, но и о теневой. Врач – это не только белоснежный халат, выход из операционной навстречу признательным родственникам. Стоптанные башмаки терапевта от десятков ежедневных вызовов - это тоже медицинская помощь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 2 Выбирая </a:t>
            </a:r>
            <a:r>
              <a:rPr lang="ru-RU" dirty="0"/>
              <a:t>профессию, ты выбираешь и образ жизни. Судьба актера, спортсмена, строителя неотделима от поездок. Один человек не выносит монотонности. Другой не терпит суеты, постоянных перемен. Все это надо учитывать</a:t>
            </a:r>
            <a:r>
              <a:rPr lang="ru-RU" dirty="0" smtClean="0"/>
              <a:t>.</a:t>
            </a:r>
          </a:p>
          <a:p>
            <a:pPr lvl="0"/>
            <a:endParaRPr lang="ru-RU" dirty="0"/>
          </a:p>
          <a:p>
            <a:pPr lvl="0"/>
            <a:r>
              <a:rPr lang="ru-RU" dirty="0" smtClean="0"/>
              <a:t>3  Возьми </a:t>
            </a:r>
            <a:r>
              <a:rPr lang="ru-RU" dirty="0"/>
              <a:t>за правило: мечтать о большом, но радоваться пока малому. «Не сразу Москва строилась». Претендовать сразу на должность директора завода бессмысленно. Все знают, что квалифицированные директора заводов и универмагов получились как раз из тех, кто прошел всю служебную лестницу снизу вверх, от станка и от прилавка.</a:t>
            </a:r>
          </a:p>
        </p:txBody>
      </p:sp>
    </p:spTree>
    <p:extLst>
      <p:ext uri="{BB962C8B-B14F-4D97-AF65-F5344CB8AC3E}">
        <p14:creationId xmlns:p14="http://schemas.microsoft.com/office/powerpoint/2010/main" val="386892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5894265"/>
              </p:ext>
            </p:extLst>
          </p:nvPr>
        </p:nvGraphicFramePr>
        <p:xfrm>
          <a:off x="1187624" y="1628800"/>
          <a:ext cx="6624735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245"/>
                <a:gridCol w="2208245"/>
                <a:gridCol w="2208245"/>
              </a:tblGrid>
              <a:tr h="10034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94077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051720" y="548680"/>
            <a:ext cx="5544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Плюс-минус- интересно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91680" y="1916832"/>
            <a:ext cx="1597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Плюс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9912" y="1916832"/>
            <a:ext cx="17922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Минус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8144" y="1916832"/>
            <a:ext cx="21750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Интересно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>
                        <a14:foregroundMark x1="26972" y1="29506" x2="44784" y2="64619"/>
                        <a14:foregroundMark x1="44784" y1="64619" x2="51527" y2="10280"/>
                        <a14:foregroundMark x1="50763" y1="11081" x2="24682" y2="38051"/>
                        <a14:foregroundMark x1="24682" y1="38051" x2="54198" y2="30574"/>
                        <a14:foregroundMark x1="54198" y1="30574" x2="49237" y2="55808"/>
                        <a14:foregroundMark x1="50254" y1="50601" x2="54962" y2="25100"/>
                        <a14:foregroundMark x1="54962" y1="25100" x2="28880" y2="32844"/>
                        <a14:foregroundMark x1="28880" y1="32844" x2="44784" y2="391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412" y="3998318"/>
            <a:ext cx="2571794" cy="2450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668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611560" y="188640"/>
            <a:ext cx="7920880" cy="129614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Рефлексия настроения и эмоционального состояния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2" y="2132856"/>
            <a:ext cx="3344794" cy="349505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29" r="990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284469" cy="348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1604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49" descr="C:\Documents and Settings\Admin\Рабочий стол\всё от Наташи\от Наташи-2\80cf510ed90f0a761d6999974da8212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775" y="447967"/>
            <a:ext cx="3552778" cy="2334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49" descr="C:\Documents and Settings\Admin\Рабочий стол\всё от Наташи\от Наташи-2\80cf510ed90f0a761d6999974da8212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107" y="3491281"/>
            <a:ext cx="4243253" cy="2788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49" descr="C:\Documents and Settings\Admin\Рабочий стол\всё от Наташи\от Наташи-2\80cf510ed90f0a761d6999974da8212d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132856"/>
            <a:ext cx="3860279" cy="2537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375017" y="0"/>
            <a:ext cx="8712968" cy="891952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ru-RU" smtClean="0"/>
              <a:t>Советы «Как выбрать профессию»</a:t>
            </a: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3489505" y="692696"/>
            <a:ext cx="5479389" cy="3240360"/>
          </a:xfrm>
          <a:prstGeom prst="rect">
            <a:avLst/>
          </a:prstGeom>
        </p:spPr>
        <p:txBody>
          <a:bodyPr/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40030" indent="-514350" algn="ctr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Необходимо узнать не только о радужной ст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ороне профессии, но и о теневой.</a:t>
            </a:r>
          </a:p>
          <a:p>
            <a:pPr marL="240030" indent="-514350" algn="ctr">
              <a:buFont typeface="+mj-lt"/>
              <a:buAutoNum type="arabicPeriod"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Выбирая профессию, ты выбираешь и образ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жизни.</a:t>
            </a:r>
          </a:p>
          <a:p>
            <a:pPr marL="240030" indent="-514350" algn="ctr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Возьми за правило: мечтать о большом, но радоваться пока малому.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30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Горизонтальный свиток 8"/>
          <p:cNvSpPr/>
          <p:nvPr/>
        </p:nvSpPr>
        <p:spPr>
          <a:xfrm>
            <a:off x="611560" y="188640"/>
            <a:ext cx="7920880" cy="1296144"/>
          </a:xfrm>
          <a:prstGeom prst="horizontalScroll">
            <a:avLst/>
          </a:prstGeom>
          <a:solidFill>
            <a:schemeClr val="accent5">
              <a:lumMod val="40000"/>
              <a:lumOff val="60000"/>
            </a:schemeClr>
          </a:solidFill>
          <a:ln w="190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Рефлексия настроения и эмоционального состояния</a:t>
            </a:r>
            <a:endParaRPr lang="ru-RU" sz="3600" b="1" dirty="0">
              <a:solidFill>
                <a:srgbClr val="002060"/>
              </a:solidFill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142" y="2132856"/>
            <a:ext cx="3344794" cy="349505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2529" r="9908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132856"/>
            <a:ext cx="3284469" cy="3480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801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4777"/>
            <a:ext cx="8856984" cy="1143000"/>
          </a:xfrm>
        </p:spPr>
        <p:txBody>
          <a:bodyPr/>
          <a:lstStyle/>
          <a:p>
            <a:r>
              <a:rPr lang="ru-RU" dirty="0" smtClean="0"/>
              <a:t>Легенда строительство собора 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1412776"/>
            <a:ext cx="856895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Monotype Corsiva" panose="03010101010201010101" pitchFamily="66" charset="0"/>
              </a:rPr>
              <a:t>Во все времена люди по-разному относились к своей работе, к труду, что им приходилось выполнять. Послушайте </a:t>
            </a:r>
            <a:r>
              <a:rPr lang="ru-RU" sz="2800" b="1" dirty="0">
                <a:latin typeface="Monotype Corsiva" panose="03010101010201010101" pitchFamily="66" charset="0"/>
              </a:rPr>
              <a:t>легенду.</a:t>
            </a:r>
            <a:r>
              <a:rPr lang="ru-RU" sz="2800" dirty="0">
                <a:latin typeface="Monotype Corsiva" panose="03010101010201010101" pitchFamily="66" charset="0"/>
              </a:rPr>
              <a:t> Давным-давно во французском городе Шартре строился большой собор. Троих рабочих, подвозивших на тачках строительный камень, спросили, чем они занимаются. Первый ответил: "Обтёсываю эти проклятые камни, вон какие мозоли на руках набил!" Второй молвил: "Я обтёсываю и вожу камни, зарабатываю на кусок хлеба своей жене и дочкам". А третий сказал с улыбкой: "Я строю прекрасный собор". Занимаясь одной работой, все трое дали различные ответы на заданный вопрос. Почему? </a:t>
            </a:r>
          </a:p>
        </p:txBody>
      </p:sp>
    </p:spTree>
    <p:extLst>
      <p:ext uri="{BB962C8B-B14F-4D97-AF65-F5344CB8AC3E}">
        <p14:creationId xmlns:p14="http://schemas.microsoft.com/office/powerpoint/2010/main" val="2262822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116632"/>
            <a:ext cx="8740796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Требования, предъявляемые к профессии: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29416" y="1412776"/>
            <a:ext cx="8229600" cy="2404864"/>
          </a:xfrm>
        </p:spPr>
        <p:txBody>
          <a:bodyPr>
            <a:normAutofit/>
          </a:bodyPr>
          <a:lstStyle/>
          <a:p>
            <a:pPr marL="240030" indent="-514350" algn="ctr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Профессия должна быть интересной</a:t>
            </a:r>
          </a:p>
          <a:p>
            <a:pPr marL="240030" indent="-514350" algn="ctr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Профессия должна пользоваться спросом на рынке труда</a:t>
            </a:r>
          </a:p>
          <a:p>
            <a:pPr marL="240030" indent="-514350" algn="ctr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Профессия должна соответствовать собственным возможностям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3074" name="Picture 2" descr="C:\Users\User\Pictures\Химия\ch5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622126"/>
            <a:ext cx="2404092" cy="31336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Pictures\Химия\ch3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23938"/>
            <a:ext cx="2212082" cy="31318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Pictures\Химия\ch1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90997"/>
            <a:ext cx="2416409" cy="2795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1938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81994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Формула выбора профессии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303127191"/>
              </p:ext>
            </p:extLst>
          </p:nvPr>
        </p:nvGraphicFramePr>
        <p:xfrm>
          <a:off x="457200" y="1340768"/>
          <a:ext cx="8229600" cy="4824536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3200"/>
                <a:gridCol w="2743200"/>
                <a:gridCol w="2743200"/>
              </a:tblGrid>
              <a:tr h="936333"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«ХОЧУ»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«МОГУ»</a:t>
                      </a:r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dirty="0" smtClean="0"/>
                        <a:t>«НАДО»</a:t>
                      </a:r>
                      <a:endParaRPr lang="ru-RU" sz="3200" dirty="0"/>
                    </a:p>
                  </a:txBody>
                  <a:tcPr/>
                </a:tc>
              </a:tr>
              <a:tr h="3888203"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Интерес</a:t>
                      </a:r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 – побуждение познавательного характера</a:t>
                      </a:r>
                    </a:p>
                    <a:p>
                      <a:pPr algn="ctr"/>
                      <a:r>
                        <a:rPr lang="ru-RU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Склонности</a:t>
                      </a:r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 – желания человека, побуждения, потребности в определённых видах деятельности, стремление </a:t>
                      </a:r>
                      <a:r>
                        <a:rPr lang="ru-RU" b="1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 не только к результату, но и к процессу деятельности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Способности </a:t>
                      </a:r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– это такие индивидуальные качества человека, от которых зависит успешное осуществление деятельности</a:t>
                      </a:r>
                    </a:p>
                    <a:p>
                      <a:pPr algn="ctr"/>
                      <a:r>
                        <a:rPr lang="ru-RU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Состояние здоровья</a:t>
                      </a:r>
                    </a:p>
                    <a:p>
                      <a:pPr algn="ctr"/>
                      <a:r>
                        <a:rPr lang="ru-RU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Личные качества</a:t>
                      </a:r>
                      <a:endParaRPr lang="ru-RU" b="1" u="sng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Потребность рынка труда –</a:t>
                      </a:r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 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наличие рабочих мест по избранной специальности,</a:t>
                      </a:r>
                    </a:p>
                    <a:p>
                      <a:pPr algn="ctr"/>
                      <a:r>
                        <a:rPr lang="ru-RU" b="1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востребованность обществом </a:t>
                      </a:r>
                    </a:p>
                    <a:p>
                      <a:pPr algn="ctr"/>
                      <a:r>
                        <a:rPr lang="ru-RU" b="1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Comic Sans MS" pitchFamily="66" charset="0"/>
                        </a:rPr>
                        <a:t>данной специальности</a:t>
                      </a:r>
                      <a:endParaRPr lang="ru-RU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Comic Sans MS" pitchFamily="66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293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882352"/>
          </a:xfrm>
        </p:spPr>
        <p:txBody>
          <a:bodyPr/>
          <a:lstStyle/>
          <a:p>
            <a:r>
              <a:rPr lang="ru-RU" dirty="0" smtClean="0"/>
              <a:t>Профессия - это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052737"/>
            <a:ext cx="8229600" cy="2808312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Деятельность, направленная на пользу общества,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Деятельность, требующая профессионального обучения,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Деятельность, выполненная за определённое вознаграждение (зарплату)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User\Pictures\Химия\header.jpg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3787405"/>
            <a:ext cx="4876800" cy="2816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60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3" y="0"/>
            <a:ext cx="6512511" cy="114300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Игра «Отгадай профессию по описанию?»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Рисунок 6" descr="https://im1-tub-kz.yandex.net/i?id=6b63d11ff75056614f3b9755cfd658cf-l&amp;n=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80" t="53248" b="10595"/>
          <a:stretch/>
        </p:blipFill>
        <p:spPr bwMode="auto">
          <a:xfrm>
            <a:off x="107860" y="654500"/>
            <a:ext cx="2376264" cy="2234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http://st.depositphotos.com/1793489/2408/v/950/depositphotos_24082913-Cartoon-characters-manager-chefpoliceman-waiter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50" r="62275" b="50000"/>
          <a:stretch/>
        </p:blipFill>
        <p:spPr bwMode="auto">
          <a:xfrm>
            <a:off x="81283" y="3464527"/>
            <a:ext cx="1676401" cy="32737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https://im2-tub-kz.yandex.net/i?id=3e6dcda681b17b27c0c1a824aa58a5af-l&amp;n=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453" t="17620" r="40453" b="58713"/>
          <a:stretch/>
        </p:blipFill>
        <p:spPr bwMode="auto">
          <a:xfrm>
            <a:off x="6793485" y="30057"/>
            <a:ext cx="2376264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s://im2-tub-kz.yandex.net/i?id=3e6dcda681b17b27c0c1a824aa58a5af-l&amp;n=1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" t="43888" r="72212" b="32965"/>
          <a:stretch/>
        </p:blipFill>
        <p:spPr bwMode="auto">
          <a:xfrm>
            <a:off x="3220476" y="4437110"/>
            <a:ext cx="2304969" cy="2193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https://im1-tub-kz.yandex.net/i?id=6b63d11ff75056614f3b9755cfd658cf-l&amp;n=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507" t="4453" r="20077" b="46187"/>
          <a:stretch/>
        </p:blipFill>
        <p:spPr bwMode="auto">
          <a:xfrm>
            <a:off x="5305462" y="2046281"/>
            <a:ext cx="1656184" cy="29811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https://im1-tub-kz.yandex.net/i?id=6b63d11ff75056614f3b9755cfd658cf-l&amp;n=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70" t="13466" r="38238" b="51226"/>
          <a:stretch/>
        </p:blipFill>
        <p:spPr bwMode="auto">
          <a:xfrm>
            <a:off x="1907704" y="1771620"/>
            <a:ext cx="1597268" cy="2348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https://im1-tub-kz.yandex.net/i?id=6b63d11ff75056614f3b9755cfd658cf-l&amp;n=1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6" t="50724" r="74935" b="15907"/>
          <a:stretch/>
        </p:blipFill>
        <p:spPr bwMode="auto">
          <a:xfrm>
            <a:off x="6660232" y="1738358"/>
            <a:ext cx="2025231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http://3.bp.blogspot.com/-dO2N7gPeFBg/VFKNW5u3_EI/AAAAAAAALwM/v-ZFAQQXFGc/s1600/profiss%C3%B5es-2754939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53" b="57854"/>
          <a:stretch/>
        </p:blipFill>
        <p:spPr bwMode="auto">
          <a:xfrm>
            <a:off x="7057217" y="3860368"/>
            <a:ext cx="2086783" cy="28992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http://3.bp.blogspot.com/-dO2N7gPeFBg/VFKNW5u3_EI/AAAAAAAALwM/v-ZFAQQXFGc/s1600/profiss%C3%B5es-27549396.jpg"/>
          <p:cNvPicPr/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0" t="44864" r="75932" b="10022"/>
          <a:stretch/>
        </p:blipFill>
        <p:spPr bwMode="auto">
          <a:xfrm>
            <a:off x="1788476" y="3754582"/>
            <a:ext cx="1432000" cy="3103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0054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07567"/>
            <a:ext cx="8568952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6600" dirty="0">
                <a:solidFill>
                  <a:srgbClr val="FF0000"/>
                </a:solidFill>
                <a:latin typeface="Monotype Corsiva" panose="03010101010201010101" pitchFamily="66" charset="0"/>
              </a:rPr>
              <a:t>(</a:t>
            </a:r>
            <a:r>
              <a:rPr lang="ru-RU" sz="6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Горняк, шахтер</a:t>
            </a:r>
            <a:r>
              <a:rPr lang="ru-RU" sz="6600" dirty="0">
                <a:solidFill>
                  <a:srgbClr val="FF0000"/>
                </a:solidFill>
                <a:latin typeface="Monotype Corsiva" panose="03010101010201010101" pitchFamily="66" charset="0"/>
              </a:rPr>
              <a:t>) </a:t>
            </a:r>
          </a:p>
          <a:p>
            <a:pPr lvl="0" algn="ctr"/>
            <a:r>
              <a:rPr lang="ru-RU" sz="6600" dirty="0">
                <a:solidFill>
                  <a:srgbClr val="FF0000"/>
                </a:solidFill>
                <a:latin typeface="Monotype Corsiva" panose="03010101010201010101" pitchFamily="66" charset="0"/>
              </a:rPr>
              <a:t> (</a:t>
            </a:r>
            <a:r>
              <a:rPr lang="ru-RU" sz="6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Менеджер</a:t>
            </a:r>
            <a:r>
              <a:rPr lang="ru-RU" sz="6600" dirty="0">
                <a:solidFill>
                  <a:srgbClr val="FF0000"/>
                </a:solidFill>
                <a:latin typeface="Monotype Corsiva" panose="03010101010201010101" pitchFamily="66" charset="0"/>
              </a:rPr>
              <a:t>)</a:t>
            </a:r>
          </a:p>
          <a:p>
            <a:pPr lvl="0" algn="ctr"/>
            <a:r>
              <a:rPr lang="ru-RU" sz="6600" dirty="0">
                <a:solidFill>
                  <a:srgbClr val="FF0000"/>
                </a:solidFill>
                <a:latin typeface="Monotype Corsiva" panose="03010101010201010101" pitchFamily="66" charset="0"/>
              </a:rPr>
              <a:t>(</a:t>
            </a:r>
            <a:r>
              <a:rPr lang="ru-RU" sz="6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Цветовод)</a:t>
            </a:r>
            <a:endParaRPr lang="ru-RU" sz="6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  <a:p>
            <a:pPr lvl="0" algn="ctr"/>
            <a:r>
              <a:rPr lang="ru-RU" sz="6600" dirty="0">
                <a:solidFill>
                  <a:srgbClr val="FF0000"/>
                </a:solidFill>
                <a:latin typeface="Monotype Corsiva" panose="03010101010201010101" pitchFamily="66" charset="0"/>
              </a:rPr>
              <a:t>(</a:t>
            </a:r>
            <a:r>
              <a:rPr lang="ru-RU" sz="6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Криминалист</a:t>
            </a:r>
            <a:r>
              <a:rPr lang="ru-RU" sz="6600" dirty="0">
                <a:solidFill>
                  <a:srgbClr val="FF0000"/>
                </a:solidFill>
                <a:latin typeface="Monotype Corsiva" panose="03010101010201010101" pitchFamily="66" charset="0"/>
              </a:rPr>
              <a:t>)</a:t>
            </a:r>
          </a:p>
          <a:p>
            <a:pPr lvl="0" algn="ctr"/>
            <a:r>
              <a:rPr lang="ru-RU" sz="6600" dirty="0">
                <a:solidFill>
                  <a:srgbClr val="FF0000"/>
                </a:solidFill>
                <a:latin typeface="Monotype Corsiva" panose="03010101010201010101" pitchFamily="66" charset="0"/>
              </a:rPr>
              <a:t>(</a:t>
            </a:r>
            <a:r>
              <a:rPr lang="ru-RU" sz="6600" b="1" dirty="0">
                <a:solidFill>
                  <a:srgbClr val="FF0000"/>
                </a:solidFill>
                <a:latin typeface="Monotype Corsiva" panose="03010101010201010101" pitchFamily="66" charset="0"/>
              </a:rPr>
              <a:t>Продавец)</a:t>
            </a:r>
            <a:endParaRPr lang="ru-RU" sz="6600" dirty="0">
              <a:solidFill>
                <a:srgbClr val="FF000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0318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91952"/>
          </a:xfrm>
        </p:spPr>
        <p:txBody>
          <a:bodyPr/>
          <a:lstStyle/>
          <a:p>
            <a:r>
              <a:rPr lang="ru-RU" dirty="0" smtClean="0"/>
              <a:t>Закончить предложения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1052737"/>
            <a:ext cx="8229600" cy="3168352"/>
          </a:xfrm>
        </p:spPr>
        <p:txBody>
          <a:bodyPr>
            <a:normAutofit/>
          </a:bodyPr>
          <a:lstStyle/>
          <a:p>
            <a:pPr marL="240030" indent="-514350" algn="ctr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Люди работают ради …</a:t>
            </a:r>
          </a:p>
          <a:p>
            <a:pPr marL="240030" indent="-514350" algn="ctr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Настоящий труд – это …</a:t>
            </a:r>
          </a:p>
          <a:p>
            <a:pPr marL="240030" indent="-514350" algn="ctr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При выборе профессии люди часто не учитывают …</a:t>
            </a:r>
          </a:p>
          <a:p>
            <a:pPr marL="240030" indent="-514350" algn="r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       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4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. В любом профессиональном     труде самое важное …</a:t>
            </a:r>
          </a:p>
          <a:p>
            <a:pPr marL="240030" indent="-514350" algn="ctr">
              <a:buFont typeface="+mj-lt"/>
              <a:buAutoNum type="arabicPeriod"/>
            </a:pP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Comic Sans MS" pitchFamily="66" charset="0"/>
              </a:rPr>
              <a:t>Счастье – это …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122" name="Picture 2" descr="C:\Users\User\Pictures\Химия\images.jp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82283"/>
            <a:ext cx="3440319" cy="22686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Pictures\Химия\view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3" y="2458120"/>
            <a:ext cx="2301136" cy="36483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021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1113</TotalTime>
  <Words>457</Words>
  <Application>Microsoft Office PowerPoint</Application>
  <PresentationFormat>Экран (4:3)</PresentationFormat>
  <Paragraphs>74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«В мире профессий» </vt:lpstr>
      <vt:lpstr>Презентация PowerPoint</vt:lpstr>
      <vt:lpstr>Легенда строительство собора </vt:lpstr>
      <vt:lpstr>Требования, предъявляемые к профессии:</vt:lpstr>
      <vt:lpstr>Формула выбора профессии</vt:lpstr>
      <vt:lpstr>Профессия - это</vt:lpstr>
      <vt:lpstr>Игра «Отгадай профессию по описанию?» </vt:lpstr>
      <vt:lpstr>Презентация PowerPoint</vt:lpstr>
      <vt:lpstr>Закончить предложения</vt:lpstr>
      <vt:lpstr>Презентация PowerPoint</vt:lpstr>
      <vt:lpstr>Узнай профессию по предметам </vt:lpstr>
      <vt:lpstr>«Самая – самая» </vt:lpstr>
      <vt:lpstr>Профессия на букву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мире профессий»</dc:title>
  <dc:creator>1</dc:creator>
  <cp:lastModifiedBy>1</cp:lastModifiedBy>
  <cp:revision>15</cp:revision>
  <dcterms:created xsi:type="dcterms:W3CDTF">2017-02-23T04:08:21Z</dcterms:created>
  <dcterms:modified xsi:type="dcterms:W3CDTF">2017-04-04T08:35:21Z</dcterms:modified>
</cp:coreProperties>
</file>