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61" r:id="rId2"/>
    <p:sldId id="264" r:id="rId3"/>
    <p:sldId id="262" r:id="rId4"/>
    <p:sldId id="256" r:id="rId5"/>
    <p:sldId id="257" r:id="rId6"/>
    <p:sldId id="258" r:id="rId7"/>
    <p:sldId id="259" r:id="rId8"/>
    <p:sldId id="260" r:id="rId9"/>
    <p:sldId id="263" r:id="rId10"/>
    <p:sldId id="266" r:id="rId11"/>
    <p:sldId id="268" r:id="rId12"/>
    <p:sldId id="269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FF00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765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5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5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5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5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5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5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5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5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6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6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6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6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6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6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2766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2766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6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6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7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7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7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7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7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7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7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7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7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7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8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8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8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2768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8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8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9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0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1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2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3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4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5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6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7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8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79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0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1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2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3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4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5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6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6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6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6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6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86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868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869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870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8F13EE-2F03-437F-BE5F-C05BF9FE13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1B16E7-D34A-4883-9F04-60C1BABAD7D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48E250-CCF5-4E17-8929-880F875387E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133AEF-34D7-41AD-B19E-36EA94216BE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2CF7D1-DA21-4EC4-83AC-2C8B4203B2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F701F9-B4AB-4FC4-AEE7-32C1A5973B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7E2CA8-05CE-43E5-B2A2-499F44CE6FB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2DCF6B-C85B-48C7-A32C-FD3831D753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BF9F52-D0BE-4D41-8073-70E36CB21B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C92606-DFB1-4E00-AE4B-CD3034F8A37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637888-EFE0-4468-9885-791DAAFFC0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6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9F641DB-76DE-4884-909D-C5BB406200F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6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WordArt 12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424863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Устройство и принцип</a:t>
            </a:r>
          </a:p>
        </p:txBody>
      </p:sp>
      <p:sp>
        <p:nvSpPr>
          <p:cNvPr id="32781" name="WordArt 13"/>
          <p:cNvSpPr>
            <a:spLocks noChangeArrowheads="1" noChangeShapeType="1" noTextEdit="1"/>
          </p:cNvSpPr>
          <p:nvPr/>
        </p:nvSpPr>
        <p:spPr bwMode="auto">
          <a:xfrm>
            <a:off x="755650" y="1700213"/>
            <a:ext cx="78486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16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действия двигателя</a:t>
            </a:r>
          </a:p>
        </p:txBody>
      </p:sp>
      <p:sp>
        <p:nvSpPr>
          <p:cNvPr id="32782" name="WordArt 14"/>
          <p:cNvSpPr>
            <a:spLocks noChangeArrowheads="1" noChangeShapeType="1" noTextEdit="1"/>
          </p:cNvSpPr>
          <p:nvPr/>
        </p:nvSpPr>
        <p:spPr bwMode="auto">
          <a:xfrm>
            <a:off x="250825" y="3141663"/>
            <a:ext cx="864235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02"/>
              </a:avLst>
            </a:prstTxWarp>
          </a:bodyPr>
          <a:lstStyle/>
          <a:p>
            <a:r>
              <a:rPr lang="ru-RU" sz="3600" kern="10" spc="72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внутреннего сгорания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 animBg="1"/>
      <p:bldP spid="32781" grpId="0" animBg="1"/>
      <p:bldP spid="3278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08962" cy="3959225"/>
          </a:xfrm>
        </p:spPr>
        <p:txBody>
          <a:bodyPr/>
          <a:lstStyle/>
          <a:p>
            <a:pPr algn="l"/>
            <a:r>
              <a:rPr lang="ru-RU" sz="4000"/>
              <a:t>Применение двигателей внутреннего сгорания чрезвычайно разнообразно. Они приводят в движение  </a:t>
            </a:r>
            <a:r>
              <a:rPr lang="ru-RU" sz="4000">
                <a:hlinkClick r:id="rId2" action="ppaction://hlinksldjump"/>
              </a:rPr>
              <a:t>самолёты</a:t>
            </a:r>
            <a:r>
              <a:rPr lang="ru-RU" sz="4000"/>
              <a:t>              ,  </a:t>
            </a:r>
            <a:r>
              <a:rPr lang="ru-RU" sz="4000">
                <a:hlinkClick r:id="rId3" action="ppaction://hlinksldjump"/>
              </a:rPr>
              <a:t> теплоходы</a:t>
            </a:r>
            <a:r>
              <a:rPr lang="ru-RU" sz="4000"/>
              <a:t> , </a:t>
            </a:r>
            <a:r>
              <a:rPr lang="ru-RU" sz="4000">
                <a:hlinkClick r:id="rId4" action="ppaction://hlinksldjump"/>
              </a:rPr>
              <a:t>  тракторы       </a:t>
            </a:r>
            <a:r>
              <a:rPr lang="ru-RU" sz="4000"/>
              <a:t>,автомобили, </a:t>
            </a:r>
            <a:r>
              <a:rPr lang="ru-RU" sz="4000">
                <a:hlinkClick r:id="rId5" action="ppaction://hlinksldjump"/>
              </a:rPr>
              <a:t>тепловозы</a:t>
            </a:r>
            <a:r>
              <a:rPr lang="ru-RU" sz="4000"/>
              <a:t> ,</a:t>
            </a:r>
            <a:r>
              <a:rPr lang="ru-RU" sz="4000">
                <a:hlinkClick r:id="rId6" action="ppaction://hlinksldjump"/>
              </a:rPr>
              <a:t>мотоциклы</a:t>
            </a:r>
            <a:r>
              <a:rPr lang="ru-RU" sz="4000"/>
              <a:t> .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092950" y="2133600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659563" y="40767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3792537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0000">
            <a:off x="4140200" y="1916113"/>
            <a:ext cx="3843338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692150"/>
            <a:ext cx="4335463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/>
          <a:srcRect r="10452"/>
          <a:stretch>
            <a:fillRect/>
          </a:stretch>
        </p:blipFill>
        <p:spPr bwMode="auto">
          <a:xfrm rot="900000">
            <a:off x="1919288" y="1144588"/>
            <a:ext cx="55372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908050"/>
            <a:ext cx="59055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00000">
            <a:off x="2195513" y="692150"/>
            <a:ext cx="459422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29600" cy="1143000"/>
          </a:xfrm>
        </p:spPr>
        <p:txBody>
          <a:bodyPr/>
          <a:lstStyle/>
          <a:p>
            <a:r>
              <a:rPr lang="ru-RU" sz="4000" dirty="0"/>
              <a:t>Двигатель внутреннего сгорания – это тепловой двигатель, в котором энергия сгорающего топлива превращается в механическую энергию.</a:t>
            </a:r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3141663"/>
            <a:ext cx="318770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Содержание: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9750" y="2636838"/>
            <a:ext cx="8218488" cy="2908300"/>
          </a:xfrm>
        </p:spPr>
        <p:txBody>
          <a:bodyPr/>
          <a:lstStyle/>
          <a:p>
            <a:r>
              <a:rPr lang="ru-RU" dirty="0">
                <a:hlinkClick r:id="rId2" action="ppaction://hlinksldjump"/>
              </a:rPr>
              <a:t>Устройство двигателя</a:t>
            </a:r>
            <a:endParaRPr lang="ru-RU" dirty="0"/>
          </a:p>
          <a:p>
            <a:r>
              <a:rPr lang="ru-RU" dirty="0">
                <a:hlinkClick r:id="rId3" action="ppaction://hlinksldjump"/>
              </a:rPr>
              <a:t>Принцип работы двигателя</a:t>
            </a:r>
            <a:endParaRPr lang="ru-RU" dirty="0"/>
          </a:p>
          <a:p>
            <a:r>
              <a:rPr lang="ru-RU" dirty="0">
                <a:hlinkClick r:id="rId4" action="ppaction://hlinksldjump"/>
              </a:rPr>
              <a:t>Применение двигателей </a:t>
            </a:r>
            <a:endParaRPr lang="ru-RU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1300" y="188913"/>
            <a:ext cx="3590925" cy="6696075"/>
          </a:xfrm>
          <a:prstGeom prst="rect">
            <a:avLst/>
          </a:prstGeom>
          <a:noFill/>
          <a:ln w="76200">
            <a:solidFill>
              <a:srgbClr val="111111"/>
            </a:solidFill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2565400"/>
            <a:ext cx="1584325" cy="1165225"/>
          </a:xfrm>
          <a:prstGeom prst="rect">
            <a:avLst/>
          </a:prstGeom>
          <a:noFill/>
        </p:spPr>
      </p:pic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4356100" y="5084763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219700" y="5734050"/>
            <a:ext cx="287338" cy="287338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4500563" y="5229225"/>
            <a:ext cx="863600" cy="647700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4572000" y="3716338"/>
            <a:ext cx="792163" cy="2160587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1300" y="188913"/>
            <a:ext cx="3590925" cy="6696075"/>
          </a:xfrm>
          <a:prstGeom prst="rect">
            <a:avLst/>
          </a:prstGeom>
          <a:noFill/>
          <a:ln w="76200">
            <a:solidFill>
              <a:srgbClr val="111111"/>
            </a:solidFill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2565400"/>
            <a:ext cx="1584325" cy="1165225"/>
          </a:xfrm>
          <a:prstGeom prst="rect">
            <a:avLst/>
          </a:prstGeom>
          <a:noFill/>
        </p:spPr>
      </p:pic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4356100" y="5084763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219700" y="5734050"/>
            <a:ext cx="287338" cy="287338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00563" y="5229225"/>
            <a:ext cx="863600" cy="647700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572000" y="3716338"/>
            <a:ext cx="792163" cy="2160587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 rot="12110587">
            <a:off x="3748088" y="1990725"/>
            <a:ext cx="974725" cy="568325"/>
          </a:xfrm>
          <a:prstGeom prst="cloudCallout">
            <a:avLst>
              <a:gd name="adj1" fmla="val 48995"/>
              <a:gd name="adj2" fmla="val 640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924300" y="836613"/>
            <a:ext cx="0" cy="863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635375" y="692150"/>
            <a:ext cx="288925" cy="14446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851275" y="1844675"/>
            <a:ext cx="215900" cy="0"/>
          </a:xfrm>
          <a:prstGeom prst="line">
            <a:avLst/>
          </a:prstGeom>
          <a:noFill/>
          <a:ln w="381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3995738" y="1700213"/>
            <a:ext cx="0" cy="144462"/>
          </a:xfrm>
          <a:prstGeom prst="line">
            <a:avLst/>
          </a:prstGeom>
          <a:noFill/>
          <a:ln w="28575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1300" y="188913"/>
            <a:ext cx="3590925" cy="6696075"/>
          </a:xfrm>
          <a:prstGeom prst="rect">
            <a:avLst/>
          </a:prstGeom>
          <a:noFill/>
          <a:ln w="76200">
            <a:solidFill>
              <a:srgbClr val="111111"/>
            </a:solidFill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2349500"/>
            <a:ext cx="1584325" cy="1165225"/>
          </a:xfrm>
          <a:prstGeom prst="rect">
            <a:avLst/>
          </a:prstGeom>
          <a:noFill/>
        </p:spPr>
      </p:pic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356100" y="5084763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419475" y="4724400"/>
            <a:ext cx="287338" cy="287338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 flipV="1">
            <a:off x="3563938" y="4868863"/>
            <a:ext cx="936625" cy="360362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3563938" y="3500438"/>
            <a:ext cx="936625" cy="1368425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3851275" y="1916113"/>
            <a:ext cx="1368425" cy="433387"/>
          </a:xfrm>
          <a:prstGeom prst="cloudCallout">
            <a:avLst>
              <a:gd name="adj1" fmla="val -40602"/>
              <a:gd name="adj2" fmla="val -9065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1300" y="188913"/>
            <a:ext cx="3590925" cy="6696075"/>
          </a:xfrm>
          <a:prstGeom prst="rect">
            <a:avLst/>
          </a:prstGeom>
          <a:noFill/>
          <a:ln w="76200">
            <a:solidFill>
              <a:srgbClr val="111111"/>
            </a:solidFill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1989138"/>
            <a:ext cx="1584325" cy="1128712"/>
          </a:xfrm>
          <a:prstGeom prst="rect">
            <a:avLst/>
          </a:prstGeom>
          <a:noFill/>
        </p:spPr>
      </p:pic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356100" y="5094288"/>
            <a:ext cx="287338" cy="2778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4859338" y="4149725"/>
            <a:ext cx="287337" cy="27781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4500563" y="4292600"/>
            <a:ext cx="503237" cy="957263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572000" y="3068638"/>
            <a:ext cx="431800" cy="1223962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3924300" y="1844675"/>
            <a:ext cx="1295400" cy="144463"/>
          </a:xfrm>
          <a:prstGeom prst="cloudCallout">
            <a:avLst>
              <a:gd name="adj1" fmla="val -43750"/>
              <a:gd name="adj2" fmla="val 192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4427538" y="1844675"/>
            <a:ext cx="288925" cy="144463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1300" y="188913"/>
            <a:ext cx="3590925" cy="6696075"/>
          </a:xfrm>
          <a:prstGeom prst="rect">
            <a:avLst/>
          </a:prstGeom>
          <a:noFill/>
          <a:ln w="76200">
            <a:solidFill>
              <a:srgbClr val="111111"/>
            </a:solidFill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2852738"/>
            <a:ext cx="1584325" cy="1165225"/>
          </a:xfrm>
          <a:prstGeom prst="rect">
            <a:avLst/>
          </a:prstGeom>
          <a:noFill/>
        </p:spPr>
      </p:pic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356100" y="5084763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51275" y="5949950"/>
            <a:ext cx="287338" cy="287338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3995738" y="5229225"/>
            <a:ext cx="504825" cy="863600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3995738" y="4005263"/>
            <a:ext cx="504825" cy="2087562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5580063" y="404813"/>
            <a:ext cx="720725" cy="360362"/>
          </a:xfrm>
          <a:prstGeom prst="cloudCallout">
            <a:avLst>
              <a:gd name="adj1" fmla="val -98019"/>
              <a:gd name="adj2" fmla="val 45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003800" y="1844675"/>
            <a:ext cx="215900" cy="0"/>
          </a:xfrm>
          <a:prstGeom prst="line">
            <a:avLst/>
          </a:prstGeom>
          <a:noFill/>
          <a:ln w="28575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5076825" y="1700213"/>
            <a:ext cx="0" cy="144462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1300" y="188913"/>
            <a:ext cx="3590925" cy="6696075"/>
          </a:xfrm>
          <a:prstGeom prst="rect">
            <a:avLst/>
          </a:prstGeom>
          <a:noFill/>
          <a:ln w="76200">
            <a:solidFill>
              <a:srgbClr val="111111"/>
            </a:solidFill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2565400"/>
            <a:ext cx="1584325" cy="1165225"/>
          </a:xfrm>
          <a:prstGeom prst="rect">
            <a:avLst/>
          </a:prstGeom>
          <a:noFill/>
        </p:spPr>
      </p:pic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4356100" y="5084763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5219700" y="5734050"/>
            <a:ext cx="287338" cy="287338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500563" y="5229225"/>
            <a:ext cx="863600" cy="647700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4572000" y="3716338"/>
            <a:ext cx="792163" cy="2160587"/>
          </a:xfrm>
          <a:prstGeom prst="line">
            <a:avLst/>
          </a:prstGeom>
          <a:noFill/>
          <a:ln w="76200">
            <a:solidFill>
              <a:srgbClr val="111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79388" y="3333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Впускной клапан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124075" y="549275"/>
            <a:ext cx="1655763" cy="93503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732588" y="16287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Выпускной клапан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4500563" y="476250"/>
            <a:ext cx="2735262" cy="431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79388" y="1196975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Цилиндр</a:t>
            </a: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1258888" y="1412875"/>
            <a:ext cx="2808287" cy="6477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 flipV="1">
            <a:off x="5219700" y="1628775"/>
            <a:ext cx="1512888" cy="1444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7235825" y="26035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Свеча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250825" y="2133600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Поршень</a:t>
            </a:r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1476375" y="2349500"/>
            <a:ext cx="2808288" cy="6477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7164388" y="227647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Шатун</a:t>
            </a: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4932363" y="2493963"/>
            <a:ext cx="2232025" cy="23034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323850" y="3284538"/>
            <a:ext cx="2087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Коленчатый вал</a:t>
            </a:r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268538" y="3500438"/>
            <a:ext cx="1943100" cy="12969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1997" grpId="0" animBg="1"/>
      <p:bldP spid="41998" grpId="0"/>
      <p:bldP spid="41999" grpId="0" animBg="1"/>
      <p:bldP spid="42000" grpId="0"/>
      <p:bldP spid="42001" grpId="0" animBg="1"/>
      <p:bldP spid="42002" grpId="0" animBg="1"/>
      <p:bldP spid="42003" grpId="0"/>
      <p:bldP spid="42004" grpId="0"/>
      <p:bldP spid="42005" grpId="0" animBg="1"/>
      <p:bldP spid="42006" grpId="0"/>
      <p:bldP spid="42007" grpId="0" animBg="1"/>
      <p:bldP spid="42008" grpId="0"/>
      <p:bldP spid="42009" grpId="0" animBg="1"/>
    </p:bld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234</TotalTime>
  <Words>67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Impact</vt:lpstr>
      <vt:lpstr>Wingdings</vt:lpstr>
      <vt:lpstr>Точки</vt:lpstr>
      <vt:lpstr>Презентация PowerPoint</vt:lpstr>
      <vt:lpstr>Двигатель внутреннего сгорания – это тепловой двигатель, в котором энергия сгорающего топлива превращается в механическую энергию.</vt:lpstr>
      <vt:lpstr>Содержание: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Применение двигателей внутреннего сгорания чрезвычайно разнообразно. Они приводят в движение  самолёты              ,   теплоходы ,   тракторы       ,автомобили, тепловозы ,мотоциклы 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9</cp:revision>
  <dcterms:created xsi:type="dcterms:W3CDTF">2007-01-15T10:15:15Z</dcterms:created>
  <dcterms:modified xsi:type="dcterms:W3CDTF">2023-12-20T03:20:28Z</dcterms:modified>
</cp:coreProperties>
</file>