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9" r:id="rId10"/>
    <p:sldId id="263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00B050">
                <a:alpha val="63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Gabriola" pitchFamily="82" charset="0"/>
              </a:rPr>
              <a:t>Урок информатики</a:t>
            </a:r>
            <a:endParaRPr lang="ru-RU" sz="6600" b="1" dirty="0">
              <a:latin typeface="Gabriola" pitchFamily="82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5072074"/>
            <a:ext cx="7772400" cy="1327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Учитель Иванов Ринат Вячеславович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Gabriola" pitchFamily="82" charset="0"/>
                <a:ea typeface="+mj-ea"/>
                <a:cs typeface="+mj-cs"/>
              </a:rPr>
              <a:t>Класс  8Д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pic>
        <p:nvPicPr>
          <p:cNvPr id="5" name="Рисунок 4" descr="uroki-a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071678"/>
            <a:ext cx="3413851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Gabriola" pitchFamily="82" charset="0"/>
              </a:rPr>
              <a:t>БЛОК-СХЕМЫ</a:t>
            </a:r>
            <a:endParaRPr lang="ru-RU" sz="6600" b="1" dirty="0">
              <a:latin typeface="Gabriola" pitchFamily="8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357430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5072066" y="4071942"/>
            <a:ext cx="2714644" cy="135732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57818" y="2000240"/>
            <a:ext cx="2643206" cy="1357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данные 6"/>
          <p:cNvSpPr/>
          <p:nvPr/>
        </p:nvSpPr>
        <p:spPr>
          <a:xfrm>
            <a:off x="785786" y="5000636"/>
            <a:ext cx="2857520" cy="100013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00288" cy="11430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latin typeface="Gabriola" pitchFamily="82" charset="0"/>
              </a:rPr>
              <a:t>Задача</a:t>
            </a:r>
            <a:endParaRPr lang="ru-RU" sz="6000" b="1" dirty="0">
              <a:latin typeface="Gabriola" pitchFamily="82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5733531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571612"/>
          <a:ext cx="2609850" cy="4643470"/>
        </p:xfrm>
        <a:graphic>
          <a:graphicData uri="http://schemas.openxmlformats.org/drawingml/2006/table">
            <a:tbl>
              <a:tblPr/>
              <a:tblGrid>
                <a:gridCol w="1304925"/>
                <a:gridCol w="1304925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3800" b="1" dirty="0" smtClean="0">
                <a:latin typeface="Gabriola" pitchFamily="82" charset="0"/>
              </a:rPr>
              <a:t>ИТОГ</a:t>
            </a:r>
            <a:endParaRPr lang="ru-RU" sz="13800" b="1" dirty="0">
              <a:latin typeface="Gabriola" pitchFamily="82" charset="0"/>
            </a:endParaRPr>
          </a:p>
        </p:txBody>
      </p:sp>
      <p:pic>
        <p:nvPicPr>
          <p:cNvPr id="4" name="Содержимое 3" descr="vesy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0091" y="1600200"/>
            <a:ext cx="568381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Gabriola" pitchFamily="82" charset="0"/>
              </a:rPr>
              <a:t>Домашнее задание</a:t>
            </a:r>
            <a:endParaRPr lang="ru-RU" sz="6000" b="1" dirty="0">
              <a:latin typeface="Gabriola" pitchFamily="82" charset="0"/>
            </a:endParaRPr>
          </a:p>
        </p:txBody>
      </p:sp>
      <p:pic>
        <p:nvPicPr>
          <p:cNvPr id="4" name="Рисунок 3" descr="1424094449_mjvnlwctgw20d0b7d0b0d0b4d0b0d0bdd0b8d0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000240"/>
            <a:ext cx="3833831" cy="394117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143116"/>
            <a:ext cx="3786214" cy="3286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Составить задачу на тему Условный</a:t>
            </a:r>
            <a:r>
              <a:rPr kumimoji="0" lang="ru-RU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 оператор и решить её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8595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Gabriola" pitchFamily="82" charset="0"/>
              </a:rPr>
              <a:t>Спа</a:t>
            </a:r>
            <a:r>
              <a:rPr lang="ru-RU" sz="8800" b="1" dirty="0" smtClean="0">
                <a:solidFill>
                  <a:srgbClr val="FFFF00"/>
                </a:solidFill>
                <a:latin typeface="Gabriola" pitchFamily="82" charset="0"/>
              </a:rPr>
              <a:t>сиб</a:t>
            </a:r>
            <a:r>
              <a:rPr lang="ru-RU" sz="8800" b="1" dirty="0" smtClean="0">
                <a:solidFill>
                  <a:srgbClr val="7030A0"/>
                </a:solidFill>
                <a:latin typeface="Gabriola" pitchFamily="82" charset="0"/>
              </a:rPr>
              <a:t>о за </a:t>
            </a:r>
            <a:r>
              <a:rPr lang="ru-RU" sz="8800" b="1" dirty="0" smtClean="0">
                <a:solidFill>
                  <a:srgbClr val="FFC000"/>
                </a:solidFill>
                <a:latin typeface="Gabriola" pitchFamily="82" charset="0"/>
              </a:rPr>
              <a:t>ур</a:t>
            </a:r>
            <a:r>
              <a:rPr lang="ru-RU" sz="8800" b="1" dirty="0" smtClean="0">
                <a:solidFill>
                  <a:srgbClr val="002060"/>
                </a:solidFill>
                <a:latin typeface="Gabriola" pitchFamily="82" charset="0"/>
              </a:rPr>
              <a:t>ок</a:t>
            </a:r>
            <a:endParaRPr lang="ru-RU" sz="8800" b="1" dirty="0">
              <a:solidFill>
                <a:srgbClr val="002060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Gabriola" pitchFamily="82" charset="0"/>
              </a:rPr>
              <a:t>Робототехника в Башкортостане</a:t>
            </a:r>
            <a:endParaRPr lang="ru-RU" sz="5400" b="1" dirty="0">
              <a:latin typeface="Gabriola" pitchFamily="82" charset="0"/>
            </a:endParaRPr>
          </a:p>
        </p:txBody>
      </p:sp>
      <p:pic>
        <p:nvPicPr>
          <p:cNvPr id="6" name="Рисунок 5" descr="DSC_01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143248"/>
            <a:ext cx="4714908" cy="3156042"/>
          </a:xfrm>
          <a:prstGeom prst="rect">
            <a:avLst/>
          </a:prstGeom>
        </p:spPr>
      </p:pic>
      <p:pic>
        <p:nvPicPr>
          <p:cNvPr id="7" name="Содержимое 5" descr="1383397363_po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428736"/>
            <a:ext cx="5000660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Gabriola" pitchFamily="82" charset="0"/>
              </a:rPr>
              <a:t>Робототехника в мире</a:t>
            </a:r>
            <a:endParaRPr lang="ru-RU" sz="6000" b="1" dirty="0">
              <a:latin typeface="Gabriola" pitchFamily="82" charset="0"/>
            </a:endParaRPr>
          </a:p>
        </p:txBody>
      </p:sp>
      <p:pic>
        <p:nvPicPr>
          <p:cNvPr id="4" name="Содержимое 3" descr="37cb2abd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14380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Gabriola" pitchFamily="82" charset="0"/>
              </a:rPr>
              <a:t>ПАТРУЛИРОВАНИЕ</a:t>
            </a:r>
            <a:endParaRPr lang="ru-RU" sz="6000" b="1" dirty="0">
              <a:latin typeface="Gabriola" pitchFamily="82" charset="0"/>
            </a:endParaRPr>
          </a:p>
        </p:txBody>
      </p:sp>
      <p:sp>
        <p:nvSpPr>
          <p:cNvPr id="5" name="Rectangle 86"/>
          <p:cNvSpPr>
            <a:spLocks noChangeArrowheads="1"/>
          </p:cNvSpPr>
          <p:nvPr/>
        </p:nvSpPr>
        <p:spPr bwMode="auto">
          <a:xfrm>
            <a:off x="2428860" y="2214554"/>
            <a:ext cx="4603751" cy="3786214"/>
          </a:xfrm>
          <a:prstGeom prst="rect">
            <a:avLst/>
          </a:prstGeom>
          <a:solidFill>
            <a:srgbClr val="CCFFCC">
              <a:alpha val="78038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                               </a:t>
            </a:r>
          </a:p>
        </p:txBody>
      </p: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3071802" y="2500306"/>
            <a:ext cx="3331890" cy="3357586"/>
            <a:chOff x="657" y="391"/>
            <a:chExt cx="1543" cy="1978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657" y="391"/>
              <a:ext cx="1543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 dirty="0"/>
                <a:t>начало</a:t>
              </a:r>
            </a:p>
          </p:txBody>
        </p:sp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>
              <a:off x="657" y="2097"/>
              <a:ext cx="1543" cy="27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 dirty="0"/>
                <a:t>конец</a:t>
              </a:r>
            </a:p>
          </p:txBody>
        </p:sp>
        <p:sp>
          <p:nvSpPr>
            <p:cNvPr id="9" name="Line 75"/>
            <p:cNvSpPr>
              <a:spLocks noChangeShapeType="1"/>
            </p:cNvSpPr>
            <p:nvPr/>
          </p:nvSpPr>
          <p:spPr bwMode="auto">
            <a:xfrm>
              <a:off x="1429" y="116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10" name="Line 76"/>
            <p:cNvSpPr>
              <a:spLocks noChangeShapeType="1"/>
            </p:cNvSpPr>
            <p:nvPr/>
          </p:nvSpPr>
          <p:spPr bwMode="auto">
            <a:xfrm>
              <a:off x="1429" y="66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11" name="Line 83"/>
            <p:cNvSpPr>
              <a:spLocks noChangeShapeType="1"/>
            </p:cNvSpPr>
            <p:nvPr/>
          </p:nvSpPr>
          <p:spPr bwMode="auto">
            <a:xfrm>
              <a:off x="1451" y="165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sz="3600"/>
            </a:p>
          </p:txBody>
        </p:sp>
      </p:grpSp>
      <p:grpSp>
        <p:nvGrpSpPr>
          <p:cNvPr id="12" name="Group 90"/>
          <p:cNvGrpSpPr>
            <a:grpSpLocks noChangeAspect="1"/>
          </p:cNvGrpSpPr>
          <p:nvPr/>
        </p:nvGrpSpPr>
        <p:grpSpPr bwMode="auto">
          <a:xfrm>
            <a:off x="5800137" y="1934577"/>
            <a:ext cx="2176633" cy="295925"/>
            <a:chOff x="3816" y="1293"/>
            <a:chExt cx="1008" cy="191"/>
          </a:xfrm>
        </p:grpSpPr>
        <p:sp>
          <p:nvSpPr>
            <p:cNvPr id="13" name="Rectangle 97"/>
            <p:cNvSpPr>
              <a:spLocks noChangeArrowheads="1"/>
            </p:cNvSpPr>
            <p:nvPr/>
          </p:nvSpPr>
          <p:spPr bwMode="auto">
            <a:xfrm>
              <a:off x="4824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4" name="Rectangle 98"/>
            <p:cNvSpPr>
              <a:spLocks noChangeArrowheads="1"/>
            </p:cNvSpPr>
            <p:nvPr/>
          </p:nvSpPr>
          <p:spPr bwMode="auto">
            <a:xfrm>
              <a:off x="4767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5" name="Rectangle 99"/>
            <p:cNvSpPr>
              <a:spLocks noChangeArrowheads="1"/>
            </p:cNvSpPr>
            <p:nvPr/>
          </p:nvSpPr>
          <p:spPr bwMode="auto">
            <a:xfrm>
              <a:off x="4542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6" name="Rectangle 100"/>
            <p:cNvSpPr>
              <a:spLocks noChangeArrowheads="1"/>
            </p:cNvSpPr>
            <p:nvPr/>
          </p:nvSpPr>
          <p:spPr bwMode="auto">
            <a:xfrm>
              <a:off x="4413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7" name="Rectangle 101"/>
            <p:cNvSpPr>
              <a:spLocks noChangeArrowheads="1"/>
            </p:cNvSpPr>
            <p:nvPr/>
          </p:nvSpPr>
          <p:spPr bwMode="auto">
            <a:xfrm>
              <a:off x="4210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8" name="Rectangle 102"/>
            <p:cNvSpPr>
              <a:spLocks noChangeArrowheads="1"/>
            </p:cNvSpPr>
            <p:nvPr/>
          </p:nvSpPr>
          <p:spPr bwMode="auto">
            <a:xfrm>
              <a:off x="4153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19" name="Rectangle 103"/>
            <p:cNvSpPr>
              <a:spLocks noChangeArrowheads="1"/>
            </p:cNvSpPr>
            <p:nvPr/>
          </p:nvSpPr>
          <p:spPr bwMode="auto">
            <a:xfrm>
              <a:off x="3937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0" name="Rectangle 104"/>
            <p:cNvSpPr>
              <a:spLocks noChangeArrowheads="1"/>
            </p:cNvSpPr>
            <p:nvPr/>
          </p:nvSpPr>
          <p:spPr bwMode="auto">
            <a:xfrm>
              <a:off x="3816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1" name="Rectangle 105"/>
            <p:cNvSpPr>
              <a:spLocks noChangeArrowheads="1"/>
            </p:cNvSpPr>
            <p:nvPr/>
          </p:nvSpPr>
          <p:spPr bwMode="auto">
            <a:xfrm>
              <a:off x="4715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2" name="Rectangle 106"/>
            <p:cNvSpPr>
              <a:spLocks noChangeArrowheads="1"/>
            </p:cNvSpPr>
            <p:nvPr/>
          </p:nvSpPr>
          <p:spPr bwMode="auto">
            <a:xfrm>
              <a:off x="4474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3" name="Rectangle 107"/>
            <p:cNvSpPr>
              <a:spLocks noChangeArrowheads="1"/>
            </p:cNvSpPr>
            <p:nvPr/>
          </p:nvSpPr>
          <p:spPr bwMode="auto">
            <a:xfrm>
              <a:off x="4103" y="1310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4" name="Rectangle 108"/>
            <p:cNvSpPr>
              <a:spLocks noChangeArrowheads="1"/>
            </p:cNvSpPr>
            <p:nvPr/>
          </p:nvSpPr>
          <p:spPr bwMode="auto">
            <a:xfrm>
              <a:off x="3871" y="1310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5" name="Rectangle 109"/>
            <p:cNvSpPr>
              <a:spLocks noChangeArrowheads="1"/>
            </p:cNvSpPr>
            <p:nvPr/>
          </p:nvSpPr>
          <p:spPr bwMode="auto">
            <a:xfrm>
              <a:off x="4617" y="1293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6" name="Rectangle 110"/>
            <p:cNvSpPr>
              <a:spLocks noChangeArrowheads="1"/>
            </p:cNvSpPr>
            <p:nvPr/>
          </p:nvSpPr>
          <p:spPr bwMode="auto">
            <a:xfrm>
              <a:off x="4329" y="129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4012" y="1293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3071802" y="3214686"/>
            <a:ext cx="3331889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/>
              <a:t>Поворот</a:t>
            </a:r>
            <a:endParaRPr lang="ru-RU" sz="3600" b="1" dirty="0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3071802" y="4071942"/>
            <a:ext cx="3331889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/>
              <a:t>Направо</a:t>
            </a:r>
            <a:endParaRPr lang="ru-RU" sz="3600" b="1" dirty="0"/>
          </a:p>
        </p:txBody>
      </p:sp>
      <p:sp>
        <p:nvSpPr>
          <p:cNvPr id="30" name="Line 83"/>
          <p:cNvSpPr>
            <a:spLocks noChangeShapeType="1"/>
          </p:cNvSpPr>
          <p:nvPr/>
        </p:nvSpPr>
        <p:spPr bwMode="auto">
          <a:xfrm>
            <a:off x="4786314" y="5143512"/>
            <a:ext cx="0" cy="2308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600"/>
          </a:p>
        </p:txBody>
      </p:sp>
      <p:sp>
        <p:nvSpPr>
          <p:cNvPr id="31" name="TextBox 30"/>
          <p:cNvSpPr txBox="1"/>
          <p:nvPr/>
        </p:nvSpPr>
        <p:spPr>
          <a:xfrm>
            <a:off x="4572000" y="478632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6"/>
          <p:cNvSpPr>
            <a:spLocks noChangeArrowheads="1"/>
          </p:cNvSpPr>
          <p:nvPr/>
        </p:nvSpPr>
        <p:spPr bwMode="auto">
          <a:xfrm>
            <a:off x="1214414" y="285728"/>
            <a:ext cx="6572296" cy="6157098"/>
          </a:xfrm>
          <a:prstGeom prst="rect">
            <a:avLst/>
          </a:prstGeom>
          <a:solidFill>
            <a:srgbClr val="CCFFCC">
              <a:alpha val="78038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                           </a:t>
            </a:r>
            <a:r>
              <a:rPr lang="en-US" sz="2400" b="1" dirty="0" smtClean="0"/>
              <a:t>   </a:t>
            </a:r>
            <a:endParaRPr lang="ru-RU" sz="2400" b="1" dirty="0" smtClean="0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421509" y="1214422"/>
            <a:ext cx="5643541" cy="4057650"/>
            <a:chOff x="476" y="937"/>
            <a:chExt cx="2836" cy="2556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646" y="937"/>
              <a:ext cx="933" cy="238"/>
            </a:xfrm>
            <a:prstGeom prst="flowChartTerminator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ru-RU" sz="2400" b="1" dirty="0"/>
                <a:t>начало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86" y="1426"/>
              <a:ext cx="1665" cy="37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ru-RU" sz="2400" b="1" dirty="0" smtClean="0">
                  <a:latin typeface="Courier New" pitchFamily="49" charset="0"/>
                </a:rPr>
                <a:t>патрулирование</a:t>
              </a:r>
              <a:endParaRPr lang="ru-RU" sz="2400" b="1" dirty="0">
                <a:latin typeface="Courier New" pitchFamily="49" charset="0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2120" y="1272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76" y="2480"/>
              <a:ext cx="1080" cy="37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ru-RU" sz="2400" b="1" dirty="0" smtClean="0">
                  <a:latin typeface="Courier New" pitchFamily="49" charset="0"/>
                </a:rPr>
                <a:t>Устраняем</a:t>
              </a:r>
              <a:endParaRPr lang="ru-RU" sz="2400" b="1" dirty="0">
                <a:latin typeface="Courier New" pitchFamily="49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1646" y="3232"/>
              <a:ext cx="933" cy="261"/>
            </a:xfrm>
            <a:prstGeom prst="flowChartTerminator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ru-RU" sz="2400" b="1" dirty="0"/>
                <a:t>конец</a:t>
              </a: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flipH="1">
              <a:off x="952" y="2257"/>
              <a:ext cx="623" cy="22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0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flipH="1">
              <a:off x="2636" y="2263"/>
              <a:ext cx="676" cy="643"/>
            </a:xfrm>
            <a:custGeom>
              <a:avLst/>
              <a:gdLst>
                <a:gd name="T0" fmla="*/ 10868 w 623"/>
                <a:gd name="T1" fmla="*/ 0 h 887"/>
                <a:gd name="T2" fmla="*/ 0 w 623"/>
                <a:gd name="T3" fmla="*/ 0 h 887"/>
                <a:gd name="T4" fmla="*/ 2 w 623"/>
                <a:gd name="T5" fmla="*/ 1 h 887"/>
                <a:gd name="T6" fmla="*/ 0 60000 65536"/>
                <a:gd name="T7" fmla="*/ 0 60000 65536"/>
                <a:gd name="T8" fmla="*/ 0 60000 65536"/>
                <a:gd name="T9" fmla="*/ 0 w 623"/>
                <a:gd name="T10" fmla="*/ 0 h 887"/>
                <a:gd name="T11" fmla="*/ 623 w 623"/>
                <a:gd name="T12" fmla="*/ 887 h 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887">
                  <a:moveTo>
                    <a:pt x="623" y="0"/>
                  </a:moveTo>
                  <a:lnTo>
                    <a:pt x="0" y="0"/>
                  </a:lnTo>
                  <a:lnTo>
                    <a:pt x="2" y="8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948" y="2853"/>
              <a:ext cx="2361" cy="167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0 h 343"/>
                <a:gd name="T4" fmla="*/ 1192 w 2409"/>
                <a:gd name="T5" fmla="*/ 0 h 343"/>
                <a:gd name="T6" fmla="*/ 1192 w 2409"/>
                <a:gd name="T7" fmla="*/ 0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2131" y="179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2102" y="302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2085" y="3005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 sz="2000"/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919" y="1978"/>
              <a:ext cx="43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/>
                <a:t>да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2868" y="1991"/>
              <a:ext cx="43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/>
                <a:t>нет</a:t>
              </a:r>
            </a:p>
          </p:txBody>
        </p:sp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>
              <a:off x="1331" y="1972"/>
              <a:ext cx="1575" cy="630"/>
            </a:xfrm>
            <a:prstGeom prst="flowChartDecision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/>
              <a:r>
                <a:rPr lang="ru-RU" sz="2400" b="1" dirty="0" smtClean="0">
                  <a:latin typeface="Courier New" pitchFamily="49" charset="0"/>
                </a:rPr>
                <a:t>Есть угроза</a:t>
              </a:r>
              <a:r>
                <a:rPr lang="en-US" sz="2400" b="1" dirty="0" smtClean="0">
                  <a:latin typeface="Courier New" pitchFamily="49" charset="0"/>
                </a:rPr>
                <a:t>?</a:t>
              </a:r>
              <a:endParaRPr lang="ru-RU" sz="2400" b="1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atin typeface="Gabriola" pitchFamily="82" charset="0"/>
              </a:rPr>
              <a:t>Условный оператор</a:t>
            </a:r>
            <a:endParaRPr lang="ru-RU" sz="9600" b="1" dirty="0"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3276596" cy="278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Gabriola" pitchFamily="82" charset="0"/>
              </a:rPr>
              <a:t>Условный оператор</a:t>
            </a:r>
            <a:endParaRPr lang="ru-RU" sz="6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3000372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Полная форма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atin typeface="Gabriola" pitchFamily="82" charset="0"/>
                <a:ea typeface="+mj-ea"/>
                <a:cs typeface="+mj-cs"/>
              </a:rPr>
              <a:t>записи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29124" y="3000372"/>
            <a:ext cx="40719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atin typeface="Gabriola" pitchFamily="82" charset="0"/>
                <a:ea typeface="+mj-ea"/>
                <a:cs typeface="+mj-cs"/>
              </a:rPr>
              <a:t>Н</a:t>
            </a: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еполная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 форма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atin typeface="Gabriola" pitchFamily="82" charset="0"/>
                <a:ea typeface="+mj-ea"/>
                <a:cs typeface="+mj-cs"/>
              </a:rPr>
              <a:t>записи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16200000" flipH="1">
            <a:off x="4530732" y="1458906"/>
            <a:ext cx="1082668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5400000">
            <a:off x="3602038" y="1530344"/>
            <a:ext cx="108266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435955" y="156706"/>
            <a:ext cx="3707417" cy="830997"/>
          </a:xfrm>
          <a:prstGeom prst="rect">
            <a:avLst/>
          </a:prstGeom>
          <a:solidFill>
            <a:srgbClr val="CCE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Полная форма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оператора </a:t>
            </a: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5072066" y="142852"/>
            <a:ext cx="3286148" cy="830997"/>
          </a:xfrm>
          <a:prstGeom prst="rect">
            <a:avLst/>
          </a:prstGeom>
          <a:solidFill>
            <a:srgbClr val="CCE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Неполная форма условного оператора </a:t>
            </a:r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5429256" y="1142984"/>
            <a:ext cx="2928958" cy="2714644"/>
            <a:chOff x="3424" y="1842"/>
            <a:chExt cx="1815" cy="1951"/>
          </a:xfrm>
        </p:grpSpPr>
        <p:sp>
          <p:nvSpPr>
            <p:cNvPr id="7" name="Line 63"/>
            <p:cNvSpPr>
              <a:spLocks noChangeShapeType="1"/>
            </p:cNvSpPr>
            <p:nvPr/>
          </p:nvSpPr>
          <p:spPr bwMode="auto">
            <a:xfrm rot="5400000">
              <a:off x="4898" y="3135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64"/>
            <p:cNvGrpSpPr>
              <a:grpSpLocks/>
            </p:cNvGrpSpPr>
            <p:nvPr/>
          </p:nvGrpSpPr>
          <p:grpSpPr bwMode="auto">
            <a:xfrm>
              <a:off x="3424" y="1842"/>
              <a:ext cx="1815" cy="1951"/>
              <a:chOff x="3424" y="1842"/>
              <a:chExt cx="1815" cy="1951"/>
            </a:xfrm>
          </p:grpSpPr>
          <p:sp>
            <p:nvSpPr>
              <p:cNvPr id="9" name="Rectangle 65"/>
              <p:cNvSpPr>
                <a:spLocks noChangeArrowheads="1"/>
              </p:cNvSpPr>
              <p:nvPr/>
            </p:nvSpPr>
            <p:spPr bwMode="auto">
              <a:xfrm>
                <a:off x="3424" y="2886"/>
                <a:ext cx="908" cy="273"/>
              </a:xfrm>
              <a:prstGeom prst="rect">
                <a:avLst/>
              </a:prstGeom>
              <a:solidFill>
                <a:srgbClr val="66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b="1" dirty="0"/>
                  <a:t>Действие 1</a:t>
                </a:r>
              </a:p>
            </p:txBody>
          </p:sp>
          <p:sp>
            <p:nvSpPr>
              <p:cNvPr id="10" name="AutoShape 66"/>
              <p:cNvSpPr>
                <a:spLocks noChangeArrowheads="1"/>
              </p:cNvSpPr>
              <p:nvPr/>
            </p:nvSpPr>
            <p:spPr bwMode="auto">
              <a:xfrm>
                <a:off x="4059" y="2160"/>
                <a:ext cx="998" cy="453"/>
              </a:xfrm>
              <a:prstGeom prst="flowChartDecision">
                <a:avLst/>
              </a:prstGeom>
              <a:solidFill>
                <a:srgbClr val="66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/>
                  <a:t>Условие</a:t>
                </a:r>
              </a:p>
            </p:txBody>
          </p:sp>
          <p:sp>
            <p:nvSpPr>
              <p:cNvPr id="11" name="Line 67"/>
              <p:cNvSpPr>
                <a:spLocks noChangeShapeType="1"/>
              </p:cNvSpPr>
              <p:nvPr/>
            </p:nvSpPr>
            <p:spPr bwMode="auto">
              <a:xfrm>
                <a:off x="4558" y="1842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3877" y="2387"/>
                <a:ext cx="0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69"/>
              <p:cNvSpPr>
                <a:spLocks noChangeShapeType="1"/>
              </p:cNvSpPr>
              <p:nvPr/>
            </p:nvSpPr>
            <p:spPr bwMode="auto">
              <a:xfrm flipH="1">
                <a:off x="5238" y="2387"/>
                <a:ext cx="1" cy="1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70"/>
              <p:cNvSpPr>
                <a:spLocks noChangeShapeType="1"/>
              </p:cNvSpPr>
              <p:nvPr/>
            </p:nvSpPr>
            <p:spPr bwMode="auto">
              <a:xfrm>
                <a:off x="3877" y="3158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71"/>
              <p:cNvSpPr>
                <a:spLocks noChangeShapeType="1"/>
              </p:cNvSpPr>
              <p:nvPr/>
            </p:nvSpPr>
            <p:spPr bwMode="auto">
              <a:xfrm>
                <a:off x="4558" y="3475"/>
                <a:ext cx="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72"/>
              <p:cNvSpPr>
                <a:spLocks noChangeShapeType="1"/>
              </p:cNvSpPr>
              <p:nvPr/>
            </p:nvSpPr>
            <p:spPr bwMode="auto">
              <a:xfrm rot="-5400000">
                <a:off x="5148" y="2296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73"/>
              <p:cNvSpPr>
                <a:spLocks noChangeShapeType="1"/>
              </p:cNvSpPr>
              <p:nvPr/>
            </p:nvSpPr>
            <p:spPr bwMode="auto">
              <a:xfrm rot="-5400000">
                <a:off x="3969" y="2296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74"/>
              <p:cNvSpPr>
                <a:spLocks noChangeShapeType="1"/>
              </p:cNvSpPr>
              <p:nvPr/>
            </p:nvSpPr>
            <p:spPr bwMode="auto">
              <a:xfrm rot="5400000">
                <a:off x="4218" y="3135"/>
                <a:ext cx="0" cy="6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714348" y="1214422"/>
            <a:ext cx="3316286" cy="2428892"/>
            <a:chOff x="385" y="1842"/>
            <a:chExt cx="2269" cy="1951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385" y="2886"/>
              <a:ext cx="908" cy="273"/>
            </a:xfrm>
            <a:prstGeom prst="rect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/>
                <a:t>Действие 1</a:t>
              </a:r>
            </a:p>
          </p:txBody>
        </p:sp>
        <p:sp>
          <p:nvSpPr>
            <p:cNvPr id="21" name="AutoShape 37"/>
            <p:cNvSpPr>
              <a:spLocks noChangeArrowheads="1"/>
            </p:cNvSpPr>
            <p:nvPr/>
          </p:nvSpPr>
          <p:spPr bwMode="auto">
            <a:xfrm>
              <a:off x="1020" y="2129"/>
              <a:ext cx="998" cy="484"/>
            </a:xfrm>
            <a:prstGeom prst="flowChartDecision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 smtClean="0"/>
                <a:t>    Условие</a:t>
              </a:r>
              <a:endParaRPr lang="ru-RU" b="1" dirty="0"/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1746" y="2886"/>
              <a:ext cx="908" cy="273"/>
            </a:xfrm>
            <a:prstGeom prst="rect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b="1" dirty="0"/>
                <a:t>Действие 2</a:t>
              </a:r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1519" y="1842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>
              <a:off x="838" y="2387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>
              <a:off x="2200" y="2387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838" y="315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2200" y="3158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1519" y="347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rot="-5400000">
              <a:off x="2109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 rot="-5400000">
              <a:off x="930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 rot="5400000">
              <a:off x="1179" y="3135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rot="5400000">
              <a:off x="1859" y="3135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85720" y="3663279"/>
            <a:ext cx="421484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Если</a:t>
            </a:r>
            <a:r>
              <a:rPr lang="ru-RU" sz="2800" b="1" dirty="0" smtClean="0"/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условие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          </a:t>
            </a:r>
            <a:r>
              <a:rPr lang="ru-RU" sz="2800" b="1" dirty="0" smtClean="0">
                <a:solidFill>
                  <a:srgbClr val="002060"/>
                </a:solidFill>
              </a:rPr>
              <a:t>тогда</a:t>
            </a:r>
            <a:r>
              <a:rPr lang="ru-RU" sz="2800" b="1" dirty="0" smtClean="0"/>
              <a:t> </a:t>
            </a:r>
            <a:r>
              <a:rPr lang="en-US" sz="2800" b="1" dirty="0" smtClean="0"/>
              <a:t> &lt; </a:t>
            </a:r>
            <a:r>
              <a:rPr lang="ru-RU" sz="2800" b="1" dirty="0" smtClean="0"/>
              <a:t>действие 1</a:t>
            </a:r>
            <a:r>
              <a:rPr lang="en-US" sz="2800" b="1" dirty="0" smtClean="0"/>
              <a:t> &gt;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 </a:t>
            </a:r>
            <a:r>
              <a:rPr lang="ru-RU" sz="2800" b="1" dirty="0" smtClean="0"/>
              <a:t>иначе </a:t>
            </a:r>
            <a:r>
              <a:rPr lang="en-US" sz="2800" b="1" dirty="0" smtClean="0"/>
              <a:t>&lt; </a:t>
            </a:r>
            <a:r>
              <a:rPr lang="ru-RU" sz="2800" b="1" dirty="0" smtClean="0"/>
              <a:t>действие 2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IF</a:t>
            </a:r>
            <a:r>
              <a:rPr lang="ru-RU" sz="2800" b="1" dirty="0" smtClean="0"/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условие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        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then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действие 1 </a:t>
            </a:r>
            <a:r>
              <a:rPr lang="en-US" sz="2800" b="1" dirty="0" smtClean="0"/>
              <a:t>&gt;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 else </a:t>
            </a:r>
            <a:r>
              <a:rPr lang="ru-RU" sz="2800" b="1" dirty="0" smtClean="0"/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действие 2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2800" b="1" dirty="0" smtClean="0"/>
          </a:p>
        </p:txBody>
      </p:sp>
      <p:sp>
        <p:nvSpPr>
          <p:cNvPr id="34" name="Прямоугольник 33"/>
          <p:cNvSpPr/>
          <p:nvPr/>
        </p:nvSpPr>
        <p:spPr>
          <a:xfrm>
            <a:off x="4714876" y="3786190"/>
            <a:ext cx="421484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Если</a:t>
            </a:r>
            <a:r>
              <a:rPr lang="ru-RU" sz="2800" b="1" dirty="0" smtClean="0"/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условие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          </a:t>
            </a:r>
            <a:r>
              <a:rPr lang="ru-RU" sz="2800" b="1" dirty="0" smtClean="0">
                <a:solidFill>
                  <a:srgbClr val="7030A0"/>
                </a:solidFill>
              </a:rPr>
              <a:t>тогда </a:t>
            </a:r>
            <a:r>
              <a:rPr lang="en-US" sz="2800" b="1" dirty="0" smtClean="0"/>
              <a:t> &lt; </a:t>
            </a:r>
            <a:r>
              <a:rPr lang="ru-RU" sz="2800" b="1" dirty="0" smtClean="0"/>
              <a:t>действие 1</a:t>
            </a:r>
            <a:r>
              <a:rPr lang="en-US" sz="2800" b="1" dirty="0" smtClean="0"/>
              <a:t> &gt;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IF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условие </a:t>
            </a:r>
            <a:r>
              <a:rPr lang="en-US" sz="2800" b="1" dirty="0" smtClean="0"/>
              <a:t>&gt;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         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then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/>
              <a:t>&lt;</a:t>
            </a:r>
            <a:r>
              <a:rPr lang="ru-RU" sz="2800" b="1" dirty="0" smtClean="0"/>
              <a:t> действие 1 </a:t>
            </a:r>
            <a:r>
              <a:rPr lang="en-US" sz="2800" b="1" dirty="0" smtClean="0"/>
              <a:t>&gt;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2800" b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285852" y="1357298"/>
            <a:ext cx="51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60" y="1357298"/>
            <a:ext cx="51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858148" y="1357298"/>
            <a:ext cx="62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нет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143240" y="1357298"/>
            <a:ext cx="62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Примеры 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142984"/>
            <a:ext cx="2744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Полная форма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214422"/>
            <a:ext cx="3114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Неполная форма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285993"/>
            <a:ext cx="442915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Если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latin typeface="Calibri" pitchFamily="34" charset="0"/>
              </a:rPr>
              <a:t>две прямые на плоскости имеют одну общую точку 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тогда</a:t>
            </a:r>
            <a:r>
              <a:rPr lang="ru-RU" sz="2400" b="1" dirty="0" smtClean="0"/>
              <a:t> </a:t>
            </a:r>
            <a:r>
              <a:rPr lang="en-US" sz="2400" b="1" dirty="0" smtClean="0"/>
              <a:t> </a:t>
            </a:r>
            <a:r>
              <a:rPr lang="ru-RU" sz="2400" dirty="0" smtClean="0"/>
              <a:t>прямые пересекаются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иначе </a:t>
            </a:r>
            <a:r>
              <a:rPr lang="ru-RU" sz="2400" dirty="0" smtClean="0"/>
              <a:t>прямые параллельны</a:t>
            </a:r>
          </a:p>
          <a:p>
            <a:pPr>
              <a:lnSpc>
                <a:spcPct val="90000"/>
              </a:lnSpc>
            </a:pPr>
            <a:endParaRPr lang="ru-RU" sz="2400" b="1" dirty="0" smtClean="0"/>
          </a:p>
          <a:p>
            <a:pPr>
              <a:lnSpc>
                <a:spcPct val="90000"/>
              </a:lnSpc>
            </a:pPr>
            <a:endParaRPr lang="ru-RU" sz="2400" b="1" dirty="0" smtClean="0"/>
          </a:p>
          <a:p>
            <a:pPr>
              <a:lnSpc>
                <a:spcPct val="90000"/>
              </a:lnSpc>
            </a:pP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ru-RU" sz="3200" b="1" dirty="0" smtClean="0"/>
              <a:t> </a:t>
            </a:r>
            <a:r>
              <a:rPr lang="en-US" sz="3200" b="1" dirty="0" smtClean="0"/>
              <a:t>x&gt;y</a:t>
            </a:r>
            <a:endParaRPr lang="ru-RU" sz="3200" b="1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then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/>
              <a:t>maximum:=x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else  maximum:=y;</a:t>
            </a:r>
            <a:endParaRPr lang="ru-RU" sz="3200" b="1" dirty="0" smtClean="0"/>
          </a:p>
          <a:p>
            <a:pPr>
              <a:lnSpc>
                <a:spcPct val="90000"/>
              </a:lnSpc>
            </a:pPr>
            <a:endParaRPr lang="ru-RU" sz="24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285992"/>
            <a:ext cx="4214842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Если</a:t>
            </a:r>
            <a:r>
              <a:rPr lang="ru-RU" sz="2800" b="1" dirty="0" smtClean="0"/>
              <a:t> </a:t>
            </a:r>
            <a:r>
              <a:rPr lang="ru-RU" sz="2800" dirty="0" smtClean="0">
                <a:latin typeface="Calibri" pitchFamily="34" charset="0"/>
              </a:rPr>
              <a:t>элемент обладает свойствами электропроводностью и пластичностью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7030A0"/>
                </a:solidFill>
              </a:rPr>
              <a:t>тогда </a:t>
            </a:r>
            <a:r>
              <a:rPr lang="en-US" sz="2800" b="1" dirty="0" smtClean="0"/>
              <a:t> </a:t>
            </a:r>
            <a:r>
              <a:rPr lang="ru-RU" sz="2800" dirty="0" smtClean="0"/>
              <a:t>это металл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a&gt;0</a:t>
            </a:r>
            <a:endParaRPr lang="ru-RU" sz="3200" b="1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7030A0"/>
                </a:solidFill>
              </a:rPr>
              <a:t>then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write (‘ </a:t>
            </a:r>
            <a:r>
              <a:rPr lang="ru-RU" sz="3200" dirty="0" smtClean="0"/>
              <a:t>Число положительное </a:t>
            </a:r>
            <a:r>
              <a:rPr lang="en-US" sz="3200" dirty="0" smtClean="0"/>
              <a:t>’)</a:t>
            </a:r>
            <a:r>
              <a:rPr lang="ru-RU" sz="3200" dirty="0" smtClean="0"/>
              <a:t> </a:t>
            </a:r>
            <a:r>
              <a:rPr lang="en-US" sz="32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         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endParaRPr lang="ru-RU" sz="2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информатики</vt:lpstr>
      <vt:lpstr>Робототехника в Башкортостане</vt:lpstr>
      <vt:lpstr>Робототехника в мире</vt:lpstr>
      <vt:lpstr>ПАТРУЛИРОВАНИЕ</vt:lpstr>
      <vt:lpstr>Слайд 5</vt:lpstr>
      <vt:lpstr>Условный оператор</vt:lpstr>
      <vt:lpstr>Условный оператор</vt:lpstr>
      <vt:lpstr>Слайд 8</vt:lpstr>
      <vt:lpstr>Примеры </vt:lpstr>
      <vt:lpstr>БЛОК-СХЕМЫ</vt:lpstr>
      <vt:lpstr>Задача</vt:lpstr>
      <vt:lpstr>ИТОГ</vt:lpstr>
      <vt:lpstr>Домашнее задание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информатики</dc:title>
  <dc:creator>ADMIN-RV</dc:creator>
  <cp:lastModifiedBy>Admin</cp:lastModifiedBy>
  <cp:revision>27</cp:revision>
  <dcterms:created xsi:type="dcterms:W3CDTF">2017-01-23T18:12:47Z</dcterms:created>
  <dcterms:modified xsi:type="dcterms:W3CDTF">2017-01-23T19:27:41Z</dcterms:modified>
</cp:coreProperties>
</file>