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81" r:id="rId5"/>
    <p:sldId id="287" r:id="rId6"/>
    <p:sldId id="288" r:id="rId7"/>
    <p:sldId id="283" r:id="rId8"/>
    <p:sldId id="289" r:id="rId9"/>
    <p:sldId id="262" r:id="rId10"/>
    <p:sldId id="290" r:id="rId11"/>
    <p:sldId id="284" r:id="rId12"/>
    <p:sldId id="310" r:id="rId13"/>
    <p:sldId id="291" r:id="rId14"/>
    <p:sldId id="292" r:id="rId15"/>
    <p:sldId id="293" r:id="rId16"/>
    <p:sldId id="298" r:id="rId17"/>
    <p:sldId id="308" r:id="rId18"/>
    <p:sldId id="294" r:id="rId19"/>
    <p:sldId id="297" r:id="rId20"/>
    <p:sldId id="312" r:id="rId21"/>
    <p:sldId id="314" r:id="rId22"/>
    <p:sldId id="275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Пов’язане зображення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764704"/>
            <a:ext cx="8604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085184"/>
            <a:ext cx="8583488" cy="13681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Уроки внеклассного чтения.</a:t>
            </a:r>
            <a:b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класс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5"/>
            <a:ext cx="8604448" cy="4104457"/>
          </a:xfrm>
          <a:scene3d>
            <a:camera prst="perspectiveRight"/>
            <a:lightRig rig="glow" dir="tl">
              <a:rot lat="0" lon="0" rev="5400000"/>
            </a:lightRig>
          </a:scene3d>
          <a:sp3d>
            <a:bevelT w="114300" prst="artDeco"/>
          </a:sp3d>
        </p:spPr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11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Н. В. Гоголь</a:t>
            </a:r>
          </a:p>
          <a:p>
            <a:pPr algn="r"/>
            <a:endParaRPr lang="ru-RU" sz="2400" b="1" dirty="0" smtClean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12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«Портрет»</a:t>
            </a:r>
            <a:r>
              <a:rPr lang="uk-UA" sz="12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endParaRPr lang="uk-UA" sz="120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http://a4-format.ru/index_pic.php?data=photos/4374f748.jpg&amp;percenta=1.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39572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14528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Размышляем над прочитанным…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556793"/>
            <a:ext cx="4608512" cy="46916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самое ужасное произошло с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Чартковым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потом?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чувство им овладело? Почему оно погубило художника?</a:t>
            </a:r>
          </a:p>
        </p:txBody>
      </p:sp>
      <p:pic>
        <p:nvPicPr>
          <p:cNvPr id="6" name="Рисунок 5" descr="https://img09.rl0.ru/66865790551753d6d8f135d288b879d7/c700x990/illustrators.ru/uploads/illustration/image/324962/main_324962_original.jpg"/>
          <p:cNvPicPr/>
          <p:nvPr/>
        </p:nvPicPr>
        <p:blipFill>
          <a:blip r:embed="rId3" cstate="print"/>
          <a:srcRect t="2863" r="6074" b="4295"/>
          <a:stretch>
            <a:fillRect/>
          </a:stretch>
        </p:blipFill>
        <p:spPr bwMode="auto">
          <a:xfrm>
            <a:off x="539552" y="1484784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Содержимое 10" descr="Картинки по запросу гоголь портрет повесть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836712"/>
            <a:ext cx="4104456" cy="541168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Достаток 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пришел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кисть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охладела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отупела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«Золото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сделалось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страстью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ужасная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таланту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овладела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производило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Пов’язане зображення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764704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Содержимое 4" descr="Пов’язане зображення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1560" y="764704"/>
            <a:ext cx="417646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 prst="hardEdge"/>
            <a:contourClr>
              <a:srgbClr val="FFFFFF"/>
            </a:contourClr>
          </a:sp3d>
        </p:spPr>
      </p:pic>
      <p:pic>
        <p:nvPicPr>
          <p:cNvPr id="8" name="Рисунок 7" descr="http://a4format.ru/index_pic.php?data=photos/421b97b1.jpg&amp;percenta=1.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50040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16016" y="620688"/>
            <a:ext cx="4176464" cy="604867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Чарткову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мерещатся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старика с портрета.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умирает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оставив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все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потрачены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уничтожение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прекрасных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полотен других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художников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Страшный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«спас» и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погубил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талантливого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художника. </a:t>
            </a:r>
          </a:p>
          <a:p>
            <a:endParaRPr lang="uk-UA" dirty="0"/>
          </a:p>
        </p:txBody>
      </p:sp>
      <p:pic>
        <p:nvPicPr>
          <p:cNvPr id="9" name="Рисунок 8" descr="Картинки по запросу гоголь портрет повесть"/>
          <p:cNvPicPr/>
          <p:nvPr/>
        </p:nvPicPr>
        <p:blipFill>
          <a:blip r:embed="rId2" cstate="print"/>
          <a:srcRect l="7766" t="3780" r="3452" b="5039"/>
          <a:stretch>
            <a:fillRect/>
          </a:stretch>
        </p:blipFill>
        <p:spPr bwMode="auto">
          <a:xfrm>
            <a:off x="719559" y="908627"/>
            <a:ext cx="3703952" cy="52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Содержимое 4" descr="http://www.snob.ru/i/indoc/fc/blog_entry_66101.jpg"/>
          <p:cNvPicPr>
            <a:picLocks/>
          </p:cNvPicPr>
          <p:nvPr/>
        </p:nvPicPr>
        <p:blipFill>
          <a:blip r:embed="rId3" cstate="print"/>
          <a:srcRect l="1208" r="2415" b="1115"/>
          <a:stretch>
            <a:fillRect/>
          </a:stretch>
        </p:blipFill>
        <p:spPr bwMode="auto">
          <a:xfrm>
            <a:off x="683568" y="908720"/>
            <a:ext cx="391087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39604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153.photobucket.com/albums/s230/dvervzimu1/go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33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140200" y="333375"/>
            <a:ext cx="5003800" cy="591502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некоторое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вещей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умершего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художника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выставляется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прочих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портрет 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когда-то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купленный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Чартковым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ходе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возрастает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появляется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Б. и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заявляет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обладает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особыми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правами на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картину. В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рассказывает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историю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Рисунок 9" descr="http://illustrada.ru/wp-content/uploads/2013/07/Kukriniksi-Gogol-Portret-2-chast-Illustracia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Содержимое 6" descr="Картинки по запросу гоголь портрет повесть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2484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929258"/>
          </a:xfrm>
        </p:spPr>
        <p:txBody>
          <a:bodyPr/>
          <a:lstStyle/>
          <a:p>
            <a:r>
              <a:rPr lang="ru-RU" sz="4000" b="1" dirty="0" smtClean="0"/>
              <a:t>Размышляем над прочитанным…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196752"/>
            <a:ext cx="4824536" cy="505164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почему чувство, возникшее у автора на аукционе, было страшно: «В нём всё отзывается чем-то похожим на погребальную процессию»?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образом на аукционе снова возник злополучный портрет, с которого началось повествование?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подробности были рассказаны молодым человеком , заявившем свои права на этот портрет странного старика?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Картинки по запросу гоголь портрет повесть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108" r="7874" b="6648"/>
          <a:stretch>
            <a:fillRect/>
          </a:stretch>
        </p:blipFill>
        <p:spPr bwMode="auto">
          <a:xfrm>
            <a:off x="395536" y="1484784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7" name="Содержимое 9" descr="Пов’язане зображення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07.rl0.ru/fd8e272d028e2f946e92940f104a4cfb/c622x858/img-fotki.yandex.ru/get/3410/24302342.1ca/0_a32b1_43e79f52_ori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857250"/>
          </a:xfrm>
        </p:spPr>
        <p:txBody>
          <a:bodyPr/>
          <a:lstStyle/>
          <a:p>
            <a:r>
              <a:rPr lang="ru-RU" sz="4000" b="1" dirty="0" smtClean="0"/>
              <a:t>Размышляем над прочитанным…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7"/>
            <a:ext cx="4038600" cy="490763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было необычным в облике старика, появившегося в Коломне? Почему вид его внушал страх, и все говорили о тайной связи старика с Сатаной?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старик заказал свой портрет?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4" descr="https://img02.rl0.ru/68d4a2b91ca89297ef3abf86dab17c34/c800x600/presentacii.ru/documents_2/bd44d193b0a4e0f6ae3de011e84b6ca1/img12.jpg"/>
          <p:cNvPicPr>
            <a:picLocks/>
          </p:cNvPicPr>
          <p:nvPr/>
        </p:nvPicPr>
        <p:blipFill>
          <a:blip r:embed="rId3" cstate="print"/>
          <a:srcRect l="1890" t="2520" r="48661" b="1890"/>
          <a:stretch>
            <a:fillRect/>
          </a:stretch>
        </p:blipFill>
        <p:spPr bwMode="auto">
          <a:xfrm>
            <a:off x="755576" y="1412776"/>
            <a:ext cx="38164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5" name="Содержимое 5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5536" y="2060848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4869160"/>
            <a:ext cx="8964488" cy="198884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сам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заказал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благочестивому художнику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портрет.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чувствовал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вонзались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душу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непостижимую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220072" y="332656"/>
            <a:ext cx="3744416" cy="460851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На </a:t>
            </a:r>
            <a:r>
              <a:rPr lang="uk-UA" b="1" dirty="0" err="1" smtClean="0"/>
              <a:t>портрете</a:t>
            </a:r>
            <a:r>
              <a:rPr lang="uk-UA" b="1" dirty="0" smtClean="0"/>
              <a:t> </a:t>
            </a:r>
            <a:r>
              <a:rPr lang="uk-UA" b="1" dirty="0" err="1" smtClean="0"/>
              <a:t>был</a:t>
            </a:r>
            <a:r>
              <a:rPr lang="uk-UA" b="1" dirty="0" smtClean="0"/>
              <a:t> </a:t>
            </a:r>
            <a:r>
              <a:rPr lang="uk-UA" b="1" dirty="0" err="1" smtClean="0"/>
              <a:t>изображен</a:t>
            </a:r>
            <a:r>
              <a:rPr lang="uk-UA" b="1" dirty="0" smtClean="0"/>
              <a:t> </a:t>
            </a:r>
            <a:r>
              <a:rPr lang="uk-UA" b="1" dirty="0" err="1" smtClean="0"/>
              <a:t>ростовщик</a:t>
            </a:r>
            <a:r>
              <a:rPr lang="uk-UA" b="1" dirty="0" smtClean="0"/>
              <a:t>, </a:t>
            </a:r>
            <a:r>
              <a:rPr lang="uk-UA" b="1" dirty="0" err="1" smtClean="0"/>
              <a:t>прославившийся</a:t>
            </a:r>
            <a:r>
              <a:rPr lang="uk-UA" b="1" dirty="0" smtClean="0"/>
              <a:t> в </a:t>
            </a:r>
            <a:r>
              <a:rPr lang="uk-UA" b="1" dirty="0" err="1" smtClean="0"/>
              <a:t>Петербурге</a:t>
            </a:r>
            <a:r>
              <a:rPr lang="uk-UA" b="1" dirty="0" smtClean="0"/>
              <a:t> </a:t>
            </a:r>
            <a:r>
              <a:rPr lang="uk-UA" b="1" dirty="0" err="1" smtClean="0"/>
              <a:t>своими</a:t>
            </a:r>
            <a:r>
              <a:rPr lang="uk-UA" b="1" dirty="0" smtClean="0"/>
              <a:t> </a:t>
            </a:r>
            <a:r>
              <a:rPr lang="uk-UA" b="1" dirty="0" err="1" smtClean="0"/>
              <a:t>злодеяниями</a:t>
            </a:r>
            <a:r>
              <a:rPr lang="uk-UA" b="1" dirty="0" smtClean="0"/>
              <a:t>, так </a:t>
            </a:r>
            <a:r>
              <a:rPr lang="uk-UA" b="1" dirty="0" err="1" smtClean="0"/>
              <a:t>что</a:t>
            </a:r>
            <a:r>
              <a:rPr lang="uk-UA" b="1" dirty="0" smtClean="0"/>
              <a:t> «</a:t>
            </a:r>
            <a:r>
              <a:rPr lang="uk-UA" b="1" dirty="0" err="1" smtClean="0"/>
              <a:t>никто</a:t>
            </a:r>
            <a:r>
              <a:rPr lang="uk-UA" b="1" dirty="0" smtClean="0"/>
              <a:t> не </a:t>
            </a:r>
            <a:r>
              <a:rPr lang="uk-UA" b="1" dirty="0" err="1" smtClean="0"/>
              <a:t>сомневался</a:t>
            </a:r>
            <a:r>
              <a:rPr lang="uk-UA" b="1" dirty="0" smtClean="0"/>
              <a:t> в </a:t>
            </a:r>
            <a:r>
              <a:rPr lang="uk-UA" b="1" dirty="0" err="1" smtClean="0"/>
              <a:t>присутствии</a:t>
            </a:r>
            <a:r>
              <a:rPr lang="uk-UA" b="1" dirty="0" smtClean="0"/>
              <a:t> </a:t>
            </a:r>
            <a:r>
              <a:rPr lang="uk-UA" b="1" dirty="0" err="1" smtClean="0"/>
              <a:t>нечистой</a:t>
            </a:r>
            <a:r>
              <a:rPr lang="uk-UA" b="1" dirty="0" smtClean="0"/>
              <a:t> </a:t>
            </a:r>
            <a:r>
              <a:rPr lang="uk-UA" b="1" dirty="0" err="1" smtClean="0"/>
              <a:t>силы</a:t>
            </a:r>
            <a:r>
              <a:rPr lang="uk-UA" b="1" dirty="0" smtClean="0"/>
              <a:t> в </a:t>
            </a:r>
            <a:r>
              <a:rPr lang="uk-UA" b="1" dirty="0" err="1" smtClean="0"/>
              <a:t>этом</a:t>
            </a:r>
            <a:r>
              <a:rPr lang="uk-UA" b="1" dirty="0" smtClean="0"/>
              <a:t> </a:t>
            </a:r>
            <a:r>
              <a:rPr lang="uk-UA" b="1" dirty="0" err="1" smtClean="0"/>
              <a:t>человеке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6" name="Содержимое 3" descr="Похожее изображение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184576" cy="4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7" name="Содержимое 7" descr="Картинки по запросу гоголь портрет повест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1845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51520" y="4941168"/>
            <a:ext cx="8640960" cy="191683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вину,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ушел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монахи, 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своему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завещал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найти портрет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уничтожить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сказав: «Спасай чистоту души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себе талант,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чище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душою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11960" y="620688"/>
            <a:ext cx="4536504" cy="403244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удержаться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присутствовать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ростовщика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художник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прервал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уничтожил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Портрет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пошел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странствовать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по городу.</a:t>
            </a:r>
          </a:p>
        </p:txBody>
      </p:sp>
      <p:pic>
        <p:nvPicPr>
          <p:cNvPr id="6" name="Содержимое 4" descr="http://illustrada.ru/wp-content/uploads/2013/07/Kukriniksi-Gogol-Portret-2-chast-Illustracia-51.jpg"/>
          <p:cNvPicPr>
            <a:picLocks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899592" y="440669"/>
            <a:ext cx="3117273" cy="439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7" name="Рисунок 6" descr="Картинки по запросу гоголь портрет пове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1" descr="Пов’язане зображення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3123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964488" cy="107327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Размышляем над прочитанным…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7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связь между смертью старика и возвращенным художнику портретом?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перемены произошли в самом художнике?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сделалось с портретом? Почему написавший его художник поспешил от него избавиться?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4563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www.syl.ru/misc/i/ai/184334/759709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3285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04048" y="620688"/>
            <a:ext cx="3816424" cy="6048672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Сын-художник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волю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отца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 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получить картину он не смог —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пропала,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украдена.</a:t>
            </a:r>
          </a:p>
        </p:txBody>
      </p:sp>
      <p:pic>
        <p:nvPicPr>
          <p:cNvPr id="9" name="Рисунок 8" descr="Картинки по запросу гоголь портрет пове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6805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153.photobucket.com/albums/s230/dvervzimu1/gog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45365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езультат пошуку зображень за запитом &quot;Н.В. Гоголь «Портрет»,&quot;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08720"/>
            <a:ext cx="37444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139952" y="620688"/>
            <a:ext cx="4824536" cy="597666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непосредственен, как силён Гоголь, и какой он художник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</a:t>
            </a:r>
            <a:endParaRPr lang="ru-RU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Чехов</a:t>
            </a:r>
          </a:p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 есть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драгоценнейший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 бога – не погуби его. Исследуй, изучай всё, что ни видишь, покори всё кисти, но во всём умей находить внутреннюю мысль и пуще всего старайся постигнуть высокую тайну </a:t>
            </a: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созданья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Блажен избранник, владеющий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ею.</a:t>
            </a:r>
          </a:p>
          <a:p>
            <a:pPr algn="r"/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В. Гоголь «Портрет» 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892480" cy="114528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Размышляем над прочитанным…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22437"/>
            <a:ext cx="4176464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портрет старика-ростовщика должен был подвергнуться немедленному истреблению?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какова судьба портрета в дальнейшем? Зачем его выкрали?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9" descr="Результат пошуку зображень за запитом &quot;Н.В. Гоголь «Портрет»,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7" name="Содержимое 4" descr="Картинки по запросу гоголь портрет повесть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Содержимое 5" descr="Результат пошуку зображень за запитом &quot;Н.В. Гоголь «Портрет»,&quot;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7444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4725144"/>
            <a:ext cx="9144000" cy="194421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покуда человек не искоренит в себе зависть, будут трагедии. Пока человек не научится сострадать, быть милосердным, этот портрет ещё многим поколениям принесёт вред, внесёт раздоры в человеческие взаимоотношения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851920" y="332656"/>
            <a:ext cx="5040560" cy="446449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исчез. Вместе с ним зло, порождаемое золотом, пошло бродить по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свету.И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воцарились равнодушие и жестокость, черствость и лицемерие.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 неистребимо, пока есть зависть, пока человек ненавидит другого только за то, что тот удачливее, талантливее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Картинки по запросу гоголь портрет повесть"/>
          <p:cNvPicPr>
            <a:picLocks/>
          </p:cNvPicPr>
          <p:nvPr/>
        </p:nvPicPr>
        <p:blipFill>
          <a:blip r:embed="rId2" cstate="print"/>
          <a:srcRect b="6299"/>
          <a:stretch>
            <a:fillRect/>
          </a:stretch>
        </p:blipFill>
        <p:spPr bwMode="auto">
          <a:xfrm>
            <a:off x="611560" y="332656"/>
            <a:ext cx="3302000" cy="42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Пов’язане зображення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4675" y="1052513"/>
            <a:ext cx="8569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sp>
        <p:nvSpPr>
          <p:cNvPr id="15" name="Прямоугольник 14"/>
          <p:cNvSpPr/>
          <p:nvPr/>
        </p:nvSpPr>
        <p:spPr>
          <a:xfrm>
            <a:off x="683568" y="1340768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Какая мысль заложена Гоголем в повести?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От чего предостерегает нас писатель? К чему призывает?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Какие нравственные уроки получаем мы, прочитав повесть?</a:t>
            </a:r>
            <a:endParaRPr lang="uk-UA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езультат пошуку зображень за запитом &quot;Н.В. Гоголь «Портрет»,&quot;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0963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Результат пошуку зображень за запитом &quot;Н.В. Гоголь «Портрет»,&quot;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 b="945"/>
          <a:stretch>
            <a:fillRect/>
          </a:stretch>
        </p:blipFill>
        <p:spPr bwMode="auto">
          <a:xfrm>
            <a:off x="5580112" y="404664"/>
            <a:ext cx="316835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Результат пошуку зображень за запитом &quot;Н.В. Гоголь «Портрет»,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980728"/>
            <a:ext cx="30963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2" name="Содержимое 6" descr="Результат пошуку зображень за запитом &quot;Н.В. Гоголь «Портрет»,&quot;"/>
          <p:cNvPicPr>
            <a:picLocks/>
          </p:cNvPicPr>
          <p:nvPr/>
        </p:nvPicPr>
        <p:blipFill>
          <a:blip r:embed="rId5" cstate="print"/>
          <a:srcRect t="1575"/>
          <a:stretch>
            <a:fillRect/>
          </a:stretch>
        </p:blipFill>
        <p:spPr bwMode="auto">
          <a:xfrm>
            <a:off x="4860032" y="1052736"/>
            <a:ext cx="2952328" cy="445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pic>
        <p:nvPicPr>
          <p:cNvPr id="13" name="Содержимое 4" descr="Пов’язане зображення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1916832"/>
            <a:ext cx="3005239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s://images-na.ssl-images-amazon.com/images/I/61iYifUlemL._SX342_QL70_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212976"/>
            <a:ext cx="20162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https://img07.rl0.ru/2df6a3eaa8f0da10cf5a2c5e478ee6d6/c793x1000/cv8.litres.ru/static/bookimages/21/40/34/21403487.bin.dir/21403487.cover.jpg"/>
          <p:cNvPicPr/>
          <p:nvPr/>
        </p:nvPicPr>
        <p:blipFill>
          <a:blip r:embed="rId8" cstate="print"/>
          <a:srcRect l="4342" t="3444" r="4342" b="3444"/>
          <a:stretch>
            <a:fillRect/>
          </a:stretch>
        </p:blipFill>
        <p:spPr bwMode="auto">
          <a:xfrm>
            <a:off x="6300192" y="3212976"/>
            <a:ext cx="2112857" cy="254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3600" b="1" dirty="0" smtClean="0"/>
              <a:t>«Портрет»</a:t>
            </a:r>
            <a:r>
              <a:rPr lang="uk-UA" sz="3600" dirty="0" smtClean="0"/>
              <a:t> — </a:t>
            </a:r>
            <a:r>
              <a:rPr lang="uk-UA" sz="3600" b="1" dirty="0" err="1" smtClean="0"/>
              <a:t>повесть</a:t>
            </a:r>
            <a:r>
              <a:rPr lang="uk-UA" sz="3600" b="1" dirty="0" smtClean="0"/>
              <a:t> </a:t>
            </a:r>
            <a:r>
              <a:rPr lang="uk-UA" sz="3600" b="1" dirty="0" err="1" smtClean="0"/>
              <a:t>Николая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Васильевича</a:t>
            </a:r>
            <a:r>
              <a:rPr lang="uk-UA" sz="3600" b="1" dirty="0" smtClean="0"/>
              <a:t> Гоголя </a:t>
            </a:r>
            <a:r>
              <a:rPr lang="uk-UA" sz="3600" b="1" dirty="0" err="1" smtClean="0"/>
              <a:t>из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цикла</a:t>
            </a:r>
            <a:r>
              <a:rPr lang="uk-UA" sz="3600" b="1" dirty="0" smtClean="0"/>
              <a:t> «</a:t>
            </a:r>
            <a:r>
              <a:rPr lang="uk-UA" sz="3600" b="1" dirty="0" err="1" smtClean="0"/>
              <a:t>Петербургские</a:t>
            </a:r>
            <a:r>
              <a:rPr lang="uk-UA" sz="3600" b="1" dirty="0" smtClean="0"/>
              <a:t> повести»</a:t>
            </a:r>
            <a:endParaRPr lang="uk-UA" sz="3600" b="1" dirty="0"/>
          </a:p>
        </p:txBody>
      </p:sp>
      <p:pic>
        <p:nvPicPr>
          <p:cNvPr id="14" name="Содержимое 13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129948"/>
            <a:ext cx="2746196" cy="41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499992" y="1916832"/>
            <a:ext cx="4392488" cy="468052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Повесть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1833—1834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«Арабески.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Н.Гоголя» в 1835 г.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(текст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переработан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1841—начале 1842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напечатана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1842 г. 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Современника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uk-UA" dirty="0"/>
          </a:p>
        </p:txBody>
      </p:sp>
      <p:pic>
        <p:nvPicPr>
          <p:cNvPr id="17" name="Содержимое 14" descr="Результат пошуку зображень за запитом &quot;«Арабески. Разные сочинения Н. Гоголя»&quot;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708920"/>
            <a:ext cx="43621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14300" prst="hardEdge"/>
          </a:sp3d>
        </p:spPr>
      </p:pic>
      <p:pic>
        <p:nvPicPr>
          <p:cNvPr id="19" name="Рисунок 18" descr="Результат пошуку зображень за запитом &quot;«Современник» 1842 год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4176464" cy="33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477886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Повесть Гоголя "Портрет" </a:t>
            </a:r>
            <a:r>
              <a:rPr lang="uk-UA" sz="3600" b="1" dirty="0" err="1" smtClean="0"/>
              <a:t>рассказывает</a:t>
            </a:r>
            <a:r>
              <a:rPr lang="uk-UA" sz="3600" b="1" dirty="0" smtClean="0"/>
              <a:t> о </a:t>
            </a:r>
            <a:r>
              <a:rPr lang="uk-UA" sz="3600" b="1" dirty="0" err="1" smtClean="0"/>
              <a:t>молодом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художнике</a:t>
            </a:r>
            <a:r>
              <a:rPr lang="uk-UA" sz="3600" b="1" dirty="0" smtClean="0"/>
              <a:t> по </a:t>
            </a:r>
            <a:r>
              <a:rPr lang="uk-UA" sz="3600" b="1" dirty="0" err="1" smtClean="0"/>
              <a:t>фамилии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Чартков</a:t>
            </a:r>
            <a:r>
              <a:rPr lang="uk-UA" sz="3600" b="1" dirty="0" smtClean="0"/>
              <a:t>,</a:t>
            </a:r>
            <a:endParaRPr lang="uk-UA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916832"/>
            <a:ext cx="4752528" cy="4752528"/>
          </a:xfrm>
        </p:spPr>
        <p:txBody>
          <a:bodyPr>
            <a:normAutofit fontScale="85000" lnSpcReduction="20000"/>
          </a:bodyPr>
          <a:lstStyle/>
          <a:p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зайдя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картинную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лавку,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обнаруживает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удивительный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портрет.</a:t>
            </a:r>
          </a:p>
          <a:p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старом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трете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неизвестный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старик в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азиатских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одеждах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Чарткова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поражают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старика с портрета: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обладали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странною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живостью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5" name="Содержимое 4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295232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Содержимое 11" descr="Результат пошуку зображень за запитом &quot;Н.В. Гоголь «Портрет»,&quot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33123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6" descr="Пов’язане зображення"/>
          <p:cNvPicPr>
            <a:picLocks/>
          </p:cNvPicPr>
          <p:nvPr/>
        </p:nvPicPr>
        <p:blipFill>
          <a:blip r:embed="rId2" cstate="print"/>
          <a:srcRect b="3335"/>
          <a:stretch>
            <a:fillRect/>
          </a:stretch>
        </p:blipFill>
        <p:spPr bwMode="auto">
          <a:xfrm>
            <a:off x="4860032" y="1700808"/>
            <a:ext cx="3384376" cy="45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Содержимое 4" descr="http://fb.ru/misc/i/gallery/10530/31537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91872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14300" prst="hardEdg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uk-UA" sz="4400" b="1" dirty="0" err="1" smtClean="0"/>
              <a:t>Чартков</a:t>
            </a:r>
            <a:r>
              <a:rPr lang="uk-UA" sz="4400" b="1" dirty="0" smtClean="0"/>
              <a:t> </a:t>
            </a:r>
            <a:r>
              <a:rPr lang="uk-UA" sz="4400" b="1" dirty="0" err="1" smtClean="0"/>
              <a:t>покупает</a:t>
            </a:r>
            <a:r>
              <a:rPr lang="uk-UA" sz="4400" b="1" dirty="0" smtClean="0"/>
              <a:t> портрет и </a:t>
            </a:r>
            <a:r>
              <a:rPr lang="uk-UA" sz="4400" b="1" dirty="0" err="1" smtClean="0"/>
              <a:t>несет</a:t>
            </a:r>
            <a:r>
              <a:rPr lang="uk-UA" sz="4400" b="1" dirty="0" smtClean="0"/>
              <a:t> </a:t>
            </a:r>
            <a:r>
              <a:rPr lang="uk-UA" sz="4400" b="1" dirty="0" err="1" smtClean="0"/>
              <a:t>его</a:t>
            </a:r>
            <a:r>
              <a:rPr lang="uk-UA" sz="4400" b="1" dirty="0" smtClean="0"/>
              <a:t> в </a:t>
            </a:r>
            <a:r>
              <a:rPr lang="uk-UA" sz="4400" b="1" dirty="0" err="1" smtClean="0"/>
              <a:t>свой</a:t>
            </a:r>
            <a:r>
              <a:rPr lang="uk-UA" sz="4400" b="1" dirty="0" smtClean="0"/>
              <a:t> </a:t>
            </a:r>
            <a:r>
              <a:rPr lang="uk-UA" sz="4400" b="1" dirty="0" err="1" smtClean="0"/>
              <a:t>бедный</a:t>
            </a:r>
            <a:r>
              <a:rPr lang="uk-UA" sz="4400" b="1" dirty="0" smtClean="0"/>
              <a:t> </a:t>
            </a:r>
            <a:r>
              <a:rPr lang="uk-UA" sz="4400" b="1" dirty="0" err="1" smtClean="0"/>
              <a:t>дом</a:t>
            </a:r>
            <a:endParaRPr lang="uk-UA" b="1" dirty="0"/>
          </a:p>
        </p:txBody>
      </p:sp>
      <p:pic>
        <p:nvPicPr>
          <p:cNvPr id="5" name="Содержимое 5" descr="Результат пошуку зображень за запитом &quot;Н.В. Гоголь «Портрет»,&quot;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58424" y="1722438"/>
            <a:ext cx="34361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6" name="Содержимое 4" descr="Пов’язане зображення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568" y="1700808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920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Размышляем над прочитанным…</a:t>
            </a:r>
            <a:endParaRPr lang="uk-UA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283968" cy="51125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представляет собой молодой художник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привлекло его в лавке? Зачем он купил портрет?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чудеса стали происходить с портретом?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4" descr="Картинки по запросу гоголь портрет повесть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968552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11" name="Содержимое 5" descr="Похожее изображени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12" name="Рисунок 11" descr="https://upload.wikimedia.org/wikipedia/ru/thumb/b/bb/Shcherbakov_Gogol_Portret.jpg/214px-Shcherbakov_Gogol_Portre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42484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577330"/>
          </a:xfrm>
        </p:spPr>
        <p:txBody>
          <a:bodyPr>
            <a:noAutofit/>
          </a:bodyPr>
          <a:lstStyle/>
          <a:p>
            <a:pPr algn="r"/>
            <a:r>
              <a:rPr lang="uk-UA" sz="3200" b="1" dirty="0" smtClean="0"/>
              <a:t>Дома художник  </a:t>
            </a:r>
            <a:r>
              <a:rPr lang="uk-UA" sz="3200" b="1" dirty="0" err="1" smtClean="0"/>
              <a:t>рассматривает</a:t>
            </a:r>
            <a:r>
              <a:rPr lang="uk-UA" sz="3200" b="1" dirty="0" smtClean="0"/>
              <a:t> портрет </a:t>
            </a:r>
            <a:r>
              <a:rPr lang="uk-UA" sz="3200" b="1" dirty="0" err="1" smtClean="0"/>
              <a:t>лучше</a:t>
            </a:r>
            <a:r>
              <a:rPr lang="uk-UA" sz="3200" b="1" dirty="0" smtClean="0"/>
              <a:t> и не </a:t>
            </a:r>
            <a:r>
              <a:rPr lang="uk-UA" sz="3200" b="1" dirty="0" err="1" smtClean="0"/>
              <a:t>может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отделаться</a:t>
            </a:r>
            <a:r>
              <a:rPr lang="uk-UA" sz="3200" b="1" dirty="0" smtClean="0"/>
              <a:t> от </a:t>
            </a:r>
            <a:r>
              <a:rPr lang="uk-UA" sz="3200" b="1" dirty="0" err="1" smtClean="0"/>
              <a:t>впечатления</a:t>
            </a:r>
            <a:r>
              <a:rPr lang="uk-UA" sz="3200" b="1" dirty="0" smtClean="0"/>
              <a:t>, </a:t>
            </a:r>
            <a:r>
              <a:rPr lang="uk-UA" sz="3200" b="1" dirty="0" err="1" smtClean="0"/>
              <a:t>что</a:t>
            </a:r>
            <a:r>
              <a:rPr lang="uk-UA" sz="3200" b="1" dirty="0" smtClean="0"/>
              <a:t> старик </a:t>
            </a:r>
            <a:r>
              <a:rPr lang="uk-UA" sz="3200" b="1" dirty="0" err="1" smtClean="0"/>
              <a:t>смотрит</a:t>
            </a:r>
            <a:r>
              <a:rPr lang="uk-UA" sz="3200" b="1" dirty="0" smtClean="0"/>
              <a:t> на </a:t>
            </a:r>
            <a:r>
              <a:rPr lang="uk-UA" sz="3200" b="1" dirty="0" err="1" smtClean="0"/>
              <a:t>него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536504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Чарткову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снятся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кошмары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связанные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портретом. В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старик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рамы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мешком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набитым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деньгами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художник 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незаметно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прячет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них.</a:t>
            </a:r>
          </a:p>
          <a:p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обнаруживает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endParaRPr lang="uk-UA" dirty="0"/>
          </a:p>
        </p:txBody>
      </p:sp>
      <p:pic>
        <p:nvPicPr>
          <p:cNvPr id="5" name="Содержимое 4" descr="Результат пошуку зображень за запитом &quot;Н.В. Гоголь «Портрет»,&quot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7525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336032" cy="43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Содержимое 3" descr="Результат пошуку зображень за запитом &quot;Н.В. Гоголь «Портрет»,&quot;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1844824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800200"/>
          </a:xfrm>
        </p:spPr>
        <p:txBody>
          <a:bodyPr>
            <a:noAutofit/>
          </a:bodyPr>
          <a:lstStyle/>
          <a:p>
            <a:pPr algn="r">
              <a:buFont typeface="Arial" pitchFamily="34" charset="0"/>
              <a:buChar char="•"/>
            </a:pPr>
            <a:r>
              <a:rPr lang="ru-RU" sz="3200" b="1" dirty="0" smtClean="0"/>
              <a:t> Как изменилась жизнь </a:t>
            </a:r>
            <a:r>
              <a:rPr lang="ru-RU" sz="3200" b="1" dirty="0" err="1" smtClean="0"/>
              <a:t>Чарткова</a:t>
            </a:r>
            <a:r>
              <a:rPr lang="ru-RU" sz="3200" b="1" dirty="0" smtClean="0"/>
              <a:t>? Нет ли в его бурных приготовлениях к новой жизни начала его медленной гибели?</a:t>
            </a:r>
            <a:endParaRPr lang="uk-UA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2348880"/>
            <a:ext cx="2880320" cy="41764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изменилась жизнь художника?  Был ли он при этом доволен, счастлив?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Результат пошуку зображень за запитом &quot;Н.В. Гоголь «Портрет»,&quot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522463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Пов’язане зображення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2276872"/>
            <a:ext cx="54006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 prst="hardEdge"/>
            <a:contourClr>
              <a:srgbClr val="FFFFFF"/>
            </a:contourClr>
          </a:sp3d>
        </p:spPr>
      </p:pic>
      <p:pic>
        <p:nvPicPr>
          <p:cNvPr id="7" name="Рисунок 6" descr="Картинки по запросу гоголь портрет повесть"/>
          <p:cNvPicPr/>
          <p:nvPr/>
        </p:nvPicPr>
        <p:blipFill>
          <a:blip r:embed="rId4" cstate="print"/>
          <a:srcRect l="4206" r="4206" b="9243"/>
          <a:stretch>
            <a:fillRect/>
          </a:stretch>
        </p:blipFill>
        <p:spPr bwMode="auto">
          <a:xfrm>
            <a:off x="1547664" y="2060848"/>
            <a:ext cx="3321369" cy="446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44008" y="836712"/>
            <a:ext cx="4248472" cy="5411688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Чартков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переезжает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роскошную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квартиру на 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Невском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проспекте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модным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художником,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4" descr="Пов’язане зображення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692696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Содержимое 5" descr="Пов’язане зображення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692696"/>
            <a:ext cx="3960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6" name="Содержимое 5" descr="Результат пошуку зображень за запитом &quot;Н.В. Гоголь «Портрет»,&quot;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476672"/>
            <a:ext cx="43924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  <p:pic>
        <p:nvPicPr>
          <p:cNvPr id="6" name="Рисунок 5" descr="https://ds02.infourok.ru/uploads/ex/0087/0003214e-deff9580/img20.jpg"/>
          <p:cNvPicPr/>
          <p:nvPr/>
        </p:nvPicPr>
        <p:blipFill>
          <a:blip r:embed="rId5" cstate="print"/>
          <a:srcRect l="51575" t="4199" r="2362" b="3150"/>
          <a:stretch>
            <a:fillRect/>
          </a:stretch>
        </p:blipFill>
        <p:spPr bwMode="auto">
          <a:xfrm>
            <a:off x="539552" y="476672"/>
            <a:ext cx="425935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3238</TotalTime>
  <Words>760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Уроки внеклассного чтения. 8 класс</vt:lpstr>
      <vt:lpstr>Слайд 2</vt:lpstr>
      <vt:lpstr>«Портрет» — повесть Николая Васильевича Гоголя из цикла «Петербургские повести»</vt:lpstr>
      <vt:lpstr>Повесть Гоголя "Портрет" рассказывает о молодом художнике по фамилии Чартков,</vt:lpstr>
      <vt:lpstr>Чартков покупает портрет и несет его в свой бедный дом</vt:lpstr>
      <vt:lpstr>Размышляем над прочитанным…</vt:lpstr>
      <vt:lpstr>Дома художник  рассматривает портрет лучше и не может отделаться от впечатления, что старик смотрит на него.</vt:lpstr>
      <vt:lpstr> Как изменилась жизнь Чарткова? Нет ли в его бурных приготовлениях к новой жизни начала его медленной гибели?</vt:lpstr>
      <vt:lpstr>Слайд 9</vt:lpstr>
      <vt:lpstr>Размышляем над прочитанным…</vt:lpstr>
      <vt:lpstr>Слайд 11</vt:lpstr>
      <vt:lpstr>Слайд 12</vt:lpstr>
      <vt:lpstr>Слайд 13</vt:lpstr>
      <vt:lpstr>Размышляем над прочитанным…</vt:lpstr>
      <vt:lpstr>Размышляем над прочитанным…</vt:lpstr>
      <vt:lpstr>Слайд 16</vt:lpstr>
      <vt:lpstr>Слайд 17</vt:lpstr>
      <vt:lpstr>Размышляем над прочитанным…</vt:lpstr>
      <vt:lpstr>Слайд 19</vt:lpstr>
      <vt:lpstr>Размышляем над прочитанным…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Shahter</dc:creator>
  <cp:lastModifiedBy>Shahter</cp:lastModifiedBy>
  <cp:revision>344</cp:revision>
  <dcterms:created xsi:type="dcterms:W3CDTF">2016-07-02T22:05:49Z</dcterms:created>
  <dcterms:modified xsi:type="dcterms:W3CDTF">2017-06-20T09:15:56Z</dcterms:modified>
</cp:coreProperties>
</file>