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8" r:id="rId3"/>
    <p:sldId id="290" r:id="rId4"/>
    <p:sldId id="295" r:id="rId5"/>
    <p:sldId id="280" r:id="rId6"/>
    <p:sldId id="283" r:id="rId7"/>
    <p:sldId id="287" r:id="rId8"/>
    <p:sldId id="284" r:id="rId9"/>
    <p:sldId id="276" r:id="rId10"/>
    <p:sldId id="297" r:id="rId11"/>
    <p:sldId id="291" r:id="rId12"/>
    <p:sldId id="298" r:id="rId13"/>
    <p:sldId id="29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09.07.2017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intsmuseum.ru/files/engraving/Goncharov_Ksilografiya-010.jpg" TargetMode="External"/><Relationship Id="rId13" Type="http://schemas.openxmlformats.org/officeDocument/2006/relationships/hyperlink" Target="http://audiohrestomatiya.ru/a_competitions/3444.jpg" TargetMode="External"/><Relationship Id="rId3" Type="http://schemas.openxmlformats.org/officeDocument/2006/relationships/hyperlink" Target="http://teatr.audio/uploads/topics/preview/00/02/16/33/26a1d338bc.jpg" TargetMode="External"/><Relationship Id="rId7" Type="http://schemas.openxmlformats.org/officeDocument/2006/relationships/hyperlink" Target="http://audioknigi.me/img/1/pesnya-o-sokole-pesnya-o-burevesnike.jpg" TargetMode="External"/><Relationship Id="rId12" Type="http://schemas.openxmlformats.org/officeDocument/2006/relationships/hyperlink" Target="http://www.audiohrestomatiya.ru/a_competitions/1411.jpg" TargetMode="External"/><Relationship Id="rId2" Type="http://schemas.openxmlformats.org/officeDocument/2006/relationships/hyperlink" Target="http://iessay.ru/public/page_images/1184/gorky_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adly.ru/public/media/covers/f/7/f7909debaa1610fede548ac61b532386_160x0.jpg" TargetMode="External"/><Relationship Id="rId11" Type="http://schemas.openxmlformats.org/officeDocument/2006/relationships/hyperlink" Target="http://arch.rgdb.ru/xmlui/bitstream/handle/123456789/36163/Image00003.jpg?sequence=3" TargetMode="External"/><Relationship Id="rId5" Type="http://schemas.openxmlformats.org/officeDocument/2006/relationships/hyperlink" Target="http://arch.rgdb.ru/xmlui/bitstream/handle/123456789/36163/Image00001.jpg?sequence=1" TargetMode="External"/><Relationship Id="rId10" Type="http://schemas.openxmlformats.org/officeDocument/2006/relationships/hyperlink" Target="http://citykey.net/images/product/693/418693/pesnya-o-sokole-maksim-gorkiy.jpg" TargetMode="External"/><Relationship Id="rId4" Type="http://schemas.openxmlformats.org/officeDocument/2006/relationships/hyperlink" Target="http://iba.barius.ru/bib/pages/p1/1271/001.jpg" TargetMode="External"/><Relationship Id="rId9" Type="http://schemas.openxmlformats.org/officeDocument/2006/relationships/hyperlink" Target="http://artgallery.krasno.ru/IMAGES/Grafics/Andrixon/Big/P1010087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ds02.infourok.ru/uploads/ex/074e/00041275-c50a4649/1/640/img6.jpg" TargetMode="External"/><Relationship Id="rId3" Type="http://schemas.openxmlformats.org/officeDocument/2006/relationships/hyperlink" Target="https://img09.rl0.ru/803a8f85a1620d9ebfcb5a72701929ee/c589x786/audiohrestomatiya.ru/a_competitions/1418.jpg" TargetMode="External"/><Relationship Id="rId7" Type="http://schemas.openxmlformats.org/officeDocument/2006/relationships/hyperlink" Target="http://md-eksperiment.org/images/posts/071c4f1f-fce4-4e8a-aacb-d0f46cd1d408.jpeg" TargetMode="External"/><Relationship Id="rId2" Type="http://schemas.openxmlformats.org/officeDocument/2006/relationships/hyperlink" Target="https://img05.rl0.ru/01adb0b432582b46829ad7854ae8161b/c1000x1325/www.renegadetribune.com/wp-content/uploads/2015/09/konstantin-vasiliev-the-falcon-19692-e1274032390197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myshared.ru/6/603047/slide_2.jpg" TargetMode="External"/><Relationship Id="rId5" Type="http://schemas.openxmlformats.org/officeDocument/2006/relationships/hyperlink" Target="https://upload.wikimedia.org/wikipedia/commons/thumb/3/30/Couleuvre_collier_62.JPG/200px-Couleuvre_collier_62.JPG" TargetMode="External"/><Relationship Id="rId4" Type="http://schemas.openxmlformats.org/officeDocument/2006/relationships/hyperlink" Target="https://img07.rl0.ru/d3f5c603ca3c5596e27a6598ca1d2dff/c739x1024/www.neizvestniy-geniy.ru/images/works/photo/2015/02/1347774_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езультат пошуку зображень за запитом &quot;Максим Горький «Песня о Соколе»&quot;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23956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85184"/>
            <a:ext cx="8077200" cy="136815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ru-RU" sz="48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Уроки внеклассного чтения.</a:t>
            </a:r>
            <a:br>
              <a:rPr lang="ru-RU" sz="48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80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8 класс</a:t>
            </a:r>
            <a:r>
              <a:rPr lang="uk-UA" sz="4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uk-UA" sz="4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uk-UA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764705"/>
            <a:ext cx="8712968" cy="3600400"/>
          </a:xfrm>
          <a:scene3d>
            <a:camera prst="perspectiveRelaxed"/>
            <a:lightRig rig="glow" dir="tl">
              <a:rot lat="0" lon="0" rev="5400000"/>
            </a:lightRig>
          </a:scene3d>
          <a:sp3d>
            <a:bevelT w="114300" prst="artDeco"/>
          </a:sp3d>
        </p:spPr>
        <p:txBody>
          <a:bodyPr>
            <a:no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r"/>
            <a:r>
              <a:rPr lang="uk-UA" sz="80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Максим Горький</a:t>
            </a:r>
          </a:p>
          <a:p>
            <a:pPr algn="r"/>
            <a:r>
              <a:rPr lang="uk-UA" sz="8200" b="1" dirty="0" err="1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“Песня</a:t>
            </a:r>
            <a:r>
              <a:rPr lang="uk-UA" sz="8200" b="1" dirty="0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о </a:t>
            </a:r>
            <a:r>
              <a:rPr lang="uk-UA" sz="8200" b="1" dirty="0" err="1" smtClean="0">
                <a:ln w="1143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Соколе”</a:t>
            </a:r>
            <a:endParaRPr lang="uk-UA" sz="8200" b="1" dirty="0">
              <a:ln w="11430"/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 Соколе» получила в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широчайшую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известность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773936"/>
            <a:ext cx="4536504" cy="4623816"/>
          </a:xfrm>
        </p:spPr>
        <p:txBody>
          <a:bodyPr>
            <a:normAutofit lnSpcReduction="10000"/>
          </a:bodyPr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строки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“Песни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Соколе”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стали «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крылатыми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вошли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язык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поговорок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«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Рожденный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ползать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летать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«Безумству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храбрых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поем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славу!»,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«Безумство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храбрых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мудрость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https://img01.rl0.ru/b26ec55b36d06f5472687a6c092ebc6f/c737x580/knigirossii.ru/pictures/2/41/4457267_sbig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5385" t="3910" r="3077" b="4887"/>
          <a:stretch>
            <a:fillRect/>
          </a:stretch>
        </p:blipFill>
        <p:spPr bwMode="auto">
          <a:xfrm>
            <a:off x="323528" y="2132856"/>
            <a:ext cx="47525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prst="angle"/>
          </a:sp3d>
        </p:spPr>
      </p:pic>
      <p:pic>
        <p:nvPicPr>
          <p:cNvPr id="6" name="Содержимое 4" descr="Результат пошуку зображень за запитом &quot;Максим Горький «Песня о Соколе»&quot;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32403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prst="angle"/>
          </a:sp3d>
        </p:spPr>
      </p:pic>
      <p:pic>
        <p:nvPicPr>
          <p:cNvPr id="7" name="Содержимое 6" descr="https://img01.rl0.ru/0aaa2d13efa6bb34b7a9020e022d3a33/c1132x1600/4.bp.blogspot.com/-ntFDNBoEw1s/UP6uX3evD6I/AAAAAAAAADI/m9bGQDZm9O8/s1600/%D0%BF%D1%96%D1%81%D0%BD%D1%8F+%D0%BF%D1%80%D0%BE+%D1%81%D0%BE%D0%BA%D0%BE%D0%BB%D0%B0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916832"/>
            <a:ext cx="3271754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Содержимое 7" descr="Результат пошуку зображень за запитом &quot;Максим Горький «Песня о Соколе»&quot;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02433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Рисунок 8" descr="Пов’язане зображення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628800"/>
            <a:ext cx="2988374" cy="444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2" name="Содержимое 4" descr="https://img06.rl0.ru/9011fdc81c2d64b2ca455eda804f829a/c414x620/images.by.prom.st/67955705_w640_h640_cid388175_pid51368222-82679a55.jpg"/>
          <p:cNvPicPr>
            <a:picLocks/>
          </p:cNvPicPr>
          <p:nvPr/>
        </p:nvPicPr>
        <p:blipFill>
          <a:blip r:embed="rId4" cstate="print"/>
          <a:srcRect b="4877"/>
          <a:stretch>
            <a:fillRect/>
          </a:stretch>
        </p:blipFill>
        <p:spPr bwMode="auto">
          <a:xfrm>
            <a:off x="3059832" y="1844824"/>
            <a:ext cx="3088958" cy="440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1" name="Рисунок 10" descr="Пов’язане зображення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3717032"/>
            <a:ext cx="20882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Содержимое 6" descr="Результат пошуку зображень за запитом &quot;Максим Горький «Песня о Соколе»&quot;"/>
          <p:cNvPicPr>
            <a:picLocks noGrp="1"/>
          </p:cNvPicPr>
          <p:nvPr>
            <p:ph sz="half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717032"/>
            <a:ext cx="22139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Интернет-источники</a:t>
            </a:r>
            <a:r>
              <a:rPr lang="ru-RU" dirty="0" smtClean="0"/>
              <a:t>: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59"/>
          </a:xfrm>
        </p:spPr>
        <p:txBody>
          <a:bodyPr>
            <a:noAutofit/>
          </a:bodyPr>
          <a:lstStyle/>
          <a:p>
            <a:r>
              <a:rPr lang="uk-UA" sz="1600" u="sng" dirty="0" smtClean="0">
                <a:hlinkClick r:id="rId2"/>
              </a:rPr>
              <a:t>http://iessay.ru/public/page_images/1184/gorky_2.jpg</a:t>
            </a:r>
            <a:endParaRPr lang="uk-UA" sz="1600" dirty="0" smtClean="0"/>
          </a:p>
          <a:p>
            <a:r>
              <a:rPr lang="uk-UA" sz="1600" u="sng" dirty="0" smtClean="0">
                <a:hlinkClick r:id="rId3"/>
              </a:rPr>
              <a:t>http</a:t>
            </a:r>
            <a:r>
              <a:rPr lang="uk-UA" sz="1600" u="sng" dirty="0" smtClean="0">
                <a:hlinkClick r:id="rId3"/>
              </a:rPr>
              <a:t>://teatr.audio/uploads/topics/preview/00/02/16/33/26a1d338bc.jpg</a:t>
            </a:r>
            <a:endParaRPr lang="uk-UA" sz="1600" dirty="0" smtClean="0"/>
          </a:p>
          <a:p>
            <a:r>
              <a:rPr lang="uk-UA" sz="1600" u="sng" dirty="0" smtClean="0">
                <a:hlinkClick r:id="rId4"/>
              </a:rPr>
              <a:t>http://iba.barius.ru/bib/pages/p1/1271/001.jpg</a:t>
            </a:r>
            <a:endParaRPr lang="uk-UA" sz="1600" dirty="0" smtClean="0"/>
          </a:p>
          <a:p>
            <a:r>
              <a:rPr lang="uk-UA" sz="1600" u="sng" dirty="0" smtClean="0">
                <a:hlinkClick r:id="rId5"/>
              </a:rPr>
              <a:t>http://arch.rgdb.ru/xmlui/bitstream/handle/123456789/36163/Image00001.jpg?sequence=1</a:t>
            </a:r>
            <a:endParaRPr lang="uk-UA" sz="1600" dirty="0" smtClean="0"/>
          </a:p>
          <a:p>
            <a:r>
              <a:rPr lang="uk-UA" sz="1600" u="sng" dirty="0" smtClean="0">
                <a:hlinkClick r:id="rId6"/>
              </a:rPr>
              <a:t>http://</a:t>
            </a:r>
            <a:r>
              <a:rPr lang="uk-UA" sz="1600" u="sng" dirty="0" smtClean="0">
                <a:hlinkClick r:id="rId6"/>
              </a:rPr>
              <a:t>readly.ru/public/media/covers/f/7/f7909debaa1610fede548ac61b532386_160x0.jpg</a:t>
            </a:r>
            <a:endParaRPr lang="uk-UA" sz="1600" u="sng" dirty="0" smtClean="0"/>
          </a:p>
          <a:p>
            <a:r>
              <a:rPr lang="uk-UA" sz="1600" u="sng" dirty="0" smtClean="0">
                <a:hlinkClick r:id="rId7"/>
              </a:rPr>
              <a:t>http://audioknigi.me/img/1/pesnya-o-sokole-pesnya-o-burevesnike.jpg</a:t>
            </a:r>
            <a:endParaRPr lang="uk-UA" sz="1600" dirty="0" smtClean="0"/>
          </a:p>
          <a:p>
            <a:r>
              <a:rPr lang="uk-UA" sz="1600" dirty="0" smtClean="0"/>
              <a:t>https://img06.rl0.ru/9011fdc81c2d64b2ca455eda804f829a/c414x620/images.by.prom.st/67955705_w640_h640_cid388175_pid51368222-82679a55.jpg</a:t>
            </a:r>
          </a:p>
          <a:p>
            <a:r>
              <a:rPr lang="uk-UA" sz="1600" u="sng" dirty="0" smtClean="0">
                <a:hlinkClick r:id="rId8"/>
              </a:rPr>
              <a:t>http://www.printsmuseum.ru/files/engraving/Goncharov_Ksilografiya-010.jpg</a:t>
            </a:r>
            <a:endParaRPr lang="uk-UA" sz="1600" dirty="0" smtClean="0"/>
          </a:p>
          <a:p>
            <a:r>
              <a:rPr lang="uk-UA" sz="1600" u="sng" dirty="0" smtClean="0">
                <a:hlinkClick r:id="rId9"/>
              </a:rPr>
              <a:t>http://</a:t>
            </a:r>
            <a:r>
              <a:rPr lang="uk-UA" sz="1600" u="sng" dirty="0" smtClean="0">
                <a:hlinkClick r:id="rId9"/>
              </a:rPr>
              <a:t>artgallery.krasno.ru/IMAGES/Grafics/Andrixon/Big/P1010087.jpg</a:t>
            </a:r>
            <a:endParaRPr lang="uk-UA" sz="1600" u="sng" dirty="0" smtClean="0"/>
          </a:p>
          <a:p>
            <a:r>
              <a:rPr lang="uk-UA" sz="1600" u="sng" dirty="0" smtClean="0">
                <a:hlinkClick r:id="rId10"/>
              </a:rPr>
              <a:t>http://</a:t>
            </a:r>
            <a:r>
              <a:rPr lang="uk-UA" sz="1600" u="sng" dirty="0" smtClean="0">
                <a:hlinkClick r:id="rId10"/>
              </a:rPr>
              <a:t>citykey.net/images/product/693/418693/pesnya-o-sokole-maksim-gorkiy.jpg</a:t>
            </a:r>
            <a:endParaRPr lang="uk-UA" sz="1600" u="sng" dirty="0" smtClean="0"/>
          </a:p>
          <a:p>
            <a:r>
              <a:rPr lang="uk-UA" sz="1600" dirty="0" smtClean="0"/>
              <a:t>https://i.ytimg.com/vi/wfNy341IFZk/maxresdefault.jpg</a:t>
            </a:r>
          </a:p>
          <a:p>
            <a:r>
              <a:rPr lang="uk-UA" sz="1600" u="sng" dirty="0" smtClean="0">
                <a:hlinkClick r:id="rId11"/>
              </a:rPr>
              <a:t>http://arch.rgdb.ru/xmlui/bitstream/handle/123456789/36163/Image00003.jpg?sequence=3</a:t>
            </a:r>
            <a:endParaRPr lang="uk-UA" sz="1600" dirty="0" smtClean="0"/>
          </a:p>
          <a:p>
            <a:r>
              <a:rPr lang="uk-UA" sz="1600" dirty="0" smtClean="0"/>
              <a:t>https://img01.rl0.ru/b26ec55b36d06f5472687a6c092ebc6f/c737x580/knigirossii.ru/pictures/2/41/4457267_sbig2.jpg</a:t>
            </a:r>
          </a:p>
          <a:p>
            <a:r>
              <a:rPr lang="uk-UA" sz="1600" u="sng" dirty="0" smtClean="0">
                <a:hlinkClick r:id="rId12"/>
              </a:rPr>
              <a:t>http://</a:t>
            </a:r>
            <a:r>
              <a:rPr lang="uk-UA" sz="1600" u="sng" dirty="0" smtClean="0">
                <a:hlinkClick r:id="rId12"/>
              </a:rPr>
              <a:t>www.audiohrestomatiya.ru/a_competitions/1411.jpg</a:t>
            </a:r>
            <a:endParaRPr lang="uk-UA" sz="1600" u="sng" dirty="0" smtClean="0"/>
          </a:p>
          <a:p>
            <a:r>
              <a:rPr lang="uk-UA" sz="1600" u="sng" dirty="0" smtClean="0">
                <a:hlinkClick r:id="rId13"/>
              </a:rPr>
              <a:t>http://audiohrestomatiya.ru/a_competitions/3444.jpg</a:t>
            </a:r>
            <a:endParaRPr lang="uk-UA" sz="1600" dirty="0" smtClean="0"/>
          </a:p>
          <a:p>
            <a:r>
              <a:rPr lang="uk-UA" sz="1600" dirty="0" smtClean="0"/>
              <a:t>http://</a:t>
            </a:r>
            <a:r>
              <a:rPr lang="uk-UA" sz="1600" dirty="0" smtClean="0"/>
              <a:t>mypresentation.ru/documents/122d94c4b395fc11e2a4482e377c1c3a/img4.jpg</a:t>
            </a:r>
            <a:endParaRPr lang="uk-UA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Интернет-источники</a:t>
            </a:r>
            <a:r>
              <a:rPr lang="ru-RU" dirty="0" smtClean="0"/>
              <a:t>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25609"/>
          </a:xfrm>
        </p:spPr>
        <p:txBody>
          <a:bodyPr>
            <a:normAutofit fontScale="55000" lnSpcReduction="20000"/>
          </a:bodyPr>
          <a:lstStyle/>
          <a:p>
            <a:r>
              <a:rPr lang="uk-UA" u="sng" dirty="0" smtClean="0">
                <a:hlinkClick r:id="rId2"/>
              </a:rPr>
              <a:t>https://img05.rl0.ru/01adb0b432582b46829ad7854ae8161b/c1000x1325/www.renegadetribune.com/wp-content/uploads/2015/09/konstantin-vasiliev-the-falcon-19692-e1274032390197.jpg</a:t>
            </a:r>
            <a:endParaRPr lang="uk-UA" dirty="0" smtClean="0"/>
          </a:p>
          <a:p>
            <a:r>
              <a:rPr lang="uk-UA" dirty="0" smtClean="0"/>
              <a:t>https://img08.rl0.ru/77aee0d6ce57ad6aa5610ab30110ec09/c531x768/cs1.livemaster.ru/storage/cd/26/600414b00e6250c495249f83d0.jpg</a:t>
            </a:r>
          </a:p>
          <a:p>
            <a:r>
              <a:rPr lang="uk-UA" u="sng" dirty="0" smtClean="0">
                <a:hlinkClick r:id="rId3"/>
              </a:rPr>
              <a:t>https://img09.rl0.ru/803a8f85a1620d9ebfcb5a72701929ee/c589x786/audiohrestomatiya.ru/a_competitions/1418.jpg</a:t>
            </a:r>
            <a:endParaRPr lang="uk-UA" dirty="0" smtClean="0"/>
          </a:p>
          <a:p>
            <a:r>
              <a:rPr lang="uk-UA" u="sng" dirty="0" smtClean="0">
                <a:hlinkClick r:id="rId4"/>
              </a:rPr>
              <a:t>https://img07.rl0.ru/d3f5c603ca3c5596e27a6598ca1d2dff/c739x1024/www.neizvestniy-geniy.ru/images/works/photo/2015/02/1347774_1.jpg</a:t>
            </a:r>
            <a:endParaRPr lang="uk-UA" dirty="0" smtClean="0"/>
          </a:p>
          <a:p>
            <a:r>
              <a:rPr lang="uk-UA" u="sng" dirty="0" smtClean="0">
                <a:hlinkClick r:id="rId5"/>
              </a:rPr>
              <a:t>https://upload.wikimedia.org/wikipedia/commons/thumb/3/30/Couleuvre_collier_62.JPG/200px-Couleuvre_collier_62.JPG</a:t>
            </a:r>
            <a:endParaRPr lang="uk-UA" dirty="0" smtClean="0"/>
          </a:p>
          <a:p>
            <a:r>
              <a:rPr lang="ru-RU" u="sng" dirty="0" smtClean="0">
                <a:hlinkClick r:id="rId6"/>
              </a:rPr>
              <a:t>http://images.myshared.ru/6/603047/slide_2.jpg</a:t>
            </a:r>
            <a:endParaRPr lang="uk-UA" dirty="0" smtClean="0"/>
          </a:p>
          <a:p>
            <a:r>
              <a:rPr lang="ru-RU" u="sng" dirty="0" smtClean="0">
                <a:hlinkClick r:id="rId7"/>
              </a:rPr>
              <a:t>http://md-eksperiment.org/images/posts/071c4f1f-fce4-4e8a-aacb-d0f46cd1d408.jpeg</a:t>
            </a:r>
            <a:endParaRPr lang="uk-UA" dirty="0" smtClean="0"/>
          </a:p>
          <a:p>
            <a:r>
              <a:rPr lang="ru-RU" u="sng" dirty="0" smtClean="0">
                <a:hlinkClick r:id="rId8"/>
              </a:rPr>
              <a:t>https://</a:t>
            </a:r>
            <a:r>
              <a:rPr lang="ru-RU" u="sng" dirty="0" smtClean="0">
                <a:hlinkClick r:id="rId8"/>
              </a:rPr>
              <a:t>ds02.infourok.ru/uploads/ex/074e/00041275-c50a4649/1/640/img6.jpg</a:t>
            </a:r>
            <a:endParaRPr lang="uk-U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sz="half" idx="4294967295"/>
          </p:nvPr>
        </p:nvSpPr>
        <p:spPr>
          <a:xfrm>
            <a:off x="3995936" y="1628800"/>
            <a:ext cx="4752528" cy="5040560"/>
          </a:xfrm>
        </p:spPr>
        <p:txBody>
          <a:bodyPr>
            <a:normAutofit fontScale="85000" lnSpcReduction="20000"/>
          </a:bodyPr>
          <a:lstStyle/>
          <a:p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две формы жизни: гниение и горение. Трусливые и жадные изберут первую, мужественные и щедрые – 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вторую.</a:t>
            </a:r>
          </a:p>
          <a:p>
            <a:pPr algn="r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Горький 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«Часы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Безумство 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храбрых – вот мудрость </a:t>
            </a:r>
            <a:r>
              <a:rPr lang="ru-RU" sz="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жизни.</a:t>
            </a:r>
          </a:p>
          <a:p>
            <a:pPr algn="r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Горький «Песня о Соколе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Содержимое 12" descr="Результат пошуку зображень за запитом &quot;Максим Горький «Песня о Соколе»&quot;"/>
          <p:cNvPicPr>
            <a:picLocks noGrp="1"/>
          </p:cNvPicPr>
          <p:nvPr>
            <p:ph sz="half" idx="4294967295"/>
          </p:nvPr>
        </p:nvPicPr>
        <p:blipFill>
          <a:blip r:embed="rId2" cstate="print"/>
          <a:srcRect t="717" r="1112" b="1433"/>
          <a:stretch>
            <a:fillRect/>
          </a:stretch>
        </p:blipFill>
        <p:spPr bwMode="auto">
          <a:xfrm>
            <a:off x="539552" y="1628800"/>
            <a:ext cx="345638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«Песня о Соколе» 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первые напечатана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марта 1895 года в «Самарской газете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944" y="1556792"/>
            <a:ext cx="4896544" cy="5112568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первой публикации текст был включён в состав рассказа «В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Черноморье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входящего в цикл «Теневые картинки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книжной публикации в сборнике «Очерки и рассказы» (1898) автор внёс в текст ряд поправок, а для второго издания сборника в 1899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существенно переработал его и дал итоговое название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 о соколе» переведена на многие языки мира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Похожее изображение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5039" t="1895" r="2520" b="1895"/>
          <a:stretch>
            <a:fillRect/>
          </a:stretch>
        </p:blipFill>
        <p:spPr bwMode="auto">
          <a:xfrm>
            <a:off x="710070" y="1930790"/>
            <a:ext cx="3128590" cy="436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Рисунок 5" descr="Картинки по запросу «Очерки и рассказы» (1898)"/>
          <p:cNvPicPr/>
          <p:nvPr/>
        </p:nvPicPr>
        <p:blipFill>
          <a:blip r:embed="rId3" cstate="print"/>
          <a:srcRect l="5669" t="2305" r="5315" b="5070"/>
          <a:stretch>
            <a:fillRect/>
          </a:stretch>
        </p:blipFill>
        <p:spPr bwMode="auto">
          <a:xfrm>
            <a:off x="179512" y="2276872"/>
            <a:ext cx="4464496" cy="363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prst="angle"/>
          </a:sp3d>
        </p:spPr>
      </p:pic>
      <p:pic>
        <p:nvPicPr>
          <p:cNvPr id="7" name="Рисунок 6" descr="Результат пошуку зображень за запитом &quot;Максим Горький «Песня о Соколе»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916832"/>
            <a:ext cx="313239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горький песня о соколе"/>
          <p:cNvPicPr>
            <a:picLocks/>
          </p:cNvPicPr>
          <p:nvPr/>
        </p:nvPicPr>
        <p:blipFill>
          <a:blip r:embed="rId2" cstate="print">
            <a:lum bright="30000" contrast="20000"/>
          </a:blip>
          <a:srcRect b="8268"/>
          <a:stretch>
            <a:fillRect/>
          </a:stretch>
        </p:blipFill>
        <p:spPr bwMode="auto">
          <a:xfrm>
            <a:off x="467544" y="1628801"/>
            <a:ext cx="8208912" cy="40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 Соколе»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открывается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развернутым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описанием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моря: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420888"/>
            <a:ext cx="8712968" cy="4437112"/>
          </a:xfrm>
        </p:spPr>
        <p:txBody>
          <a:bodyPr>
            <a:normAutofit fontScale="62500" lnSpcReduction="20000"/>
          </a:bodyPr>
          <a:lstStyle/>
          <a:p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“Море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огромное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лениво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вздыхающее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берега, 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уснуло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неподвижно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дали,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облитой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голубым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сиянием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луны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Мягкое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серебристое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оно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слилось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там с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синим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южным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небом и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крепко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спит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отражая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себе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прозрачную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ткань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перистых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облаков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неподвижных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 не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скрывающих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собою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золотых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узоров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звезд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Кажется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что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небо все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ниже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наклоняется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над морем,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желая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понять то, о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чем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шепчут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неугомонные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волны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сонно </a:t>
            </a:r>
            <a:r>
              <a:rPr lang="uk-UA" sz="40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всползая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uk-UA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берег…”</a:t>
            </a:r>
          </a:p>
          <a:p>
            <a:endParaRPr lang="uk-UA" sz="2900" dirty="0" smtClean="0"/>
          </a:p>
          <a:p>
            <a:pPr algn="r"/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Море 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изображается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произведении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некий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живой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организм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классической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литературе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традиционно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символизирует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Содержимое 3" descr="Картинки по запросу горький песня о соколе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496944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640960" cy="1251062"/>
          </a:xfrm>
        </p:spPr>
        <p:txBody>
          <a:bodyPr>
            <a:noAutofit/>
          </a:bodyPr>
          <a:lstStyle/>
          <a:p>
            <a:pPr algn="ctr"/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uk-UA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сюжете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песни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противопоставлены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друг другу два героя: Уж и </a:t>
            </a:r>
            <a:r>
              <a:rPr lang="uk-UA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</a:t>
            </a:r>
            <a:endParaRPr lang="uk-U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773936"/>
            <a:ext cx="4464496" cy="4623816"/>
          </a:xfrm>
        </p:spPr>
        <p:txBody>
          <a:bodyPr>
            <a:normAutofit/>
          </a:bodyPr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басне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этими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героями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скрываются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типа людей: к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первому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относятся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исключительные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второму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те,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ползет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не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пытаясь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подняться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повседневностью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Пов’язане зображення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825" y="1773238"/>
            <a:ext cx="3465349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Содержимое 6" descr="https://img07.rl0.ru/d3f5c603ca3c5596e27a6598ca1d2dff/c739x1024/www.neizvestniy-geniy.ru/images/works/photo/2015/02/1347774_1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345638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9" name="Содержимое 6" descr="Результат пошуку зображень за запитом &quot;Максим Горький «Песня о Соколе»&quot;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772816"/>
            <a:ext cx="345638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52400"/>
            <a:ext cx="8892480" cy="125106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Горькому важно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показать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Соколы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Ужи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люди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разной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породы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 smtClean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4008" y="1773936"/>
            <a:ext cx="4320480" cy="4823416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аже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желании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Уж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никогда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сможет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стать Соколом.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вдохновляет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радость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полета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стихия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земля, и он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тоже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по-своему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счастлив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творенье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живу я. И он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свернулся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клубок на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камне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гордясь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собою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Результат пошуку зображень за запитом &quot;Максим Горький «Песня о Соколе»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32670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elaxedModerately"/>
            <a:lightRig rig="threePt" dir="t"/>
          </a:scene3d>
          <a:sp3d>
            <a:bevelT prst="angle"/>
          </a:sp3d>
        </p:spPr>
      </p:pic>
      <p:pic>
        <p:nvPicPr>
          <p:cNvPr id="7" name="Содержимое 9" descr="https://img09.rl0.ru/803a8f85a1620d9ebfcb5a72701929ee/c589x786/audiohrestomatiya.ru/a_competitions/1418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6004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Содержимое 7" descr="https://upload.wikimedia.org/wikipedia/commons/thumb/3/30/Couleuvre_collier_62.JPG/200px-Couleuvre_collier_62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76872"/>
            <a:ext cx="48245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Righ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52400"/>
            <a:ext cx="8892480" cy="1251062"/>
          </a:xfrm>
        </p:spPr>
        <p:txBody>
          <a:bodyPr>
            <a:normAutofit fontScale="90000"/>
          </a:bodyPr>
          <a:lstStyle/>
          <a:p>
            <a:pPr algn="r"/>
            <a:r>
              <a:rPr lang="uk-UA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икто</a:t>
            </a:r>
            <a:r>
              <a:rPr lang="uk-U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кроме</a:t>
            </a:r>
            <a:r>
              <a:rPr lang="uk-U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самого </a:t>
            </a:r>
            <a:r>
              <a:rPr lang="uk-UA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Ужа</a:t>
            </a:r>
            <a:r>
              <a:rPr lang="uk-U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</a:t>
            </a:r>
            <a:r>
              <a:rPr lang="uk-U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uk-UA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гордится</a:t>
            </a:r>
            <a:r>
              <a:rPr lang="uk-U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</a:t>
            </a:r>
            <a:r>
              <a:rPr lang="uk-UA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</a:t>
            </a:r>
            <a:r>
              <a:rPr lang="uk-U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 </a:t>
            </a:r>
            <a:r>
              <a:rPr lang="uk-UA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погибшем</a:t>
            </a:r>
            <a:r>
              <a:rPr lang="uk-U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гордом</a:t>
            </a:r>
            <a:r>
              <a:rPr lang="uk-U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uk-UA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смелом</a:t>
            </a:r>
            <a:r>
              <a:rPr lang="uk-U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Соколе, </a:t>
            </a:r>
            <a:r>
              <a:rPr lang="uk-UA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который</a:t>
            </a:r>
            <a:r>
              <a:rPr lang="uk-U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даже</a:t>
            </a:r>
            <a:r>
              <a:rPr lang="uk-U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своем</a:t>
            </a:r>
            <a:r>
              <a:rPr lang="uk-U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смертельном</a:t>
            </a:r>
            <a:r>
              <a:rPr lang="uk-U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последнем</a:t>
            </a:r>
            <a:r>
              <a:rPr lang="uk-U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полете </a:t>
            </a:r>
            <a:r>
              <a:rPr lang="uk-UA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остался</a:t>
            </a:r>
            <a:r>
              <a:rPr lang="uk-U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героем</a:t>
            </a:r>
            <a:r>
              <a:rPr lang="uk-UA" sz="3100" dirty="0" smtClean="0"/>
              <a:t>,</a:t>
            </a:r>
            <a:endParaRPr lang="uk-UA" sz="31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67944" y="1628800"/>
            <a:ext cx="4896544" cy="4968552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гремит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волн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«О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смелый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Сокол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В бою с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врагами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истек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кровью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будет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капли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крови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твоей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горячей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искры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вспыхнут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мраке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смелых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сердец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зажгут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безумной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жаждой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свободы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света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!»…</a:t>
            </a:r>
          </a:p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Многие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современники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увидели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словах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Горького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скрытый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призыв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революции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7" descr="Пов’язане зображення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241778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Содержимое 7" descr="Результат пошуку зображень за запитом &quot;Максим Горький «Песня о Соколе»&quot;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3722826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горький песня о соколе"/>
          <p:cNvPicPr>
            <a:picLocks noChangeAspect="1" noChangeArrowheads="1"/>
          </p:cNvPicPr>
          <p:nvPr/>
        </p:nvPicPr>
        <p:blipFill>
          <a:blip r:embed="rId2" cstate="print">
            <a:lum bright="30000" contrast="30000"/>
          </a:blip>
          <a:srcRect t="3150" b="6299"/>
          <a:stretch>
            <a:fillRect/>
          </a:stretch>
        </p:blipFill>
        <p:spPr bwMode="auto">
          <a:xfrm>
            <a:off x="755576" y="1628800"/>
            <a:ext cx="7776864" cy="418888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5448"/>
            <a:ext cx="8712968" cy="1252728"/>
          </a:xfrm>
        </p:spPr>
        <p:txBody>
          <a:bodyPr>
            <a:noAutofit/>
          </a:bodyPr>
          <a:lstStyle/>
          <a:p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Заключительный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фрагмент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произведения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украшает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пейзажная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зарисовка, в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которой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отражена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вся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глубина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энергетики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окружающего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пространства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3016"/>
            <a:ext cx="8892480" cy="3284984"/>
          </a:xfrm>
        </p:spPr>
        <p:txBody>
          <a:bodyPr>
            <a:normAutofit fontScale="925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«Море так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внушительно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спокойно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чувствуется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свежем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дыхании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горы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еще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остывшие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дневного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зноя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скрыто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мощной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сдержанной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силы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>
              <a:buNone/>
            </a:pPr>
            <a:endParaRPr lang="uk-UA" sz="1900" dirty="0" smtClean="0"/>
          </a:p>
          <a:p>
            <a:pPr algn="r"/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Романтический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порыв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автора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небу в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ожидании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дивной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музыки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откровения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12" descr="Картинки по запросу горький песня о соколе"/>
          <p:cNvPicPr>
            <a:picLocks/>
          </p:cNvPicPr>
          <p:nvPr/>
        </p:nvPicPr>
        <p:blipFill>
          <a:blip r:embed="rId3" cstate="print"/>
          <a:srcRect b="8399"/>
          <a:stretch>
            <a:fillRect/>
          </a:stretch>
        </p:blipFill>
        <p:spPr bwMode="auto">
          <a:xfrm>
            <a:off x="755576" y="1628800"/>
            <a:ext cx="7776864" cy="423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773936"/>
            <a:ext cx="4258816" cy="462381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«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Песне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 Соколе» 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 Горький 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выразил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идеал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гордой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свободной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личности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готовой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конца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бороться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даже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умирать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свои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идеалы</a:t>
            </a: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7" descr="https://img05.rl0.ru/01adb0b432582b46829ad7854ae8161b/c1000x1325/www.renegadetribune.com/wp-content/uploads/2015/09/konstantin-vasiliev-the-falcon-19692-e127403239019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48" y="1773238"/>
            <a:ext cx="3490103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6" name="Содержимое 8" descr="https://img08.rl0.ru/77aee0d6ce57ad6aa5610ab30110ec09/c531x768/cs1.livemaster.ru/storage/cd/26/600414b00e6250c495249f83d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36004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2609</TotalTime>
  <Words>521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Модульная</vt:lpstr>
      <vt:lpstr>Уроки внеклассного чтения. 8 класс </vt:lpstr>
      <vt:lpstr>Слайд 2</vt:lpstr>
      <vt:lpstr>«Песня о Соколе» первые напечатана 5 марта 1895 года в «Самарской газете»</vt:lpstr>
      <vt:lpstr>«Песня о Соколе» открывается развернутым описанием моря:</vt:lpstr>
      <vt:lpstr>В сюжете песни противопоставлены друг другу два героя: Уж и Сокол</vt:lpstr>
      <vt:lpstr>Горькому важно показать, что Соколы и Ужи — люди разной породы</vt:lpstr>
      <vt:lpstr>Никто, кроме самого Ужа, им не гордится, а вот о погибшем гордом и смелом Соколе, который даже в своем смертельном последнем полете остался героем,</vt:lpstr>
      <vt:lpstr>Заключительный фрагмент произведения  украшает пейзажная зарисовка, в которой отражена вся глубина энергетики окружающего пространства:</vt:lpstr>
      <vt:lpstr>Слайд 9</vt:lpstr>
      <vt:lpstr>«Песня о Соколе» получила в свое время широчайшую известность.</vt:lpstr>
      <vt:lpstr>Слайд 11</vt:lpstr>
      <vt:lpstr>Интернет-источники:</vt:lpstr>
      <vt:lpstr>Интернет-источники: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Shahter</dc:creator>
  <cp:lastModifiedBy>Shahter</cp:lastModifiedBy>
  <cp:revision>281</cp:revision>
  <dcterms:created xsi:type="dcterms:W3CDTF">2016-07-02T22:05:49Z</dcterms:created>
  <dcterms:modified xsi:type="dcterms:W3CDTF">2017-07-09T16:19:13Z</dcterms:modified>
</cp:coreProperties>
</file>