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322" r:id="rId3"/>
    <p:sldId id="315" r:id="rId4"/>
    <p:sldId id="316" r:id="rId5"/>
    <p:sldId id="317" r:id="rId6"/>
    <p:sldId id="326" r:id="rId7"/>
    <p:sldId id="324" r:id="rId8"/>
    <p:sldId id="321" r:id="rId9"/>
    <p:sldId id="287" r:id="rId10"/>
    <p:sldId id="32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05.07.2016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248472" cy="485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229200"/>
            <a:ext cx="8458200" cy="1224136"/>
          </a:xfrm>
        </p:spPr>
        <p:txBody>
          <a:bodyPr>
            <a:noAutofit/>
          </a:bodyPr>
          <a:lstStyle/>
          <a:p>
            <a:pPr algn="r"/>
            <a: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Уроки внеклассного чтения.</a:t>
            </a:r>
            <a:b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класс</a:t>
            </a:r>
            <a:endParaRPr lang="uk-UA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136904" cy="424847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9600" b="1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Проникая в тайны баллады…</a:t>
            </a:r>
            <a:endParaRPr lang="uk-UA" sz="96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4581128"/>
            <a:ext cx="468052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uk-UA" sz="4400" b="1" dirty="0" smtClean="0">
                <a:ln/>
                <a:solidFill>
                  <a:schemeClr val="accent3">
                    <a:lumMod val="50000"/>
                  </a:schemeClr>
                </a:solidFill>
              </a:rPr>
              <a:t>И. В. Гете</a:t>
            </a:r>
            <a:endParaRPr lang="uk-UA" sz="4400" b="1" dirty="0">
              <a:ln/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2857500" cy="400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052736"/>
            <a:ext cx="2664296" cy="3987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628800"/>
            <a:ext cx="2880320" cy="3730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060848"/>
            <a:ext cx="2869603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140968"/>
            <a:ext cx="4191000" cy="3013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179512" y="188640"/>
            <a:ext cx="6120680" cy="4464496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БАЛЛАДА - (от франц. </a:t>
            </a:r>
            <a:r>
              <a:rPr lang="ru-RU" sz="2400" b="1" dirty="0" err="1" smtClean="0">
                <a:solidFill>
                  <a:schemeClr val="tx2"/>
                </a:solidFill>
              </a:rPr>
              <a:t>ballade</a:t>
            </a:r>
            <a:r>
              <a:rPr lang="ru-RU" sz="2400" b="1" dirty="0" smtClean="0">
                <a:solidFill>
                  <a:schemeClr val="tx2"/>
                </a:solidFill>
              </a:rPr>
              <a:t> - танцевальная песня) - жанр лиро-эпической поэзии: повествовательная песня или стихотворение относительно небольшого объема, с динамичным развитием сюжета, основой которого является необычайный случай.</a:t>
            </a:r>
            <a:endParaRPr lang="uk-UA" sz="2400" b="1" dirty="0">
              <a:solidFill>
                <a:schemeClr val="tx2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51520" y="4653136"/>
            <a:ext cx="8640960" cy="2016224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2"/>
                </a:solidFill>
              </a:rPr>
              <a:t> Часто в балладе присутствует элемент загадочного, фантастического, необъяснимого, недоговоренного, даже трагически неразрешимого.</a:t>
            </a:r>
          </a:p>
          <a:p>
            <a:pPr>
              <a:buFont typeface="Wingdings" pitchFamily="2" charset="2"/>
              <a:buChar char="§"/>
            </a:pPr>
            <a:r>
              <a:rPr lang="ru-RU" sz="2000" b="1" dirty="0" smtClean="0">
                <a:solidFill>
                  <a:schemeClr val="tx2"/>
                </a:solidFill>
              </a:rPr>
              <a:t> По происхождению баллады связаны с преданиями, народными легендами, соединяют черты рассказа и песни.</a:t>
            </a:r>
            <a:endParaRPr lang="uk-UA" sz="2000" b="1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l="117" r="117"/>
          <a:stretch>
            <a:fillRect/>
          </a:stretch>
        </p:blipFill>
        <p:spPr bwMode="auto">
          <a:xfrm>
            <a:off x="5183188" y="1124744"/>
            <a:ext cx="39608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4211960" y="1556792"/>
            <a:ext cx="4752528" cy="5040560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err="1" smtClean="0">
                <a:solidFill>
                  <a:schemeClr val="tx2"/>
                </a:solidFill>
              </a:rPr>
              <a:t>Баллада</a:t>
            </a:r>
            <a:r>
              <a:rPr lang="uk-UA" sz="2600" b="1" dirty="0" smtClean="0">
                <a:solidFill>
                  <a:schemeClr val="tx2"/>
                </a:solidFill>
              </a:rPr>
              <a:t> написана в 1782 </a:t>
            </a:r>
            <a:r>
              <a:rPr lang="uk-UA" sz="2600" b="1" dirty="0" err="1" smtClean="0">
                <a:solidFill>
                  <a:schemeClr val="tx2"/>
                </a:solidFill>
              </a:rPr>
              <a:t>году</a:t>
            </a:r>
            <a:r>
              <a:rPr lang="uk-UA" sz="2600" b="1" dirty="0" smtClean="0">
                <a:solidFill>
                  <a:schemeClr val="tx2"/>
                </a:solidFill>
              </a:rPr>
              <a:t>; </a:t>
            </a:r>
            <a:r>
              <a:rPr lang="uk-UA" sz="2600" b="1" dirty="0" err="1" smtClean="0">
                <a:solidFill>
                  <a:schemeClr val="tx2"/>
                </a:solidFill>
              </a:rPr>
              <a:t>является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обработкой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датской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народной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баллады</a:t>
            </a:r>
            <a:r>
              <a:rPr lang="uk-UA" sz="2600" b="1" dirty="0" smtClean="0">
                <a:solidFill>
                  <a:schemeClr val="tx2"/>
                </a:solidFill>
              </a:rPr>
              <a:t> «Король </a:t>
            </a:r>
            <a:r>
              <a:rPr lang="uk-UA" sz="2600" b="1" dirty="0" err="1" smtClean="0">
                <a:solidFill>
                  <a:schemeClr val="tx2"/>
                </a:solidFill>
              </a:rPr>
              <a:t>эльфов</a:t>
            </a:r>
            <a:r>
              <a:rPr lang="uk-UA" sz="2600" b="1" dirty="0" smtClean="0">
                <a:solidFill>
                  <a:schemeClr val="tx2"/>
                </a:solidFill>
              </a:rPr>
              <a:t>».</a:t>
            </a:r>
          </a:p>
          <a:p>
            <a:pPr algn="ctr"/>
            <a:r>
              <a:rPr lang="uk-UA" sz="2600" b="1" dirty="0" smtClean="0">
                <a:solidFill>
                  <a:schemeClr val="tx2"/>
                </a:solidFill>
              </a:rPr>
              <a:t>"</a:t>
            </a:r>
            <a:r>
              <a:rPr lang="uk-UA" sz="2600" b="1" dirty="0" err="1" smtClean="0">
                <a:solidFill>
                  <a:schemeClr val="tx2"/>
                </a:solidFill>
              </a:rPr>
              <a:t>Лесной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царь</a:t>
            </a:r>
            <a:r>
              <a:rPr lang="uk-UA" sz="2600" b="1" dirty="0" smtClean="0">
                <a:solidFill>
                  <a:schemeClr val="tx2"/>
                </a:solidFill>
              </a:rPr>
              <a:t>" — </a:t>
            </a:r>
            <a:r>
              <a:rPr lang="uk-UA" sz="2600" b="1" dirty="0" err="1" smtClean="0">
                <a:solidFill>
                  <a:schemeClr val="tx2"/>
                </a:solidFill>
              </a:rPr>
              <a:t>страшная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сказка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построенная</a:t>
            </a:r>
            <a:r>
              <a:rPr lang="uk-UA" sz="2600" b="1" dirty="0" smtClean="0">
                <a:solidFill>
                  <a:schemeClr val="tx2"/>
                </a:solidFill>
              </a:rPr>
              <a:t> на </a:t>
            </a:r>
            <a:r>
              <a:rPr lang="uk-UA" sz="2600" b="1" dirty="0" err="1" smtClean="0">
                <a:solidFill>
                  <a:schemeClr val="tx2"/>
                </a:solidFill>
              </a:rPr>
              <a:t>видениях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ощущениях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красоте</a:t>
            </a:r>
            <a:r>
              <a:rPr lang="uk-UA" sz="2600" b="1" dirty="0" smtClean="0">
                <a:solidFill>
                  <a:schemeClr val="tx2"/>
                </a:solidFill>
              </a:rPr>
              <a:t> и </a:t>
            </a:r>
            <a:r>
              <a:rPr lang="uk-UA" sz="2600" b="1" dirty="0" err="1" smtClean="0">
                <a:solidFill>
                  <a:schemeClr val="tx2"/>
                </a:solidFill>
              </a:rPr>
              <a:t>страхе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ребенка</a:t>
            </a:r>
            <a:r>
              <a:rPr lang="uk-UA" sz="2600" b="1" dirty="0" smtClean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3528" y="188640"/>
            <a:ext cx="8496944" cy="1440160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одна 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самых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известных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</a:t>
            </a:r>
            <a:r>
              <a:rPr lang="uk-UA" sz="36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Гете</a:t>
            </a:r>
            <a:endParaRPr lang="uk-UA" sz="3600" b="1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7382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3150" b="3150"/>
          <a:stretch>
            <a:fillRect/>
          </a:stretch>
        </p:blipFill>
        <p:spPr bwMode="auto">
          <a:xfrm>
            <a:off x="395536" y="2924944"/>
            <a:ext cx="4191000" cy="294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767" y="1844824"/>
            <a:ext cx="361120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9512" y="260648"/>
            <a:ext cx="5400600" cy="6336704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err="1" smtClean="0">
                <a:solidFill>
                  <a:schemeClr val="tx2"/>
                </a:solidFill>
              </a:rPr>
              <a:t>Лесной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царь</a:t>
            </a:r>
            <a:r>
              <a:rPr lang="uk-UA" sz="2600" b="1" dirty="0" smtClean="0">
                <a:solidFill>
                  <a:schemeClr val="tx2"/>
                </a:solidFill>
              </a:rPr>
              <a:t> у </a:t>
            </a:r>
            <a:r>
              <a:rPr lang="uk-UA" sz="2600" b="1" dirty="0" err="1" smtClean="0">
                <a:solidFill>
                  <a:schemeClr val="tx2"/>
                </a:solidFill>
              </a:rPr>
              <a:t>Иоганна</a:t>
            </a:r>
            <a:r>
              <a:rPr lang="uk-UA" sz="2600" b="1" dirty="0" smtClean="0">
                <a:solidFill>
                  <a:schemeClr val="tx2"/>
                </a:solidFill>
              </a:rPr>
              <a:t> Гете, в </a:t>
            </a:r>
            <a:r>
              <a:rPr lang="uk-UA" sz="2600" b="1" dirty="0" err="1" smtClean="0">
                <a:solidFill>
                  <a:schemeClr val="tx2"/>
                </a:solidFill>
              </a:rPr>
              <a:t>результате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ошибочного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перевода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из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карлика-эльфа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превратился</a:t>
            </a:r>
            <a:r>
              <a:rPr lang="uk-UA" sz="2600" b="1" dirty="0" smtClean="0">
                <a:solidFill>
                  <a:schemeClr val="tx2"/>
                </a:solidFill>
              </a:rPr>
              <a:t> в </a:t>
            </a:r>
            <a:r>
              <a:rPr lang="uk-UA" sz="2600" b="1" dirty="0" err="1" smtClean="0">
                <a:solidFill>
                  <a:schemeClr val="tx2"/>
                </a:solidFill>
              </a:rPr>
              <a:t>лешего</a:t>
            </a:r>
            <a:r>
              <a:rPr lang="uk-UA" sz="2600" b="1" dirty="0" smtClean="0">
                <a:solidFill>
                  <a:schemeClr val="tx2"/>
                </a:solidFill>
              </a:rPr>
              <a:t>, а </a:t>
            </a:r>
            <a:r>
              <a:rPr lang="uk-UA" sz="2600" b="1" dirty="0" err="1" smtClean="0">
                <a:solidFill>
                  <a:schemeClr val="tx2"/>
                </a:solidFill>
              </a:rPr>
              <a:t>его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дочери</a:t>
            </a:r>
            <a:r>
              <a:rPr lang="uk-UA" sz="2600" b="1" dirty="0" smtClean="0">
                <a:solidFill>
                  <a:schemeClr val="tx2"/>
                </a:solidFill>
              </a:rPr>
              <a:t> в </a:t>
            </a:r>
            <a:r>
              <a:rPr lang="uk-UA" sz="2600" b="1" dirty="0" err="1" smtClean="0">
                <a:solidFill>
                  <a:schemeClr val="tx2"/>
                </a:solidFill>
              </a:rPr>
              <a:t>фей-прельстительниц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из-за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этого</a:t>
            </a:r>
            <a:r>
              <a:rPr lang="uk-UA" sz="2600" b="1" dirty="0" smtClean="0">
                <a:solidFill>
                  <a:schemeClr val="tx2"/>
                </a:solidFill>
              </a:rPr>
              <a:t> смерть </a:t>
            </a:r>
            <a:r>
              <a:rPr lang="uk-UA" sz="2600" b="1" dirty="0" err="1" smtClean="0">
                <a:solidFill>
                  <a:schemeClr val="tx2"/>
                </a:solidFill>
              </a:rPr>
              <a:t>ребенка</a:t>
            </a:r>
            <a:r>
              <a:rPr lang="uk-UA" sz="2600" b="1" dirty="0" smtClean="0">
                <a:solidFill>
                  <a:schemeClr val="tx2"/>
                </a:solidFill>
              </a:rPr>
              <a:t> в </a:t>
            </a:r>
            <a:r>
              <a:rPr lang="uk-UA" sz="2600" b="1" dirty="0" err="1" smtClean="0">
                <a:solidFill>
                  <a:schemeClr val="tx2"/>
                </a:solidFill>
              </a:rPr>
              <a:t>балладе</a:t>
            </a:r>
            <a:r>
              <a:rPr lang="uk-UA" sz="2600" b="1" dirty="0" smtClean="0">
                <a:solidFill>
                  <a:schemeClr val="tx2"/>
                </a:solidFill>
              </a:rPr>
              <a:t> стала </a:t>
            </a:r>
            <a:r>
              <a:rPr lang="uk-UA" sz="2600" b="1" dirty="0" err="1" smtClean="0">
                <a:solidFill>
                  <a:schemeClr val="tx2"/>
                </a:solidFill>
              </a:rPr>
              <a:t>злым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умыслом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хозяина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леса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который</a:t>
            </a:r>
            <a:r>
              <a:rPr lang="uk-UA" sz="2600" b="1" dirty="0" smtClean="0">
                <a:solidFill>
                  <a:schemeClr val="tx2"/>
                </a:solidFill>
              </a:rPr>
              <a:t> у Гете </a:t>
            </a:r>
            <a:r>
              <a:rPr lang="uk-UA" sz="2600" b="1" dirty="0" err="1" smtClean="0">
                <a:solidFill>
                  <a:schemeClr val="tx2"/>
                </a:solidFill>
              </a:rPr>
              <a:t>олицетворяет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силы</a:t>
            </a:r>
            <a:r>
              <a:rPr lang="uk-UA" sz="2600" b="1" dirty="0" smtClean="0">
                <a:solidFill>
                  <a:schemeClr val="tx2"/>
                </a:solidFill>
              </a:rPr>
              <a:t> зла.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2907"/>
          <a:stretch>
            <a:fillRect/>
          </a:stretch>
        </p:blipFill>
        <p:spPr bwMode="auto">
          <a:xfrm>
            <a:off x="5148064" y="1340768"/>
            <a:ext cx="3605081" cy="458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9102"/>
          <a:stretch>
            <a:fillRect/>
          </a:stretch>
        </p:blipFill>
        <p:spPr bwMode="auto">
          <a:xfrm>
            <a:off x="5148064" y="1124744"/>
            <a:ext cx="361474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4191000" cy="44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290732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4" name="Вертикальный свиток 3"/>
          <p:cNvSpPr/>
          <p:nvPr/>
        </p:nvSpPr>
        <p:spPr>
          <a:xfrm>
            <a:off x="3851920" y="404664"/>
            <a:ext cx="5137728" cy="6120680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tx2"/>
                </a:solidFill>
              </a:rPr>
              <a:t>Баллада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представляет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читателю</a:t>
            </a:r>
            <a:r>
              <a:rPr lang="uk-UA" sz="2800" b="1" dirty="0" smtClean="0">
                <a:solidFill>
                  <a:schemeClr val="tx2"/>
                </a:solidFill>
              </a:rPr>
              <a:t> два мира: </a:t>
            </a:r>
            <a:r>
              <a:rPr lang="uk-UA" sz="2800" b="1" dirty="0" err="1" smtClean="0">
                <a:solidFill>
                  <a:schemeClr val="tx2"/>
                </a:solidFill>
              </a:rPr>
              <a:t>реальный</a:t>
            </a:r>
            <a:r>
              <a:rPr lang="uk-UA" sz="2800" b="1" dirty="0" smtClean="0">
                <a:solidFill>
                  <a:schemeClr val="tx2"/>
                </a:solidFill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</a:rPr>
              <a:t>возражающий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существование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тайной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жизни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природы</a:t>
            </a:r>
            <a:r>
              <a:rPr lang="uk-UA" sz="2800" b="1" dirty="0" smtClean="0">
                <a:solidFill>
                  <a:schemeClr val="tx2"/>
                </a:solidFill>
              </a:rPr>
              <a:t>, и </a:t>
            </a:r>
            <a:r>
              <a:rPr lang="uk-UA" sz="2800" b="1" dirty="0" err="1" smtClean="0">
                <a:solidFill>
                  <a:schemeClr val="tx2"/>
                </a:solidFill>
              </a:rPr>
              <a:t>фантастический</a:t>
            </a:r>
            <a:r>
              <a:rPr lang="uk-UA" sz="2800" b="1" dirty="0" smtClean="0">
                <a:solidFill>
                  <a:schemeClr val="tx2"/>
                </a:solidFill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</a:rPr>
              <a:t>воспринимающийся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как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действительность</a:t>
            </a:r>
            <a:r>
              <a:rPr lang="uk-UA" sz="2800" b="1" dirty="0" smtClean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528392" cy="473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354152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3573016"/>
            <a:ext cx="4565841" cy="295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sp>
        <p:nvSpPr>
          <p:cNvPr id="3" name="Горизонтальный свиток 2"/>
          <p:cNvSpPr/>
          <p:nvPr/>
        </p:nvSpPr>
        <p:spPr>
          <a:xfrm>
            <a:off x="323528" y="260648"/>
            <a:ext cx="8424936" cy="3168352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Поэту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важно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создать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загадочную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атмосферу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происходящего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Гёте не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поясняет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ездок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откуда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куда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 </a:t>
            </a:r>
            <a:r>
              <a:rPr lang="uk-UA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скачет</a:t>
            </a:r>
            <a:r>
              <a:rPr lang="uk-UA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573016"/>
            <a:ext cx="44644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w="139700" h="139700" prst="divot"/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323528" y="188640"/>
            <a:ext cx="8424936" cy="3240360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 и не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понять,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 на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присутствует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балладе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туман над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водой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белая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борода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Лесного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царя,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колышущий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листья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голос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Лесного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царя.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тайна </a:t>
            </a:r>
            <a:r>
              <a:rPr lang="uk-UA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баллады</a:t>
            </a:r>
            <a:r>
              <a:rPr lang="uk-UA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3528" y="188640"/>
            <a:ext cx="8424936" cy="3240360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мира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кажущихся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страхов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рождается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реальная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опасность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балладе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торжествует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загадочный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мир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германского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фольклора</a:t>
            </a:r>
            <a:r>
              <a:rPr lang="uk-UA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7" name="Содержимое 8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01008"/>
            <a:ext cx="4395903" cy="306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140968"/>
            <a:ext cx="648072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51520" y="188640"/>
            <a:ext cx="8640960" cy="3096344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/>
                </a:solidFill>
              </a:rPr>
              <a:t>Властителю </a:t>
            </a:r>
            <a:r>
              <a:rPr lang="uk-UA" sz="2400" b="1" dirty="0" err="1" smtClean="0">
                <a:solidFill>
                  <a:schemeClr val="tx2"/>
                </a:solidFill>
              </a:rPr>
              <a:t>леса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принадлежит</a:t>
            </a:r>
            <a:r>
              <a:rPr lang="uk-UA" sz="2400" b="1" dirty="0" smtClean="0">
                <a:solidFill>
                  <a:schemeClr val="tx2"/>
                </a:solidFill>
              </a:rPr>
              <a:t> все </a:t>
            </a:r>
            <a:r>
              <a:rPr lang="uk-UA" sz="2400" b="1" dirty="0" err="1" smtClean="0">
                <a:solidFill>
                  <a:schemeClr val="tx2"/>
                </a:solidFill>
              </a:rPr>
              <a:t>прекрасное</a:t>
            </a:r>
            <a:r>
              <a:rPr lang="uk-UA" sz="2400" b="1" dirty="0" smtClean="0">
                <a:solidFill>
                  <a:schemeClr val="tx2"/>
                </a:solidFill>
              </a:rPr>
              <a:t>: </a:t>
            </a:r>
            <a:r>
              <a:rPr lang="uk-UA" sz="2400" b="1" dirty="0" err="1" smtClean="0">
                <a:solidFill>
                  <a:schemeClr val="tx2"/>
                </a:solidFill>
              </a:rPr>
              <a:t>побережья</a:t>
            </a:r>
            <a:r>
              <a:rPr lang="uk-UA" sz="2400" b="1" dirty="0" smtClean="0">
                <a:solidFill>
                  <a:schemeClr val="tx2"/>
                </a:solidFill>
              </a:rPr>
              <a:t> с </a:t>
            </a:r>
            <a:r>
              <a:rPr lang="uk-UA" sz="2400" b="1" dirty="0" err="1" smtClean="0">
                <a:solidFill>
                  <a:schemeClr val="tx2"/>
                </a:solidFill>
              </a:rPr>
              <a:t>пестрыми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цветами</a:t>
            </a:r>
            <a:r>
              <a:rPr lang="uk-UA" sz="2400" b="1" dirty="0" smtClean="0">
                <a:solidFill>
                  <a:schemeClr val="tx2"/>
                </a:solidFill>
              </a:rPr>
              <a:t>, </a:t>
            </a:r>
            <a:r>
              <a:rPr lang="uk-UA" sz="2400" b="1" dirty="0" err="1" smtClean="0">
                <a:solidFill>
                  <a:schemeClr val="tx2"/>
                </a:solidFill>
              </a:rPr>
              <a:t>жемчужные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струи</a:t>
            </a:r>
            <a:r>
              <a:rPr lang="uk-UA" sz="2400" b="1" dirty="0" smtClean="0">
                <a:solidFill>
                  <a:schemeClr val="tx2"/>
                </a:solidFill>
              </a:rPr>
              <a:t>, </a:t>
            </a:r>
            <a:r>
              <a:rPr lang="uk-UA" sz="2400" b="1" dirty="0" err="1" smtClean="0">
                <a:solidFill>
                  <a:schemeClr val="tx2"/>
                </a:solidFill>
              </a:rPr>
              <a:t>золотые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одежды</a:t>
            </a:r>
            <a:r>
              <a:rPr lang="uk-UA" sz="2400" b="1" dirty="0" smtClean="0">
                <a:solidFill>
                  <a:schemeClr val="tx2"/>
                </a:solidFill>
              </a:rPr>
              <a:t>, </a:t>
            </a:r>
            <a:r>
              <a:rPr lang="uk-UA" sz="2400" b="1" dirty="0" err="1" smtClean="0">
                <a:solidFill>
                  <a:schemeClr val="tx2"/>
                </a:solidFill>
              </a:rPr>
              <a:t>седые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ветлы</a:t>
            </a:r>
            <a:r>
              <a:rPr lang="uk-UA" sz="2400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uk-UA" sz="2400" b="1" dirty="0" err="1" smtClean="0">
                <a:solidFill>
                  <a:schemeClr val="tx2"/>
                </a:solidFill>
              </a:rPr>
              <a:t>Его</a:t>
            </a:r>
            <a:r>
              <a:rPr lang="uk-UA" sz="2400" b="1" dirty="0" smtClean="0">
                <a:solidFill>
                  <a:schemeClr val="tx2"/>
                </a:solidFill>
              </a:rPr>
              <a:t> заворожила красота </a:t>
            </a:r>
            <a:r>
              <a:rPr lang="uk-UA" sz="2400" b="1" dirty="0" err="1" smtClean="0">
                <a:solidFill>
                  <a:schemeClr val="tx2"/>
                </a:solidFill>
              </a:rPr>
              <a:t>мальчика</a:t>
            </a:r>
            <a:r>
              <a:rPr lang="uk-UA" sz="2400" b="1" dirty="0" smtClean="0">
                <a:solidFill>
                  <a:schemeClr val="tx2"/>
                </a:solidFill>
              </a:rPr>
              <a:t>, </a:t>
            </a:r>
            <a:r>
              <a:rPr lang="uk-UA" sz="2400" b="1" dirty="0" err="1" smtClean="0">
                <a:solidFill>
                  <a:schemeClr val="tx2"/>
                </a:solidFill>
              </a:rPr>
              <a:t>поэтому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лесной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царь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предлагает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ребенку</a:t>
            </a:r>
            <a:r>
              <a:rPr lang="uk-UA" sz="2400" b="1" dirty="0" smtClean="0">
                <a:solidFill>
                  <a:schemeClr val="tx2"/>
                </a:solidFill>
              </a:rPr>
              <a:t> все </a:t>
            </a:r>
            <a:r>
              <a:rPr lang="uk-UA" sz="2400" b="1" dirty="0" err="1" smtClean="0">
                <a:solidFill>
                  <a:schemeClr val="tx2"/>
                </a:solidFill>
              </a:rPr>
              <a:t>соблазны</a:t>
            </a:r>
            <a:r>
              <a:rPr lang="uk-UA" sz="2400" b="1" dirty="0" smtClean="0">
                <a:solidFill>
                  <a:schemeClr val="tx2"/>
                </a:solidFill>
              </a:rPr>
              <a:t>, </a:t>
            </a:r>
            <a:r>
              <a:rPr lang="uk-UA" sz="2400" b="1" dirty="0" err="1" smtClean="0">
                <a:solidFill>
                  <a:schemeClr val="tx2"/>
                </a:solidFill>
              </a:rPr>
              <a:t>которые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только</a:t>
            </a:r>
            <a:r>
              <a:rPr lang="uk-UA" sz="2400" b="1" dirty="0" smtClean="0">
                <a:solidFill>
                  <a:schemeClr val="tx2"/>
                </a:solidFill>
              </a:rPr>
              <a:t> </a:t>
            </a:r>
            <a:r>
              <a:rPr lang="uk-UA" sz="2400" b="1" dirty="0" err="1" smtClean="0">
                <a:solidFill>
                  <a:schemeClr val="tx2"/>
                </a:solidFill>
              </a:rPr>
              <a:t>может</a:t>
            </a:r>
            <a:r>
              <a:rPr lang="uk-UA" sz="2400" b="1" dirty="0" smtClean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1" y="3356992"/>
            <a:ext cx="45510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4248472" cy="309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pic>
        <p:nvPicPr>
          <p:cNvPr id="8" name="Содержимое 10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140968"/>
            <a:ext cx="47525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3995936" y="188640"/>
            <a:ext cx="4968552" cy="6408712"/>
          </a:xfrm>
          <a:prstGeom prst="vertic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2"/>
                </a:solidFill>
              </a:rPr>
              <a:t>Пейзаж, на </a:t>
            </a:r>
            <a:r>
              <a:rPr lang="uk-UA" sz="2600" b="1" dirty="0" err="1" smtClean="0">
                <a:solidFill>
                  <a:schemeClr val="tx2"/>
                </a:solidFill>
              </a:rPr>
              <a:t>фоне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которого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разворачиваются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события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особенный</a:t>
            </a:r>
            <a:r>
              <a:rPr lang="uk-UA" sz="2600" b="1" dirty="0" smtClean="0">
                <a:solidFill>
                  <a:schemeClr val="tx2"/>
                </a:solidFill>
              </a:rPr>
              <a:t>. Туман, </a:t>
            </a:r>
            <a:r>
              <a:rPr lang="uk-UA" sz="2600" b="1" dirty="0" err="1" smtClean="0">
                <a:solidFill>
                  <a:schemeClr val="tx2"/>
                </a:solidFill>
              </a:rPr>
              <a:t>ветер</a:t>
            </a:r>
            <a:r>
              <a:rPr lang="uk-UA" sz="2600" b="1" dirty="0" smtClean="0">
                <a:solidFill>
                  <a:schemeClr val="tx2"/>
                </a:solidFill>
              </a:rPr>
              <a:t> в </a:t>
            </a:r>
            <a:r>
              <a:rPr lang="uk-UA" sz="2600" b="1" dirty="0" err="1" smtClean="0">
                <a:solidFill>
                  <a:schemeClr val="tx2"/>
                </a:solidFill>
              </a:rPr>
              <a:t>листве</a:t>
            </a:r>
            <a:r>
              <a:rPr lang="uk-UA" sz="2600" b="1" dirty="0" smtClean="0">
                <a:solidFill>
                  <a:schemeClr val="tx2"/>
                </a:solidFill>
              </a:rPr>
              <a:t>, </a:t>
            </a:r>
            <a:r>
              <a:rPr lang="uk-UA" sz="2600" b="1" dirty="0" err="1" smtClean="0">
                <a:solidFill>
                  <a:schemeClr val="tx2"/>
                </a:solidFill>
              </a:rPr>
              <a:t>старые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ивы</a:t>
            </a:r>
            <a:r>
              <a:rPr lang="uk-UA" sz="2600" b="1" dirty="0" smtClean="0">
                <a:solidFill>
                  <a:schemeClr val="tx2"/>
                </a:solidFill>
              </a:rPr>
              <a:t> – все </a:t>
            </a:r>
            <a:r>
              <a:rPr lang="uk-UA" sz="2600" b="1" dirty="0" err="1" smtClean="0">
                <a:solidFill>
                  <a:schemeClr val="tx2"/>
                </a:solidFill>
              </a:rPr>
              <a:t>это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создает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напряженную</a:t>
            </a:r>
            <a:r>
              <a:rPr lang="uk-UA" sz="2600" b="1" dirty="0" smtClean="0">
                <a:solidFill>
                  <a:schemeClr val="tx2"/>
                </a:solidFill>
              </a:rPr>
              <a:t> атмосферу </a:t>
            </a:r>
            <a:r>
              <a:rPr lang="uk-UA" sz="2600" b="1" dirty="0" err="1" smtClean="0">
                <a:solidFill>
                  <a:schemeClr val="tx2"/>
                </a:solidFill>
              </a:rPr>
              <a:t>повествования</a:t>
            </a:r>
            <a:r>
              <a:rPr lang="uk-UA" sz="2600" b="1" dirty="0" smtClean="0">
                <a:solidFill>
                  <a:schemeClr val="tx2"/>
                </a:solidFill>
              </a:rPr>
              <a:t>. Гёте в </a:t>
            </a:r>
            <a:r>
              <a:rPr lang="uk-UA" sz="2600" b="1" dirty="0" err="1" smtClean="0">
                <a:solidFill>
                  <a:schemeClr val="tx2"/>
                </a:solidFill>
              </a:rPr>
              <a:t>этом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произведении</a:t>
            </a:r>
            <a:r>
              <a:rPr lang="uk-UA" sz="2600" b="1" dirty="0" smtClean="0">
                <a:solidFill>
                  <a:schemeClr val="tx2"/>
                </a:solidFill>
              </a:rPr>
              <a:t> </a:t>
            </a:r>
            <a:r>
              <a:rPr lang="uk-UA" sz="2600" b="1" dirty="0" err="1" smtClean="0">
                <a:solidFill>
                  <a:schemeClr val="tx2"/>
                </a:solidFill>
              </a:rPr>
              <a:t>провозглашает</a:t>
            </a:r>
            <a:r>
              <a:rPr lang="uk-UA" sz="2600" b="1" dirty="0" smtClean="0">
                <a:solidFill>
                  <a:schemeClr val="tx2"/>
                </a:solidFill>
              </a:rPr>
              <a:t> культ </a:t>
            </a:r>
            <a:r>
              <a:rPr lang="uk-UA" sz="2600" b="1" dirty="0" err="1" smtClean="0">
                <a:solidFill>
                  <a:schemeClr val="tx2"/>
                </a:solidFill>
              </a:rPr>
              <a:t>природы</a:t>
            </a:r>
            <a:r>
              <a:rPr lang="uk-UA" sz="2600" b="1" dirty="0" smtClean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35999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7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32403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374441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51520" y="188640"/>
            <a:ext cx="8568952" cy="3096344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tx2"/>
                </a:solidFill>
              </a:rPr>
              <a:t>Видение</a:t>
            </a:r>
            <a:r>
              <a:rPr lang="uk-UA" sz="2800" b="1" dirty="0" smtClean="0">
                <a:solidFill>
                  <a:schemeClr val="tx2"/>
                </a:solidFill>
              </a:rPr>
              <a:t> Гете </a:t>
            </a:r>
            <a:r>
              <a:rPr lang="uk-UA" sz="2800" b="1" dirty="0" err="1" smtClean="0">
                <a:solidFill>
                  <a:schemeClr val="tx2"/>
                </a:solidFill>
              </a:rPr>
              <a:t>охватывает</a:t>
            </a:r>
            <a:r>
              <a:rPr lang="uk-UA" sz="2800" b="1" dirty="0" smtClean="0">
                <a:solidFill>
                  <a:schemeClr val="tx2"/>
                </a:solidFill>
              </a:rPr>
              <a:t> всю </a:t>
            </a:r>
            <a:r>
              <a:rPr lang="uk-UA" sz="2800" b="1" dirty="0" err="1" smtClean="0">
                <a:solidFill>
                  <a:schemeClr val="tx2"/>
                </a:solidFill>
              </a:rPr>
              <a:t>жизнь</a:t>
            </a:r>
            <a:r>
              <a:rPr lang="uk-UA" sz="2800" b="1" dirty="0" smtClean="0">
                <a:solidFill>
                  <a:schemeClr val="tx2"/>
                </a:solidFill>
              </a:rPr>
              <a:t>. </a:t>
            </a:r>
            <a:r>
              <a:rPr lang="uk-UA" sz="2800" b="1" dirty="0" err="1" smtClean="0">
                <a:solidFill>
                  <a:schemeClr val="tx2"/>
                </a:solidFill>
              </a:rPr>
              <a:t>Оно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реальное</a:t>
            </a:r>
            <a:r>
              <a:rPr lang="uk-UA" sz="2800" b="1" dirty="0" smtClean="0">
                <a:solidFill>
                  <a:schemeClr val="tx2"/>
                </a:solidFill>
              </a:rPr>
              <a:t> и </a:t>
            </a:r>
            <a:r>
              <a:rPr lang="uk-UA" sz="2800" b="1" dirty="0" err="1" smtClean="0">
                <a:solidFill>
                  <a:schemeClr val="tx2"/>
                </a:solidFill>
              </a:rPr>
              <a:t>фантастическое</a:t>
            </a:r>
            <a:r>
              <a:rPr lang="uk-UA" sz="2800" b="1" dirty="0" smtClean="0">
                <a:solidFill>
                  <a:schemeClr val="tx2"/>
                </a:solidFill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</a:rPr>
              <a:t>красивое</a:t>
            </a:r>
            <a:r>
              <a:rPr lang="uk-UA" sz="2800" b="1" dirty="0" smtClean="0">
                <a:solidFill>
                  <a:schemeClr val="tx2"/>
                </a:solidFill>
              </a:rPr>
              <a:t> и </a:t>
            </a:r>
            <a:r>
              <a:rPr lang="uk-UA" sz="2800" b="1" dirty="0" err="1" smtClean="0">
                <a:solidFill>
                  <a:schemeClr val="tx2"/>
                </a:solidFill>
              </a:rPr>
              <a:t>завораживающее</a:t>
            </a:r>
            <a:r>
              <a:rPr lang="uk-UA" sz="2800" b="1" dirty="0" smtClean="0">
                <a:solidFill>
                  <a:schemeClr val="tx2"/>
                </a:solidFill>
              </a:rPr>
              <a:t>, </a:t>
            </a:r>
            <a:r>
              <a:rPr lang="uk-UA" sz="2800" b="1" dirty="0" err="1" smtClean="0">
                <a:solidFill>
                  <a:schemeClr val="tx2"/>
                </a:solidFill>
              </a:rPr>
              <a:t>манящее</a:t>
            </a:r>
            <a:r>
              <a:rPr lang="uk-UA" sz="2800" b="1" dirty="0" smtClean="0">
                <a:solidFill>
                  <a:schemeClr val="tx2"/>
                </a:solidFill>
              </a:rPr>
              <a:t> и </a:t>
            </a:r>
            <a:r>
              <a:rPr lang="uk-UA" sz="2800" b="1" dirty="0" err="1" smtClean="0">
                <a:solidFill>
                  <a:schemeClr val="tx2"/>
                </a:solidFill>
              </a:rPr>
              <a:t>пугающее</a:t>
            </a:r>
            <a:r>
              <a:rPr lang="uk-UA" sz="2800" b="1" dirty="0" smtClean="0">
                <a:solidFill>
                  <a:schemeClr val="tx2"/>
                </a:solidFill>
              </a:rPr>
              <a:t>. От </a:t>
            </a:r>
            <a:r>
              <a:rPr lang="uk-UA" sz="2800" b="1" dirty="0" err="1" smtClean="0">
                <a:solidFill>
                  <a:schemeClr val="tx2"/>
                </a:solidFill>
              </a:rPr>
              <a:t>него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захватывает</a:t>
            </a:r>
            <a:r>
              <a:rPr lang="uk-UA" sz="2800" b="1" dirty="0" smtClean="0">
                <a:solidFill>
                  <a:schemeClr val="tx2"/>
                </a:solidFill>
              </a:rPr>
              <a:t> дух и </a:t>
            </a:r>
            <a:r>
              <a:rPr lang="uk-UA" sz="2800" b="1" dirty="0" err="1" smtClean="0">
                <a:solidFill>
                  <a:schemeClr val="tx2"/>
                </a:solidFill>
              </a:rPr>
              <a:t>исходит</a:t>
            </a:r>
            <a:r>
              <a:rPr lang="uk-UA" sz="2800" b="1" dirty="0" smtClean="0">
                <a:solidFill>
                  <a:schemeClr val="tx2"/>
                </a:solidFill>
              </a:rPr>
              <a:t> </a:t>
            </a:r>
            <a:r>
              <a:rPr lang="uk-UA" sz="2800" b="1" dirty="0" err="1" smtClean="0">
                <a:solidFill>
                  <a:schemeClr val="tx2"/>
                </a:solidFill>
              </a:rPr>
              <a:t>великая</a:t>
            </a:r>
            <a:r>
              <a:rPr lang="uk-UA" sz="2800" b="1" dirty="0" smtClean="0">
                <a:solidFill>
                  <a:schemeClr val="tx2"/>
                </a:solidFill>
              </a:rPr>
              <a:t> сила, </a:t>
            </a:r>
            <a:r>
              <a:rPr lang="uk-UA" sz="2800" b="1" dirty="0" err="1" smtClean="0">
                <a:solidFill>
                  <a:schemeClr val="tx2"/>
                </a:solidFill>
              </a:rPr>
              <a:t>которой</a:t>
            </a:r>
            <a:r>
              <a:rPr lang="uk-UA" sz="2800" b="1" dirty="0" smtClean="0">
                <a:solidFill>
                  <a:schemeClr val="tx2"/>
                </a:solidFill>
              </a:rPr>
              <a:t> пронизана </a:t>
            </a:r>
            <a:r>
              <a:rPr lang="uk-UA" sz="2800" b="1" dirty="0" err="1" smtClean="0">
                <a:solidFill>
                  <a:schemeClr val="tx2"/>
                </a:solidFill>
              </a:rPr>
              <a:t>баллада</a:t>
            </a:r>
            <a:r>
              <a:rPr lang="uk-UA" sz="2800" b="1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343400" cy="320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356992"/>
            <a:ext cx="50405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9117" r="8841"/>
          <a:stretch>
            <a:fillRect/>
          </a:stretch>
        </p:blipFill>
        <p:spPr bwMode="auto">
          <a:xfrm>
            <a:off x="1763688" y="2996952"/>
            <a:ext cx="535271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1433</TotalTime>
  <Words>371</Words>
  <Application>Microsoft Office PowerPoint</Application>
  <PresentationFormat>Экран (4:3)</PresentationFormat>
  <Paragraphs>18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Уроки внеклассного чтения. 7 класс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Shahter</cp:lastModifiedBy>
  <cp:revision>141</cp:revision>
  <dcterms:created xsi:type="dcterms:W3CDTF">2016-07-03T06:42:08Z</dcterms:created>
  <dcterms:modified xsi:type="dcterms:W3CDTF">2016-07-05T12:48:39Z</dcterms:modified>
</cp:coreProperties>
</file>