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8" r:id="rId3"/>
    <p:sldId id="288" r:id="rId4"/>
    <p:sldId id="279" r:id="rId5"/>
    <p:sldId id="287" r:id="rId6"/>
    <p:sldId id="286" r:id="rId7"/>
    <p:sldId id="290" r:id="rId8"/>
    <p:sldId id="282" r:id="rId9"/>
    <p:sldId id="289" r:id="rId10"/>
    <p:sldId id="28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4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07.07.2016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07.07.2016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07.07.2016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07.07.2016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07.07.2016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07.07.2016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07.07.2016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07.07.2016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40000"/>
                <a:lumOff val="60000"/>
              </a:schemeClr>
            </a:gs>
            <a:gs pos="40000">
              <a:schemeClr val="bg2">
                <a:tint val="90000"/>
                <a:shade val="90000"/>
                <a:satMod val="120000"/>
              </a:schemeClr>
            </a:gs>
            <a:gs pos="100000">
              <a:schemeClr val="bg2">
                <a:tint val="5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07.07.2016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836712"/>
            <a:ext cx="7200800" cy="38884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perspectiveLeft"/>
            <a:lightRig rig="twoPt" dir="t">
              <a:rot lat="0" lon="0" rev="7200000"/>
            </a:lightRig>
          </a:scene3d>
          <a:sp3d>
            <a:bevelT w="25400" h="19050" prst="angle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548680"/>
            <a:ext cx="8640960" cy="3744416"/>
          </a:xfrm>
          <a:scene3d>
            <a:camera prst="perspectiveLeft"/>
            <a:lightRig rig="threePt" dir="t"/>
          </a:scene3d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6600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М. Ю. </a:t>
            </a:r>
            <a:r>
              <a:rPr lang="uk-UA" sz="6600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Лермонтов</a:t>
            </a:r>
            <a:r>
              <a:rPr lang="uk-UA" sz="6600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«</a:t>
            </a:r>
            <a:r>
              <a:rPr lang="uk-UA" sz="6600" cap="none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Когда</a:t>
            </a:r>
            <a:r>
              <a:rPr lang="uk-UA" sz="6600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sz="6600" cap="none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волнуется</a:t>
            </a:r>
            <a:r>
              <a:rPr lang="uk-UA" sz="6600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sz="6600" cap="none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желтеющая</a:t>
            </a:r>
            <a:r>
              <a:rPr lang="uk-UA" sz="6600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нива…»</a:t>
            </a:r>
            <a:endParaRPr lang="uk-UA" sz="6600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5003322"/>
            <a:ext cx="6766520" cy="1371600"/>
          </a:xfrm>
        </p:spPr>
        <p:txBody>
          <a:bodyPr>
            <a:noAutofit/>
          </a:bodyPr>
          <a:lstStyle/>
          <a:p>
            <a:pPr algn="r"/>
            <a:r>
              <a:rPr lang="ru-RU" sz="3600" b="1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Уроки внеклассного чтения.</a:t>
            </a:r>
          </a:p>
          <a:p>
            <a:pPr algn="r"/>
            <a:r>
              <a:rPr lang="ru-RU" sz="3600" b="1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 класс</a:t>
            </a:r>
            <a:endParaRPr lang="uk-UA" sz="3600" b="1" dirty="0" smtClean="0">
              <a:ln w="11430"/>
              <a:solidFill>
                <a:schemeClr val="accent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95536" y="620688"/>
            <a:ext cx="7848872" cy="49005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908720"/>
            <a:ext cx="7776864" cy="51845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971600" y="1196752"/>
            <a:ext cx="7668853" cy="51125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395536" y="1124744"/>
            <a:ext cx="806489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uk-UA" sz="4000" b="1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Тогда</a:t>
            </a:r>
            <a:r>
              <a:rPr lang="uk-UA" sz="40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4000" b="1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смиряется</a:t>
            </a:r>
            <a:r>
              <a:rPr lang="uk-UA" sz="40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души </a:t>
            </a:r>
            <a:r>
              <a:rPr lang="uk-UA" sz="4000" b="1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моей</a:t>
            </a:r>
            <a:r>
              <a:rPr lang="uk-UA" sz="40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4000" b="1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тревога</a:t>
            </a:r>
            <a:r>
              <a:rPr lang="uk-UA" sz="40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</a:t>
            </a:r>
            <a:br>
              <a:rPr lang="uk-UA" sz="40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uk-UA" sz="40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4000" b="1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Тогда</a:t>
            </a:r>
            <a:r>
              <a:rPr lang="uk-UA" sz="40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4000" b="1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расходятся</a:t>
            </a:r>
            <a:r>
              <a:rPr lang="uk-UA" sz="40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4000" b="1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морщины</a:t>
            </a:r>
            <a:r>
              <a:rPr lang="uk-UA" sz="40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uk-UA" sz="4000" b="1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челе</a:t>
            </a:r>
            <a:r>
              <a:rPr lang="uk-UA" sz="40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</a:t>
            </a:r>
            <a:br>
              <a:rPr lang="uk-UA" sz="40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uk-UA" sz="40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И </a:t>
            </a:r>
            <a:r>
              <a:rPr lang="uk-UA" sz="4000" b="1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счастье</a:t>
            </a:r>
            <a:r>
              <a:rPr lang="uk-UA" sz="40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я </a:t>
            </a:r>
            <a:r>
              <a:rPr lang="uk-UA" sz="4000" b="1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могу</a:t>
            </a:r>
            <a:r>
              <a:rPr lang="uk-UA" sz="40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постигнуть на земле,</a:t>
            </a:r>
            <a:br>
              <a:rPr lang="uk-UA" sz="40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uk-UA" sz="40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И в небесах я </a:t>
            </a:r>
            <a:r>
              <a:rPr lang="uk-UA" sz="4000" b="1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вижу</a:t>
            </a:r>
            <a:r>
              <a:rPr lang="uk-UA" sz="40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бога!..</a:t>
            </a:r>
            <a:endParaRPr lang="uk-UA" sz="4000" b="1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922114"/>
          </a:xfrm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r"/>
            <a:r>
              <a:rPr lang="uk-UA" sz="3600" b="1" cap="none" dirty="0" err="1" smtClean="0">
                <a:ln/>
                <a:solidFill>
                  <a:srgbClr val="002060"/>
                </a:solidFill>
              </a:rPr>
              <a:t>Стихотворение</a:t>
            </a:r>
            <a:r>
              <a:rPr lang="uk-UA" sz="3600" b="1" cap="none" dirty="0" smtClean="0">
                <a:ln/>
                <a:solidFill>
                  <a:srgbClr val="002060"/>
                </a:solidFill>
              </a:rPr>
              <a:t> «</a:t>
            </a:r>
            <a:r>
              <a:rPr lang="uk-UA" sz="3600" b="1" cap="none" dirty="0" err="1" smtClean="0">
                <a:ln/>
                <a:solidFill>
                  <a:srgbClr val="002060"/>
                </a:solidFill>
              </a:rPr>
              <a:t>Когда</a:t>
            </a:r>
            <a:r>
              <a:rPr lang="uk-UA" sz="3600" b="1" cap="none" dirty="0" smtClean="0">
                <a:ln/>
                <a:solidFill>
                  <a:srgbClr val="002060"/>
                </a:solidFill>
              </a:rPr>
              <a:t> </a:t>
            </a:r>
            <a:r>
              <a:rPr lang="uk-UA" sz="3600" b="1" cap="none" dirty="0" err="1" smtClean="0">
                <a:ln/>
                <a:solidFill>
                  <a:srgbClr val="002060"/>
                </a:solidFill>
              </a:rPr>
              <a:t>волнуется</a:t>
            </a:r>
            <a:r>
              <a:rPr lang="uk-UA" sz="3600" b="1" cap="none" dirty="0" smtClean="0">
                <a:ln/>
                <a:solidFill>
                  <a:srgbClr val="002060"/>
                </a:solidFill>
              </a:rPr>
              <a:t> </a:t>
            </a:r>
            <a:r>
              <a:rPr lang="uk-UA" sz="3600" b="1" cap="none" dirty="0" err="1" smtClean="0">
                <a:ln/>
                <a:solidFill>
                  <a:srgbClr val="002060"/>
                </a:solidFill>
              </a:rPr>
              <a:t>желтеющая</a:t>
            </a:r>
            <a:r>
              <a:rPr lang="uk-UA" sz="3600" b="1" cap="none" dirty="0" smtClean="0">
                <a:ln/>
                <a:solidFill>
                  <a:srgbClr val="002060"/>
                </a:solidFill>
              </a:rPr>
              <a:t> нива…»</a:t>
            </a:r>
            <a:endParaRPr lang="uk-UA" sz="3600" b="1" cap="none" dirty="0">
              <a:ln/>
              <a:solidFill>
                <a:srgbClr val="002060"/>
              </a:solidFill>
            </a:endParaRP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11560" y="1412776"/>
            <a:ext cx="3312368" cy="416411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>
          <a:xfrm>
            <a:off x="4270248" y="1268760"/>
            <a:ext cx="4406208" cy="5184576"/>
          </a:xfrm>
        </p:spPr>
        <p:txBody>
          <a:bodyPr>
            <a:noAutofit/>
          </a:bodyPr>
          <a:lstStyle/>
          <a:p>
            <a:r>
              <a:rPr lang="uk-UA" sz="2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было</a:t>
            </a:r>
            <a:r>
              <a:rPr lang="uk-UA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написано </a:t>
            </a:r>
            <a:r>
              <a:rPr lang="uk-UA" sz="2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Лермонтовым</a:t>
            </a:r>
            <a:r>
              <a:rPr lang="uk-UA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uk-UA" sz="2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феврале</a:t>
            </a:r>
            <a:r>
              <a:rPr lang="uk-UA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1837 </a:t>
            </a:r>
            <a:r>
              <a:rPr lang="uk-UA" sz="2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года</a:t>
            </a:r>
            <a:r>
              <a:rPr lang="uk-UA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uk-UA" sz="2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когда</a:t>
            </a:r>
            <a:r>
              <a:rPr lang="uk-UA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поэт</a:t>
            </a:r>
            <a:r>
              <a:rPr lang="uk-UA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сидел</a:t>
            </a:r>
            <a:r>
              <a:rPr lang="uk-UA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</a:t>
            </a:r>
            <a:r>
              <a:rPr lang="uk-UA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арестом</a:t>
            </a:r>
            <a:r>
              <a:rPr lang="uk-UA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uk-UA" sz="2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здании</a:t>
            </a:r>
            <a:r>
              <a:rPr lang="uk-UA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Петербургского</a:t>
            </a:r>
            <a:r>
              <a:rPr lang="uk-UA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Главного</a:t>
            </a:r>
            <a:r>
              <a:rPr lang="uk-UA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штаба за </a:t>
            </a:r>
            <a:r>
              <a:rPr lang="uk-UA" sz="2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сочинение</a:t>
            </a:r>
            <a:r>
              <a:rPr lang="uk-UA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стихов</a:t>
            </a:r>
            <a:r>
              <a:rPr lang="uk-UA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смерть </a:t>
            </a:r>
            <a:r>
              <a:rPr lang="uk-UA" sz="2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Пушкина</a:t>
            </a:r>
            <a:r>
              <a:rPr lang="uk-UA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К </a:t>
            </a:r>
            <a:r>
              <a:rPr lang="uk-UA" sz="2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нему</a:t>
            </a:r>
            <a:r>
              <a:rPr lang="uk-UA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пускали </a:t>
            </a:r>
            <a:r>
              <a:rPr lang="uk-UA" sz="2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лишь</a:t>
            </a:r>
            <a:r>
              <a:rPr lang="uk-UA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камердинера, </a:t>
            </a:r>
            <a:r>
              <a:rPr lang="uk-UA" sz="2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приносившего</a:t>
            </a:r>
            <a:r>
              <a:rPr lang="uk-UA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обед</a:t>
            </a:r>
            <a:r>
              <a:rPr lang="uk-UA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uk-UA" sz="2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Хлеб</a:t>
            </a:r>
            <a:r>
              <a:rPr lang="uk-UA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заворачивался</a:t>
            </a:r>
            <a:r>
              <a:rPr lang="uk-UA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uk-UA" sz="2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серую</a:t>
            </a:r>
            <a:r>
              <a:rPr lang="uk-UA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бумагу</a:t>
            </a:r>
            <a:r>
              <a:rPr lang="uk-UA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На </a:t>
            </a:r>
            <a:r>
              <a:rPr lang="uk-UA" sz="2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ней-то</a:t>
            </a:r>
            <a:r>
              <a:rPr lang="uk-UA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(с </a:t>
            </a:r>
            <a:r>
              <a:rPr lang="uk-UA" sz="2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помощью</a:t>
            </a:r>
            <a:r>
              <a:rPr lang="uk-UA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спички</a:t>
            </a:r>
            <a:r>
              <a:rPr lang="uk-UA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uk-UA" sz="2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печной</a:t>
            </a:r>
            <a:r>
              <a:rPr lang="uk-UA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сажи</a:t>
            </a:r>
            <a:r>
              <a:rPr lang="uk-UA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вина) и </a:t>
            </a:r>
            <a:r>
              <a:rPr lang="uk-UA" sz="2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было</a:t>
            </a:r>
            <a:r>
              <a:rPr lang="uk-UA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написано </a:t>
            </a:r>
            <a:r>
              <a:rPr lang="uk-UA" sz="2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</a:t>
            </a:r>
            <a:r>
              <a:rPr lang="uk-UA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стихотворение</a:t>
            </a:r>
            <a:r>
              <a:rPr lang="uk-UA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475656" y="3501008"/>
            <a:ext cx="2867030" cy="30963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2362274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uk-UA" sz="3200" b="1" cap="none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Стихотворение</a:t>
            </a:r>
            <a:r>
              <a:rPr lang="uk-UA" sz="3200" b="1" cap="none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М. Ю. Лермонтова «</a:t>
            </a:r>
            <a:r>
              <a:rPr lang="uk-UA" sz="3200" b="1" cap="none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Когда</a:t>
            </a:r>
            <a:r>
              <a:rPr lang="uk-UA" sz="3200" b="1" cap="none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sz="3200" b="1" cap="none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волнуется</a:t>
            </a:r>
            <a:r>
              <a:rPr lang="uk-UA" sz="3200" b="1" cap="none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sz="3200" b="1" cap="none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желтеющая</a:t>
            </a:r>
            <a:r>
              <a:rPr lang="uk-UA" sz="3200" b="1" cap="none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нива…» - </a:t>
            </a:r>
            <a:r>
              <a:rPr lang="uk-UA" sz="3200" b="1" cap="none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самобытное</a:t>
            </a:r>
            <a:r>
              <a:rPr lang="uk-UA" sz="3200" b="1" cap="none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sz="3200" b="1" cap="none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поэтическое</a:t>
            </a:r>
            <a:r>
              <a:rPr lang="uk-UA" sz="3200" b="1" cap="none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sz="3200" b="1" cap="none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произведение</a:t>
            </a:r>
            <a:r>
              <a:rPr lang="uk-UA" sz="3200" b="1" cap="none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uk-UA" sz="3200" b="1" cap="none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посвященное</a:t>
            </a:r>
            <a:r>
              <a:rPr lang="uk-UA" sz="3200" b="1" cap="none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sz="3200" b="1" cap="none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природным</a:t>
            </a:r>
            <a:r>
              <a:rPr lang="uk-UA" sz="3200" b="1" cap="none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красотам </a:t>
            </a:r>
            <a:r>
              <a:rPr lang="uk-UA" sz="3200" b="1" cap="none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родного</a:t>
            </a:r>
            <a:r>
              <a:rPr lang="uk-UA" sz="3200" b="1" cap="none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sz="3200" b="1" cap="none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края</a:t>
            </a:r>
            <a:endParaRPr lang="uk-UA" sz="3200" b="1" cap="none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780928"/>
            <a:ext cx="4992555" cy="37444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l="3150" t="12598" r="3150" b="12598"/>
          <a:stretch>
            <a:fillRect/>
          </a:stretch>
        </p:blipFill>
        <p:spPr bwMode="auto">
          <a:xfrm>
            <a:off x="2411760" y="2996952"/>
            <a:ext cx="5652304" cy="33843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95535" y="764704"/>
            <a:ext cx="8026109" cy="53285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 t="12598" b="12598"/>
          <a:stretch>
            <a:fillRect/>
          </a:stretch>
        </p:blipFill>
        <p:spPr bwMode="auto">
          <a:xfrm>
            <a:off x="683568" y="1268759"/>
            <a:ext cx="7920880" cy="44438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043608" y="980728"/>
            <a:ext cx="7272808" cy="4854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Прямоугольник 11"/>
          <p:cNvSpPr/>
          <p:nvPr/>
        </p:nvSpPr>
        <p:spPr>
          <a:xfrm>
            <a:off x="395536" y="980729"/>
            <a:ext cx="80648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uk-UA" sz="3600" b="1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Когда</a:t>
            </a:r>
            <a:r>
              <a:rPr lang="uk-UA" sz="36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3600" b="1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волнуется</a:t>
            </a:r>
            <a:r>
              <a:rPr lang="uk-UA" sz="36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3600" b="1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желтеющая</a:t>
            </a:r>
            <a:r>
              <a:rPr lang="uk-UA" sz="36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нива,</a:t>
            </a:r>
            <a:br>
              <a:rPr lang="uk-UA" sz="36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uk-UA" sz="36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 </a:t>
            </a:r>
            <a:r>
              <a:rPr lang="uk-UA" sz="3600" b="1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свежий</a:t>
            </a:r>
            <a:r>
              <a:rPr lang="uk-UA" sz="36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лес </a:t>
            </a:r>
            <a:r>
              <a:rPr lang="uk-UA" sz="3600" b="1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шумит</a:t>
            </a:r>
            <a:r>
              <a:rPr lang="uk-UA" sz="36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при </a:t>
            </a:r>
            <a:r>
              <a:rPr lang="uk-UA" sz="3600" b="1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звуке</a:t>
            </a:r>
            <a:r>
              <a:rPr lang="uk-UA" sz="36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3600" b="1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ветерка</a:t>
            </a:r>
            <a:r>
              <a:rPr lang="uk-UA" sz="36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</a:t>
            </a:r>
            <a:br>
              <a:rPr lang="uk-UA" sz="36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uk-UA" sz="36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 </a:t>
            </a:r>
            <a:r>
              <a:rPr lang="uk-UA" sz="3600" b="1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прячется</a:t>
            </a:r>
            <a:r>
              <a:rPr lang="uk-UA" sz="36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саду </a:t>
            </a:r>
            <a:r>
              <a:rPr lang="uk-UA" sz="3600" b="1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малиновая</a:t>
            </a:r>
            <a:r>
              <a:rPr lang="uk-UA" sz="36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слива</a:t>
            </a:r>
            <a:br>
              <a:rPr lang="uk-UA" sz="36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uk-UA" sz="3600" b="1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Под</a:t>
            </a:r>
            <a:r>
              <a:rPr lang="uk-UA" sz="36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3600" b="1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тенью</a:t>
            </a:r>
            <a:r>
              <a:rPr lang="uk-UA" sz="36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3600" b="1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сладостной</a:t>
            </a:r>
            <a:r>
              <a:rPr lang="uk-UA" sz="36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зелёного листка;</a:t>
            </a:r>
            <a:endParaRPr lang="uk-UA" sz="3600" b="1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323528" y="274638"/>
            <a:ext cx="8280920" cy="23622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uk-UA" sz="3200" b="1" cap="none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Лермонтов </a:t>
            </a:r>
            <a:r>
              <a:rPr lang="uk-UA" sz="3200" b="1" cap="none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олицетворяет</a:t>
            </a:r>
            <a:r>
              <a:rPr lang="uk-UA" sz="3200" b="1" cap="none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природу. Пейзаж в </a:t>
            </a:r>
            <a:r>
              <a:rPr lang="uk-UA" sz="3200" b="1" cap="none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этом</a:t>
            </a:r>
            <a:r>
              <a:rPr lang="uk-UA" sz="3200" b="1" cap="none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sz="3200" b="1" cap="none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стихотворении</a:t>
            </a:r>
            <a:r>
              <a:rPr lang="uk-UA" sz="3200" b="1" cap="none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– </a:t>
            </a:r>
            <a:r>
              <a:rPr lang="uk-UA" sz="3200" b="1" cap="none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это</a:t>
            </a:r>
            <a:r>
              <a:rPr lang="uk-UA" sz="3200" b="1" cap="none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не одна </a:t>
            </a:r>
            <a:r>
              <a:rPr lang="uk-UA" sz="3200" b="1" cap="none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мимолетная</a:t>
            </a:r>
            <a:r>
              <a:rPr lang="uk-UA" sz="3200" b="1" cap="none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картина, а </a:t>
            </a:r>
            <a:r>
              <a:rPr lang="uk-UA" sz="3200" b="1" cap="none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несколько</a:t>
            </a:r>
            <a:r>
              <a:rPr lang="uk-UA" sz="3200" b="1" cap="none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sz="3200" b="1" cap="none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поэтических</a:t>
            </a:r>
            <a:r>
              <a:rPr lang="uk-UA" sz="3200" b="1" cap="none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картин </a:t>
            </a:r>
            <a:r>
              <a:rPr lang="uk-UA" sz="3200" b="1" cap="none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природы</a:t>
            </a:r>
            <a:r>
              <a:rPr lang="uk-UA" sz="3200" b="1" cap="none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uk-UA" sz="3200" b="1" cap="none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взаимосвязанных</a:t>
            </a:r>
            <a:r>
              <a:rPr lang="uk-UA" sz="3200" b="1" cap="none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друг с другом</a:t>
            </a:r>
            <a:endParaRPr lang="uk-UA" sz="3200" b="1" cap="none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708920"/>
            <a:ext cx="5544616" cy="38164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7" y="2996952"/>
            <a:ext cx="8208912" cy="29552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7" y="740790"/>
            <a:ext cx="8136905" cy="51364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980728"/>
            <a:ext cx="8064896" cy="50405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1196752"/>
            <a:ext cx="7920880" cy="49389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323528" y="1196752"/>
            <a:ext cx="820891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uk-UA" sz="4000" b="1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Когда</a:t>
            </a:r>
            <a:r>
              <a:rPr lang="uk-UA" sz="40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4000" b="1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росой</a:t>
            </a:r>
            <a:r>
              <a:rPr lang="uk-UA" sz="40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4000" b="1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обрызганный</a:t>
            </a:r>
            <a:r>
              <a:rPr lang="uk-UA" sz="40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4000" b="1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душистой</a:t>
            </a:r>
            <a:r>
              <a:rPr lang="uk-UA" sz="40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</a:t>
            </a:r>
            <a:br>
              <a:rPr lang="uk-UA" sz="40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uk-UA" sz="40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4000" b="1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Румяным</a:t>
            </a:r>
            <a:r>
              <a:rPr lang="uk-UA" sz="40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4000" b="1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вечером</a:t>
            </a:r>
            <a:r>
              <a:rPr lang="uk-UA" sz="40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4000" b="1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иль</a:t>
            </a:r>
            <a:r>
              <a:rPr lang="uk-UA" sz="40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4000" b="1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утра</a:t>
            </a:r>
            <a:r>
              <a:rPr lang="uk-UA" sz="40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час </a:t>
            </a:r>
            <a:r>
              <a:rPr lang="uk-UA" sz="4000" b="1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златой</a:t>
            </a:r>
            <a:r>
              <a:rPr lang="uk-UA" sz="40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uk-UA" sz="40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uk-UA" sz="40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4000" b="1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Из-под</a:t>
            </a:r>
            <a:r>
              <a:rPr lang="uk-UA" sz="40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4000" b="1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куста</a:t>
            </a:r>
            <a:r>
              <a:rPr lang="uk-UA" sz="40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мне </a:t>
            </a:r>
            <a:r>
              <a:rPr lang="uk-UA" sz="4000" b="1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ландыш</a:t>
            </a:r>
            <a:r>
              <a:rPr lang="uk-UA" sz="40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4000" b="1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серебристый</a:t>
            </a:r>
            <a:r>
              <a:rPr lang="uk-UA" sz="40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uk-UA" sz="40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uk-UA" sz="40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4000" b="1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Приветливо</a:t>
            </a:r>
            <a:r>
              <a:rPr lang="uk-UA" sz="40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4000" b="1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кивает</a:t>
            </a:r>
            <a:r>
              <a:rPr lang="uk-UA" sz="40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4000" b="1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головой</a:t>
            </a:r>
            <a:r>
              <a:rPr lang="uk-UA" sz="40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; </a:t>
            </a:r>
            <a:endParaRPr lang="uk-UA" sz="4000" b="1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96944" cy="2362274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ru-RU" sz="3200" b="1" cap="none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Красота и гармония природы приносят успокоение, навевают мечты, будят воображение; хочется верить в счастье, в справедливость, в божественную мудрость </a:t>
            </a:r>
            <a:r>
              <a:rPr lang="ru-RU" sz="3200" b="1" cap="none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бытия</a:t>
            </a:r>
            <a:endParaRPr lang="uk-UA" sz="3200" b="1" cap="none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204864"/>
            <a:ext cx="2882989" cy="42717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Содержимое 3"/>
          <p:cNvPicPr>
            <a:picLocks noGrp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2780928"/>
            <a:ext cx="4896544" cy="3600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5536" y="274638"/>
            <a:ext cx="8280920" cy="1642194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ru-RU" sz="3200" b="1" cap="none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Поэт словно собирает в стихотворении букет самых ярких своих впечатлений от общения с </a:t>
            </a:r>
            <a:r>
              <a:rPr lang="ru-RU" sz="3200" b="1" cap="none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природой</a:t>
            </a:r>
            <a:endParaRPr lang="uk-UA" sz="3200" b="1" cap="none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95536" y="2060848"/>
            <a:ext cx="5832648" cy="43744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t="12598" b="23097"/>
          <a:stretch>
            <a:fillRect/>
          </a:stretch>
        </p:blipFill>
        <p:spPr bwMode="auto">
          <a:xfrm>
            <a:off x="683568" y="2276872"/>
            <a:ext cx="7913476" cy="38164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971600" y="2492896"/>
            <a:ext cx="7472922" cy="37444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251520" y="2348880"/>
            <a:ext cx="820891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uk-UA" sz="36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Когда</a:t>
            </a:r>
            <a:r>
              <a:rPr lang="uk-UA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36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студеный</a:t>
            </a:r>
            <a:r>
              <a:rPr lang="uk-UA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ключ </a:t>
            </a:r>
            <a:r>
              <a:rPr lang="uk-UA" sz="36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играет</a:t>
            </a:r>
            <a:r>
              <a:rPr lang="uk-UA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по </a:t>
            </a:r>
            <a:r>
              <a:rPr lang="uk-UA" sz="36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оврагу</a:t>
            </a:r>
            <a:r>
              <a:rPr lang="uk-UA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uk-UA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uk-UA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И, </a:t>
            </a:r>
            <a:r>
              <a:rPr lang="uk-UA" sz="36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погружая</a:t>
            </a:r>
            <a:r>
              <a:rPr lang="uk-UA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36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мысль</a:t>
            </a:r>
            <a:r>
              <a:rPr lang="uk-UA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uk-UA" sz="36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какой-то</a:t>
            </a:r>
            <a:r>
              <a:rPr lang="uk-UA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36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смутный</a:t>
            </a:r>
            <a:r>
              <a:rPr lang="uk-UA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сон,</a:t>
            </a:r>
            <a:br>
              <a:rPr lang="uk-UA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uk-UA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36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Лепечет</a:t>
            </a:r>
            <a:r>
              <a:rPr lang="uk-UA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мне </a:t>
            </a:r>
            <a:r>
              <a:rPr lang="uk-UA" sz="36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таинственную</a:t>
            </a:r>
            <a:r>
              <a:rPr lang="uk-UA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сагу</a:t>
            </a:r>
            <a:br>
              <a:rPr lang="uk-UA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uk-UA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Про </a:t>
            </a:r>
            <a:r>
              <a:rPr lang="uk-UA" sz="36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мирный</a:t>
            </a:r>
            <a:r>
              <a:rPr lang="uk-UA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край, </a:t>
            </a:r>
            <a:r>
              <a:rPr lang="uk-UA" sz="36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откуда</a:t>
            </a:r>
            <a:r>
              <a:rPr lang="uk-UA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36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мчится</a:t>
            </a:r>
            <a:r>
              <a:rPr lang="uk-UA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он: </a:t>
            </a:r>
            <a:endParaRPr lang="uk-UA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52928" cy="2218258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uk-UA" sz="3200" b="1" cap="none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</a:t>
            </a:r>
            <a:r>
              <a:rPr lang="uk-UA" sz="3200" b="1" cap="none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тихотворение</a:t>
            </a:r>
            <a:r>
              <a:rPr lang="uk-UA" sz="3200" b="1" cap="none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sz="3200" b="1" cap="none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</a:t>
            </a:r>
            <a:r>
              <a:rPr lang="uk-UA" sz="3200" b="1" cap="none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Когда</a:t>
            </a:r>
            <a:r>
              <a:rPr lang="uk-UA" sz="3200" b="1" cap="none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sz="3200" b="1" cap="none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волнуется</a:t>
            </a:r>
            <a:r>
              <a:rPr lang="uk-UA" sz="3200" b="1" cap="none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sz="3200" b="1" cap="none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желтеющая</a:t>
            </a:r>
            <a:r>
              <a:rPr lang="uk-UA" sz="3200" b="1" cap="none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нива</a:t>
            </a:r>
            <a:r>
              <a:rPr lang="uk-UA" sz="3200" b="1" cap="none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…» – </a:t>
            </a:r>
            <a:r>
              <a:rPr lang="uk-UA" sz="3200" b="1" cap="none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внутренний</a:t>
            </a:r>
            <a:r>
              <a:rPr lang="uk-UA" sz="3200" b="1" cap="none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монолог </a:t>
            </a:r>
            <a:r>
              <a:rPr lang="uk-UA" sz="3200" b="1" cap="none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лирического</a:t>
            </a:r>
            <a:r>
              <a:rPr lang="uk-UA" sz="3200" b="1" cap="none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героя. </a:t>
            </a:r>
            <a:r>
              <a:rPr lang="uk-UA" sz="3200" b="1" cap="none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Последняя</a:t>
            </a:r>
            <a:r>
              <a:rPr lang="uk-UA" sz="3200" b="1" cap="none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строфа </a:t>
            </a:r>
            <a:r>
              <a:rPr lang="uk-UA" sz="3200" b="1" cap="none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этого</a:t>
            </a:r>
            <a:r>
              <a:rPr lang="uk-UA" sz="3200" b="1" cap="none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sz="3200" b="1" cap="none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произведения</a:t>
            </a:r>
            <a:r>
              <a:rPr lang="uk-UA" sz="3200" b="1" cap="none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sz="3200" b="1" cap="none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полностью</a:t>
            </a:r>
            <a:r>
              <a:rPr lang="uk-UA" sz="3200" b="1" cap="none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sz="3200" b="1" cap="none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раскрывает</a:t>
            </a:r>
            <a:r>
              <a:rPr lang="uk-UA" sz="3200" b="1" cap="none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sz="3200" b="1" cap="none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замыслы</a:t>
            </a:r>
            <a:r>
              <a:rPr lang="uk-UA" sz="3200" b="1" cap="none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автора</a:t>
            </a:r>
            <a:endParaRPr lang="uk-UA" b="1" cap="none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564904"/>
            <a:ext cx="7704856" cy="38164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2708920"/>
            <a:ext cx="6384657" cy="38884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974</TotalTime>
  <Words>202</Words>
  <Application>Microsoft Office PowerPoint</Application>
  <PresentationFormat>Экран (4:3)</PresentationFormat>
  <Paragraphs>14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Эркер</vt:lpstr>
      <vt:lpstr>М. Ю. Лермонтов «Когда волнуется желтеющая нива…»</vt:lpstr>
      <vt:lpstr>Стихотворение «Когда волнуется желтеющая нива…»</vt:lpstr>
      <vt:lpstr>Стихотворение М. Ю. Лермонтова «Когда волнуется желтеющая нива…» - самобытное поэтическое произведение, посвященное природным красотам родного края</vt:lpstr>
      <vt:lpstr>Слайд 4</vt:lpstr>
      <vt:lpstr>Лермонтов олицетворяет природу. Пейзаж в этом стихотворении – это не одна мимолетная картина, а несколько поэтических картин природы, взаимосвязанных друг с другом</vt:lpstr>
      <vt:lpstr>Слайд 6</vt:lpstr>
      <vt:lpstr>Красота и гармония природы приносят успокоение, навевают мечты, будят воображение; хочется верить в счастье, в справедливость, в божественную мудрость бытия</vt:lpstr>
      <vt:lpstr>Поэт словно собирает в стихотворении букет самых ярких своих впечатлений от общения с природой</vt:lpstr>
      <vt:lpstr>Стихотворение «Когда волнуется желтеющая нива…» – внутренний монолог лирического героя. Последняя строфа этого произведения полностью раскрывает замыслы автора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М. Ю. Лермонтов</dc:title>
  <dc:creator>Shahter</dc:creator>
  <cp:lastModifiedBy>Shahter</cp:lastModifiedBy>
  <cp:revision>94</cp:revision>
  <dcterms:created xsi:type="dcterms:W3CDTF">2016-07-05T17:01:44Z</dcterms:created>
  <dcterms:modified xsi:type="dcterms:W3CDTF">2016-07-07T20:51:06Z</dcterms:modified>
</cp:coreProperties>
</file>