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70" r:id="rId3"/>
    <p:sldId id="271" r:id="rId4"/>
    <p:sldId id="276" r:id="rId5"/>
    <p:sldId id="273" r:id="rId6"/>
    <p:sldId id="258" r:id="rId7"/>
    <p:sldId id="259" r:id="rId8"/>
    <p:sldId id="261" r:id="rId9"/>
    <p:sldId id="281" r:id="rId10"/>
    <p:sldId id="263" r:id="rId11"/>
    <p:sldId id="277" r:id="rId12"/>
    <p:sldId id="279" r:id="rId13"/>
    <p:sldId id="264" r:id="rId14"/>
    <p:sldId id="285" r:id="rId15"/>
    <p:sldId id="274" r:id="rId16"/>
    <p:sldId id="282" r:id="rId17"/>
    <p:sldId id="283" r:id="rId18"/>
    <p:sldId id="284" r:id="rId19"/>
    <p:sldId id="275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48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02.07.2016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02.07.2016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02.07.2016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02.07.2016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02.07.2016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02.07.2016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02.07.2016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02.07.2016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02.07.2016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8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76672"/>
            <a:ext cx="5904656" cy="4270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Above"/>
            <a:lightRig rig="threePt" dir="t"/>
          </a:scene3d>
          <a:sp3d>
            <a:bevelT prst="slope"/>
          </a:sp3d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332656"/>
            <a:ext cx="8568952" cy="4896543"/>
          </a:xfrm>
          <a:scene3d>
            <a:camera prst="perspectiveLeft"/>
            <a:lightRig rig="threePt" dir="t"/>
          </a:scene3d>
        </p:spPr>
        <p:txBody>
          <a:bodyPr>
            <a:normAutofit fontScale="90000"/>
          </a:bodyPr>
          <a:lstStyle/>
          <a:p>
            <a:pPr algn="r"/>
            <a:r>
              <a:rPr lang="uk-UA" b="1" i="1" dirty="0" smtClean="0"/>
              <a:t> </a:t>
            </a:r>
            <a:r>
              <a:rPr lang="uk-UA" sz="98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Из</a:t>
            </a:r>
            <a:r>
              <a:rPr lang="uk-UA" sz="9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 «Повести </a:t>
            </a:r>
            <a:r>
              <a:rPr lang="uk-UA" sz="98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временных</a:t>
            </a:r>
            <a:r>
              <a:rPr lang="uk-UA" sz="9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 лет»</a:t>
            </a:r>
            <a:br>
              <a:rPr lang="uk-UA" sz="9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</a:br>
            <a:r>
              <a:rPr lang="uk-UA" sz="2700" dirty="0" smtClean="0"/>
              <a:t>«</a:t>
            </a:r>
            <a:r>
              <a:rPr lang="uk-UA" sz="3100" b="1" cap="none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Расселение</a:t>
            </a:r>
            <a:r>
              <a:rPr lang="uk-UA" sz="3100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uk-UA" sz="3100" b="1" cap="none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славян</a:t>
            </a:r>
            <a:r>
              <a:rPr lang="uk-UA" sz="3100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», «Кий, Щек и Хорив», «</a:t>
            </a:r>
            <a:r>
              <a:rPr lang="uk-UA" sz="3100" b="1" cap="none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Поучение</a:t>
            </a:r>
            <a:r>
              <a:rPr lang="uk-UA" sz="3100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Владимира Мономаха» </a:t>
            </a:r>
            <a:endParaRPr lang="uk-UA" sz="3100" b="1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1560" y="5373216"/>
            <a:ext cx="7848872" cy="1224136"/>
          </a:xfrm>
        </p:spPr>
        <p:txBody>
          <a:bodyPr>
            <a:noAutofit/>
          </a:bodyPr>
          <a:lstStyle/>
          <a:p>
            <a:pPr algn="r"/>
            <a:r>
              <a:rPr lang="ru-RU" sz="4000" b="1" dirty="0" smtClean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Уроки внеклассного чтения.</a:t>
            </a:r>
          </a:p>
          <a:p>
            <a:pPr algn="r"/>
            <a:r>
              <a:rPr lang="ru-RU" sz="4000" b="1" dirty="0" smtClean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7 класс</a:t>
            </a:r>
            <a:endParaRPr lang="uk-UA" sz="4000" b="1" dirty="0" smtClean="0">
              <a:ln w="11430"/>
              <a:solidFill>
                <a:schemeClr val="accent2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57200"/>
            <a:ext cx="8809040" cy="841248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/>
              <a:t>«И были три брата: один по имени Кий, другой — Щек и третий — Хорив, а сестра их — </a:t>
            </a:r>
            <a:r>
              <a:rPr lang="ru-RU" sz="2800" b="1" dirty="0" err="1" smtClean="0"/>
              <a:t>Лыбедь</a:t>
            </a:r>
            <a:r>
              <a:rPr lang="ru-RU" sz="2800" b="1" dirty="0" smtClean="0"/>
              <a:t>.</a:t>
            </a:r>
            <a:endParaRPr lang="uk-UA" sz="2800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b="1" dirty="0" smtClean="0"/>
              <a:t>Сидел Кий на горе, где ныне подъем Боричев, а Щек сидел на горе, которая ныне зовется </a:t>
            </a:r>
            <a:r>
              <a:rPr lang="ru-RU" b="1" dirty="0" err="1" smtClean="0"/>
              <a:t>Щековица</a:t>
            </a:r>
            <a:r>
              <a:rPr lang="ru-RU" b="1" dirty="0" smtClean="0"/>
              <a:t>, а Хорив на третьей горе, которая прозвалась по имени его </a:t>
            </a:r>
            <a:r>
              <a:rPr lang="ru-RU" b="1" dirty="0" err="1" smtClean="0"/>
              <a:t>Хоривицей</a:t>
            </a:r>
            <a:r>
              <a:rPr lang="ru-RU" b="1" dirty="0" smtClean="0"/>
              <a:t>.</a:t>
            </a:r>
          </a:p>
          <a:p>
            <a:r>
              <a:rPr lang="ru-RU" b="1" dirty="0" smtClean="0"/>
              <a:t>И построили город в честь старшего своего брата, и назвали его Киев».</a:t>
            </a:r>
            <a:endParaRPr lang="uk-UA" b="1" dirty="0"/>
          </a:p>
        </p:txBody>
      </p:sp>
      <p:pic>
        <p:nvPicPr>
          <p:cNvPr id="5" name="Содержимое 4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988840"/>
            <a:ext cx="3960440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Right"/>
            <a:lightRig rig="threePt" dir="t"/>
          </a:scene3d>
          <a:sp3d>
            <a:bevelT prst="slope"/>
          </a:sp3d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 t="10499" b="10499"/>
          <a:stretch>
            <a:fillRect/>
          </a:stretch>
        </p:blipFill>
        <p:spPr bwMode="auto">
          <a:xfrm>
            <a:off x="395536" y="2852936"/>
            <a:ext cx="4320480" cy="2559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Right"/>
            <a:lightRig rig="threePt" dir="t"/>
          </a:scene3d>
          <a:sp3d>
            <a:bevelT prst="slope"/>
          </a:sp3d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8240" r="8240"/>
          <a:stretch>
            <a:fillRect/>
          </a:stretch>
        </p:blipFill>
        <p:spPr bwMode="auto">
          <a:xfrm>
            <a:off x="3707904" y="1124744"/>
            <a:ext cx="4885184" cy="3552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81000" y="260648"/>
            <a:ext cx="8223448" cy="720080"/>
          </a:xfrm>
        </p:spPr>
        <p:txBody>
          <a:bodyPr>
            <a:normAutofit/>
          </a:bodyPr>
          <a:lstStyle/>
          <a:p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Размышляем над прочитанным…</a:t>
            </a:r>
            <a:endParaRPr lang="uk-UA" sz="3600" dirty="0"/>
          </a:p>
        </p:txBody>
      </p:sp>
      <p:sp>
        <p:nvSpPr>
          <p:cNvPr id="4" name="Содержимое 3"/>
          <p:cNvSpPr>
            <a:spLocks noGrp="1"/>
          </p:cNvSpPr>
          <p:nvPr>
            <p:ph type="body" sz="half" idx="2"/>
          </p:nvPr>
        </p:nvSpPr>
        <p:spPr>
          <a:xfrm>
            <a:off x="179512" y="4869160"/>
            <a:ext cx="8712968" cy="1584176"/>
          </a:xfrm>
        </p:spPr>
        <p:txBody>
          <a:bodyPr>
            <a:noAutofit/>
          </a:bodyPr>
          <a:lstStyle/>
          <a:p>
            <a:pPr algn="r">
              <a:buFont typeface="Wingdings" pitchFamily="2" charset="2"/>
              <a:buChar char="q"/>
            </a:pPr>
            <a:r>
              <a:rPr lang="ru-RU" sz="2600" b="1" dirty="0" smtClean="0"/>
              <a:t> «Был вокруг города лес и бор велик, и ловили там зверей, а были те мужи мудры и </a:t>
            </a:r>
            <a:r>
              <a:rPr lang="ru-RU" sz="2600" b="1" dirty="0" err="1" smtClean="0"/>
              <a:t>смыслены</a:t>
            </a:r>
            <a:r>
              <a:rPr lang="ru-RU" sz="2600" b="1" dirty="0" smtClean="0"/>
              <a:t>, </a:t>
            </a:r>
            <a:r>
              <a:rPr lang="ru-RU" sz="2600" b="1" dirty="0" err="1" smtClean="0"/>
              <a:t>и</a:t>
            </a:r>
            <a:r>
              <a:rPr lang="ru-RU" sz="2600" b="1" dirty="0" smtClean="0"/>
              <a:t> назывались они полянами, от них поляне и доныне в Киеве».</a:t>
            </a:r>
            <a:endParaRPr lang="uk-UA" sz="2600" b="1" dirty="0" smtClean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 l="4625" r="4625"/>
          <a:stretch>
            <a:fillRect/>
          </a:stretch>
        </p:blipFill>
        <p:spPr bwMode="auto">
          <a:xfrm>
            <a:off x="539552" y="1268760"/>
            <a:ext cx="4642157" cy="3376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1000" stA="49000" endA="500" endPos="10000" dist="900" dir="5400000" sy="-90000" algn="bl" rotWithShape="0"/>
          </a:effectLst>
          <a:scene3d>
            <a:camera prst="perspectiveRight"/>
            <a:lightRig rig="threePt" dir="t"/>
          </a:scene3d>
          <a:sp3d>
            <a:bevelT prst="slope"/>
          </a:sp3d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1515" b="1515"/>
          <a:stretch>
            <a:fillRect/>
          </a:stretch>
        </p:blipFill>
        <p:spPr bwMode="auto">
          <a:xfrm>
            <a:off x="4860032" y="1196752"/>
            <a:ext cx="3861429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81000" y="260648"/>
            <a:ext cx="8151440" cy="864096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Размышляем над прочитанным…</a:t>
            </a:r>
            <a:endParaRPr lang="uk-UA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3528" y="4221088"/>
            <a:ext cx="8640960" cy="2304256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q"/>
            </a:pPr>
            <a:r>
              <a:rPr lang="ru-RU" sz="2000" b="1" dirty="0" smtClean="0"/>
              <a:t> </a:t>
            </a:r>
            <a:r>
              <a:rPr lang="ru-RU" sz="2200" b="1" dirty="0" smtClean="0"/>
              <a:t>Кто по легенде основал город Киев?</a:t>
            </a:r>
            <a:endParaRPr lang="uk-UA" sz="2200" b="1" dirty="0" smtClean="0"/>
          </a:p>
          <a:p>
            <a:pPr>
              <a:buFont typeface="Wingdings" pitchFamily="2" charset="2"/>
              <a:buChar char="q"/>
            </a:pPr>
            <a:r>
              <a:rPr lang="ru-RU" sz="2200" b="1" dirty="0" smtClean="0"/>
              <a:t> Как характеризует летописец Кия и его братьев? </a:t>
            </a:r>
            <a:endParaRPr lang="uk-UA" sz="2200" b="1" dirty="0" smtClean="0"/>
          </a:p>
          <a:p>
            <a:pPr>
              <a:buFont typeface="Wingdings" pitchFamily="2" charset="2"/>
              <a:buChar char="q"/>
            </a:pPr>
            <a:r>
              <a:rPr lang="ru-RU" sz="2200" b="1" dirty="0" smtClean="0"/>
              <a:t> В легенде названы два возможных занятия князя Кия. Какое из них является, по мнению летописца, правдивее?</a:t>
            </a:r>
            <a:endParaRPr lang="uk-UA" sz="2200" b="1" dirty="0" smtClean="0"/>
          </a:p>
          <a:p>
            <a:pPr>
              <a:buFont typeface="Wingdings" pitchFamily="2" charset="2"/>
              <a:buChar char="q"/>
            </a:pPr>
            <a:r>
              <a:rPr lang="ru-RU" sz="2200" b="1" dirty="0" smtClean="0"/>
              <a:t> Как ты думаешь, история о Кие, Щеке, Хориве и </a:t>
            </a:r>
            <a:r>
              <a:rPr lang="ru-RU" sz="2200" b="1" dirty="0" err="1" smtClean="0"/>
              <a:t>Лыбиди</a:t>
            </a:r>
            <a:r>
              <a:rPr lang="ru-RU" sz="2200" b="1" dirty="0" smtClean="0"/>
              <a:t> правдивая или вымышленная? </a:t>
            </a:r>
            <a:endParaRPr lang="uk-UA" sz="2200" b="1" dirty="0" smtClean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1196752"/>
            <a:ext cx="3960439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1000" stA="49000" endA="500" endPos="10000" dist="900" dir="5400000" sy="-90000" algn="bl" rotWithShape="0"/>
          </a:effectLst>
          <a:scene3d>
            <a:camera prst="perspectiveLeft"/>
            <a:lightRig rig="threePt" dir="t"/>
          </a:scene3d>
          <a:sp3d>
            <a:bevelT prst="slope"/>
          </a:sp3d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556792"/>
            <a:ext cx="4435126" cy="2425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1000" stA="49000" endA="500" endPos="10000" dist="900" dir="5400000" sy="-90000" algn="bl" rotWithShape="0"/>
          </a:effectLst>
          <a:scene3d>
            <a:camera prst="perspectiveLeft"/>
            <a:lightRig rig="threePt" dir="t"/>
          </a:scene3d>
          <a:sp3d>
            <a:bevelT prst="slope"/>
          </a:sp3d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57200"/>
            <a:ext cx="8809040" cy="841248"/>
          </a:xfrm>
        </p:spPr>
        <p:txBody>
          <a:bodyPr>
            <a:noAutofit/>
          </a:bodyPr>
          <a:lstStyle/>
          <a:p>
            <a:pPr algn="ctr"/>
            <a:r>
              <a:rPr lang="uk-UA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«</a:t>
            </a:r>
            <a:r>
              <a:rPr lang="uk-UA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Поучение</a:t>
            </a:r>
            <a:r>
              <a:rPr lang="uk-UA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 Владимира Мономаха»</a:t>
            </a:r>
            <a:endParaRPr lang="uk-UA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39952" y="1600200"/>
            <a:ext cx="4680520" cy="4724400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 smtClean="0"/>
              <a:t>«</a:t>
            </a:r>
            <a:r>
              <a:rPr lang="ru-RU" b="1" dirty="0" smtClean="0"/>
              <a:t>Поучение Владимира Мономаха</a:t>
            </a:r>
            <a:r>
              <a:rPr lang="ru-RU" b="1" dirty="0" smtClean="0"/>
              <a:t>»— литературный памятник XII века, написанный великим князем киевским Владимиром Мономахом.</a:t>
            </a:r>
          </a:p>
          <a:p>
            <a:r>
              <a:rPr lang="ru-RU" b="1" dirty="0" smtClean="0"/>
              <a:t>Это произведение называют первой светской проповедью.</a:t>
            </a:r>
          </a:p>
          <a:p>
            <a:r>
              <a:rPr lang="ru-RU" b="1" dirty="0" smtClean="0"/>
              <a:t>С «Поучения» в русской литературе начинается традиция обсуждения этических вопросов.</a:t>
            </a:r>
            <a:endParaRPr lang="uk-UA" b="1" dirty="0" smtClean="0"/>
          </a:p>
        </p:txBody>
      </p:sp>
      <p:pic>
        <p:nvPicPr>
          <p:cNvPr id="5" name="Содержимое 4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700808"/>
            <a:ext cx="3024336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8" name="Рисунок 7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700808"/>
            <a:ext cx="3168352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6" name="Содержимое 4"/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1700808"/>
            <a:ext cx="3168352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81000" y="476672"/>
            <a:ext cx="8295456" cy="576064"/>
          </a:xfrm>
        </p:spPr>
        <p:txBody>
          <a:bodyPr>
            <a:noAutofit/>
          </a:bodyPr>
          <a:lstStyle/>
          <a:p>
            <a:r>
              <a:rPr lang="uk-UA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«</a:t>
            </a:r>
            <a:r>
              <a:rPr lang="uk-UA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Поучение</a:t>
            </a:r>
            <a:r>
              <a:rPr lang="uk-UA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 Владимира Мономаха»</a:t>
            </a:r>
            <a:endParaRPr lang="uk-UA" sz="3600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3635896" y="4149080"/>
            <a:ext cx="5508104" cy="2304256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q"/>
            </a:pPr>
            <a:r>
              <a:rPr lang="ru-RU" sz="2400" b="1" dirty="0" smtClean="0"/>
              <a:t> «</a:t>
            </a:r>
            <a:r>
              <a:rPr lang="ru-RU" sz="2400" b="1" dirty="0" smtClean="0"/>
              <a:t>Дети мои или иной кто, слушая эту грамотку, не посмейтесь, но кому из детей моих она будет люба, пусть примет ее в сердце свое и не станет лениться, а будет трудиться».</a:t>
            </a:r>
            <a:endParaRPr lang="ru-RU" sz="2400" b="1" dirty="0" smtClean="0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340768"/>
            <a:ext cx="3668981" cy="26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Left"/>
            <a:lightRig rig="threePt" dir="t"/>
          </a:scene3d>
          <a:sp3d>
            <a:bevelT prst="slope"/>
          </a:sp3d>
        </p:spPr>
      </p:pic>
      <p:pic>
        <p:nvPicPr>
          <p:cNvPr id="9" name="Содержимое 9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340768"/>
            <a:ext cx="3384376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1000" stA="49000" endA="500" endPos="10000" dist="900" dir="5400000" sy="-90000" algn="bl" rotWithShape="0"/>
          </a:effectLst>
          <a:scene3d>
            <a:camera prst="perspectiveRight"/>
            <a:lightRig rig="threePt" dir="t"/>
          </a:scene3d>
          <a:sp3d>
            <a:bevelT prst="slope"/>
          </a:sp3d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484784"/>
            <a:ext cx="2623615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9512" y="457200"/>
            <a:ext cx="8964488" cy="841248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>Старых чтите, как отца, а молодых, как братьев</a:t>
            </a:r>
            <a:r>
              <a:rPr lang="ru-RU" sz="2800" b="1" dirty="0" smtClean="0"/>
              <a:t>.</a:t>
            </a:r>
            <a:endParaRPr lang="uk-UA" sz="2800" dirty="0"/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3851920" y="1268760"/>
            <a:ext cx="5139680" cy="5055840"/>
          </a:xfrm>
        </p:spPr>
        <p:txBody>
          <a:bodyPr>
            <a:noAutofit/>
          </a:bodyPr>
          <a:lstStyle/>
          <a:p>
            <a:r>
              <a:rPr lang="ru-RU" sz="2000" b="1" dirty="0" smtClean="0"/>
              <a:t>В </a:t>
            </a:r>
            <a:r>
              <a:rPr lang="ru-RU" sz="2000" b="1" dirty="0" smtClean="0"/>
              <a:t>дому своем не ленитесь, но за всем сами наблюдайте; не полагайтесь на тиуна или на отрока, чтобы не посмеялись приходящие к вам ни над домом вашим, ни над обедом вашим.</a:t>
            </a:r>
          </a:p>
          <a:p>
            <a:r>
              <a:rPr lang="ru-RU" sz="2000" b="1" dirty="0" smtClean="0"/>
              <a:t>На войну выйдя, не ленитесь, не полагайтесь на воевод; ни питью, ни еде не предавайтесь, ни спанью; сторожей сами </a:t>
            </a:r>
            <a:r>
              <a:rPr lang="ru-RU" sz="2000" b="1" dirty="0" err="1" smtClean="0"/>
              <a:t>наряживайте</a:t>
            </a:r>
            <a:r>
              <a:rPr lang="ru-RU" sz="2000" b="1" dirty="0" smtClean="0"/>
              <a:t> и ночью, расставив стражу со всех сторон, около воинов ложитесь, а вставайте рано; а оружия не снимайте с себя второпях, не оглядевшись по лености, внезапно ведь человек погибает.</a:t>
            </a:r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b="2953"/>
          <a:stretch>
            <a:fillRect/>
          </a:stretch>
        </p:blipFill>
        <p:spPr bwMode="auto">
          <a:xfrm>
            <a:off x="323528" y="1628800"/>
            <a:ext cx="3450264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332656"/>
            <a:ext cx="8686800" cy="792088"/>
          </a:xfrm>
        </p:spPr>
        <p:txBody>
          <a:bodyPr>
            <a:noAutofit/>
          </a:bodyPr>
          <a:lstStyle/>
          <a:p>
            <a:pPr algn="r"/>
            <a:r>
              <a:rPr lang="ru-RU" sz="2800" b="1" dirty="0" smtClean="0"/>
              <a:t>Лжи остерегайтесь, и пьянства, и блуда, от того ведь душа погибает и тело</a:t>
            </a:r>
            <a:r>
              <a:rPr lang="ru-RU" sz="2800" b="1" dirty="0" smtClean="0"/>
              <a:t>.</a:t>
            </a:r>
            <a:endParaRPr lang="uk-UA" sz="2800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851920" y="1412776"/>
            <a:ext cx="5040560" cy="4911824"/>
          </a:xfrm>
        </p:spPr>
        <p:txBody>
          <a:bodyPr>
            <a:noAutofit/>
          </a:bodyPr>
          <a:lstStyle/>
          <a:p>
            <a:r>
              <a:rPr lang="ru-RU" sz="2000" b="1" dirty="0" smtClean="0"/>
              <a:t>Куда </a:t>
            </a:r>
            <a:r>
              <a:rPr lang="ru-RU" sz="2000" b="1" dirty="0" smtClean="0"/>
              <a:t>бы вы ни держали путь по своим землям, не давайте отрокам причинять вред ни своим, ни чужим, ни селам, ни посевам, чтобы не стали проклинать вас.</a:t>
            </a:r>
            <a:endParaRPr lang="uk-UA" sz="2000" b="1" dirty="0" smtClean="0"/>
          </a:p>
          <a:p>
            <a:r>
              <a:rPr lang="ru-RU" sz="2000" b="1" dirty="0" smtClean="0"/>
              <a:t>Куда же пойдете и где остановитесь, напоите и накормите нищего, более же всего чтите гостя, откуда бы к вам ни пришел, простолюдин ли, или знатный, или посол; если не можете почтить его подарком, — то пищей и питьем: ибо они, проходя, прославят человека по всем землям, или добрым, или злым.</a:t>
            </a:r>
          </a:p>
        </p:txBody>
      </p:sp>
      <p:pic>
        <p:nvPicPr>
          <p:cNvPr id="1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628800"/>
            <a:ext cx="3240360" cy="4438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9" y="1556792"/>
            <a:ext cx="3469833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332656"/>
            <a:ext cx="8446712" cy="864096"/>
          </a:xfrm>
        </p:spPr>
        <p:txBody>
          <a:bodyPr>
            <a:noAutofit/>
          </a:bodyPr>
          <a:lstStyle/>
          <a:p>
            <a:pPr algn="r"/>
            <a:r>
              <a:rPr lang="ru-RU" sz="2800" b="1" dirty="0" smtClean="0"/>
              <a:t>Всего же более убогих не забывайте, но, насколько можете, по силам </a:t>
            </a:r>
            <a:r>
              <a:rPr lang="ru-RU" sz="2800" b="1" dirty="0" smtClean="0"/>
              <a:t>кормите</a:t>
            </a:r>
            <a:r>
              <a:rPr lang="ru-RU" sz="2800" b="1" dirty="0" smtClean="0"/>
              <a:t> и</a:t>
            </a:r>
            <a:endParaRPr lang="uk-UA" sz="2800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39952" y="1600200"/>
            <a:ext cx="4680520" cy="4724400"/>
          </a:xfrm>
        </p:spPr>
        <p:txBody>
          <a:bodyPr>
            <a:normAutofit fontScale="77500" lnSpcReduction="20000"/>
          </a:bodyPr>
          <a:lstStyle/>
          <a:p>
            <a:r>
              <a:rPr lang="ru-RU" b="1" dirty="0" smtClean="0"/>
              <a:t>подавайте </a:t>
            </a:r>
            <a:r>
              <a:rPr lang="ru-RU" b="1" dirty="0" smtClean="0"/>
              <a:t>сироте и вдовицу оправдывайте сами, а не давайте сильным губить человека.</a:t>
            </a:r>
          </a:p>
          <a:p>
            <a:r>
              <a:rPr lang="ru-RU" b="1" dirty="0" smtClean="0"/>
              <a:t>Больного навестите, покойника проводите, ибо все мы смертны.</a:t>
            </a:r>
          </a:p>
          <a:p>
            <a:r>
              <a:rPr lang="ru-RU" b="1" dirty="0" smtClean="0"/>
              <a:t>Не пропустите человека, не поприветствовав его, и доброе слово ему молвите.</a:t>
            </a:r>
          </a:p>
          <a:p>
            <a:r>
              <a:rPr lang="ru-RU" b="1" dirty="0" smtClean="0"/>
              <a:t> Жену свою любите, но не давайте им власти над собой.</a:t>
            </a:r>
          </a:p>
          <a:p>
            <a:r>
              <a:rPr lang="ru-RU" b="1" dirty="0" smtClean="0"/>
              <a:t>Ни правого, ни виновного не убивайте и не повелевайте убить его.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022" y="1600200"/>
            <a:ext cx="3457896" cy="456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556792"/>
            <a:ext cx="3508045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1556792"/>
            <a:ext cx="3456383" cy="463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81000" y="260648"/>
            <a:ext cx="8295456" cy="648072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Размышляем над прочитанным…</a:t>
            </a:r>
            <a:endParaRPr lang="uk-UA" sz="3600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381000" y="5301208"/>
            <a:ext cx="8223448" cy="1296144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ru-RU" sz="2400" b="1" dirty="0" smtClean="0"/>
              <a:t> Чему </a:t>
            </a:r>
            <a:r>
              <a:rPr lang="ru-RU" sz="2400" b="1" dirty="0" smtClean="0"/>
              <a:t>поучает своих детей Владимир Мономах? Какие жизненные советы даёт?</a:t>
            </a:r>
          </a:p>
          <a:p>
            <a:pPr>
              <a:buFont typeface="Wingdings" pitchFamily="2" charset="2"/>
              <a:buChar char="q"/>
            </a:pPr>
            <a:r>
              <a:rPr lang="ru-RU" sz="2400" b="1" dirty="0" smtClean="0"/>
              <a:t> О </a:t>
            </a:r>
            <a:r>
              <a:rPr lang="ru-RU" sz="2400" b="1" dirty="0" smtClean="0"/>
              <a:t>каких моментах своей жизни вспоминает </a:t>
            </a:r>
            <a:r>
              <a:rPr lang="ru-RU" sz="2400" b="1" dirty="0" smtClean="0"/>
              <a:t>князь?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136" y="1268760"/>
            <a:ext cx="2925533" cy="3931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Left"/>
            <a:lightRig rig="threePt" dir="t"/>
          </a:scene3d>
          <a:sp3d>
            <a:bevelT prst="slope"/>
          </a:sp3d>
        </p:spPr>
      </p:pic>
      <p:pic>
        <p:nvPicPr>
          <p:cNvPr id="8" name="Picture 3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 cstate="print"/>
          <a:srcRect t="1272" b="1272"/>
          <a:stretch>
            <a:fillRect/>
          </a:stretch>
        </p:blipFill>
        <p:spPr bwMode="auto">
          <a:xfrm>
            <a:off x="2735796" y="1268760"/>
            <a:ext cx="5247583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Left"/>
            <a:lightRig rig="threePt" dir="t"/>
          </a:scene3d>
          <a:sp3d>
            <a:bevelT prst="slope"/>
          </a:sp3d>
        </p:spPr>
      </p:pic>
      <p:pic>
        <p:nvPicPr>
          <p:cNvPr id="10" name="Содержимое 4"/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1052736"/>
            <a:ext cx="2592288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1000" stA="49000" endA="500" endPos="10000" dist="900" dir="5400000" sy="-90000" algn="bl" rotWithShape="0"/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764704"/>
            <a:ext cx="8296026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Right"/>
            <a:lightRig rig="threePt" dir="t"/>
          </a:scene3d>
          <a:sp3d>
            <a:bevelT prst="slope"/>
          </a:sp3d>
        </p:spPr>
      </p:pic>
      <p:sp>
        <p:nvSpPr>
          <p:cNvPr id="8" name="Прямоугольник 7"/>
          <p:cNvSpPr/>
          <p:nvPr/>
        </p:nvSpPr>
        <p:spPr>
          <a:xfrm>
            <a:off x="971600" y="476673"/>
            <a:ext cx="7992888" cy="5632311"/>
          </a:xfrm>
          <a:prstGeom prst="rect">
            <a:avLst/>
          </a:prstGeom>
          <a:scene3d>
            <a:camera prst="perspectiveRight"/>
            <a:lightRig rig="threePt" dir="t"/>
          </a:scene3d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uk-UA" sz="6000" b="1" cap="all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</a:rPr>
              <a:t>«</a:t>
            </a:r>
            <a:r>
              <a:rPr lang="uk-UA" sz="6000" b="1" cap="all" dirty="0" err="1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</a:rPr>
              <a:t>Повесть</a:t>
            </a:r>
            <a:r>
              <a:rPr lang="uk-UA" sz="6000" b="1" cap="all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uk-UA" sz="6000" b="1" cap="all" dirty="0" err="1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</a:rPr>
              <a:t>временных</a:t>
            </a:r>
            <a:r>
              <a:rPr lang="uk-UA" sz="6000" b="1" cap="all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</a:rPr>
              <a:t> лет» - </a:t>
            </a:r>
            <a:r>
              <a:rPr lang="uk-UA" sz="6000" b="1" cap="all" dirty="0" err="1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</a:rPr>
              <a:t>великое</a:t>
            </a:r>
            <a:r>
              <a:rPr lang="uk-UA" sz="6000" b="1" cap="all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uk-UA" sz="6000" b="1" cap="all" dirty="0" err="1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</a:rPr>
              <a:t>произведение</a:t>
            </a:r>
            <a:r>
              <a:rPr lang="uk-UA" sz="6000" b="1" cap="all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uk-UA" sz="6000" b="1" cap="all" dirty="0" err="1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</a:rPr>
              <a:t>древнерусского</a:t>
            </a:r>
            <a:r>
              <a:rPr lang="uk-UA" sz="6000" b="1" cap="all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uk-UA" sz="6000" b="1" cap="all" dirty="0" err="1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</a:rPr>
              <a:t>искусства</a:t>
            </a:r>
            <a:endParaRPr lang="uk-UA" sz="6000" b="1" cap="all" dirty="0">
              <a:ln w="0"/>
              <a:solidFill>
                <a:schemeClr val="bg1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809040" cy="936104"/>
          </a:xfrm>
        </p:spPr>
        <p:txBody>
          <a:bodyPr>
            <a:noAutofit/>
          </a:bodyPr>
          <a:lstStyle/>
          <a:p>
            <a:pPr algn="r"/>
            <a: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«</a:t>
            </a:r>
            <a:r>
              <a:rPr lang="ru-RU" sz="5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По́весть</a:t>
            </a:r>
            <a: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 </a:t>
            </a:r>
            <a:r>
              <a:rPr lang="ru-RU" sz="5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временны́х</a:t>
            </a:r>
            <a: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 лет» </a:t>
            </a:r>
            <a:endParaRPr lang="uk-UA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067944" y="1268760"/>
            <a:ext cx="4824536" cy="5328592"/>
          </a:xfrm>
        </p:spPr>
        <p:txBody>
          <a:bodyPr>
            <a:noAutofit/>
          </a:bodyPr>
          <a:lstStyle/>
          <a:p>
            <a:pPr algn="r"/>
            <a:r>
              <a:rPr lang="uk-UA" b="1" dirty="0" err="1" smtClean="0"/>
              <a:t>Около</a:t>
            </a:r>
            <a:r>
              <a:rPr lang="uk-UA" b="1" dirty="0" smtClean="0"/>
              <a:t> </a:t>
            </a:r>
            <a:r>
              <a:rPr lang="uk-UA" b="1" dirty="0" err="1" smtClean="0"/>
              <a:t>тысячи</a:t>
            </a:r>
            <a:r>
              <a:rPr lang="uk-UA" b="1" dirty="0" smtClean="0"/>
              <a:t> лет назад стали появляться </a:t>
            </a:r>
            <a:r>
              <a:rPr lang="uk-UA" b="1" dirty="0" err="1" smtClean="0"/>
              <a:t>первые</a:t>
            </a:r>
            <a:r>
              <a:rPr lang="uk-UA" b="1" dirty="0" smtClean="0"/>
              <a:t> рукописи на </a:t>
            </a:r>
            <a:r>
              <a:rPr lang="uk-UA" b="1" dirty="0" err="1" smtClean="0"/>
              <a:t>Руси</a:t>
            </a:r>
            <a:r>
              <a:rPr lang="uk-UA" b="1" dirty="0" smtClean="0"/>
              <a:t>, авторами </a:t>
            </a:r>
            <a:r>
              <a:rPr lang="uk-UA" b="1" dirty="0" err="1" smtClean="0"/>
              <a:t>которых</a:t>
            </a:r>
            <a:r>
              <a:rPr lang="uk-UA" b="1" dirty="0" smtClean="0"/>
              <a:t> в </a:t>
            </a:r>
            <a:r>
              <a:rPr lang="uk-UA" b="1" dirty="0" err="1" smtClean="0"/>
              <a:t>основном</a:t>
            </a:r>
            <a:r>
              <a:rPr lang="uk-UA" b="1" dirty="0" smtClean="0"/>
              <a:t> </a:t>
            </a:r>
            <a:r>
              <a:rPr lang="uk-UA" b="1" dirty="0" err="1" smtClean="0"/>
              <a:t>были</a:t>
            </a:r>
            <a:r>
              <a:rPr lang="uk-UA" b="1" dirty="0" smtClean="0"/>
              <a:t> монахи - </a:t>
            </a:r>
            <a:r>
              <a:rPr lang="uk-UA" b="1" dirty="0" err="1" smtClean="0"/>
              <a:t>малочисленная</a:t>
            </a:r>
            <a:r>
              <a:rPr lang="uk-UA" b="1" dirty="0" smtClean="0"/>
              <a:t> рать </a:t>
            </a:r>
            <a:r>
              <a:rPr lang="uk-UA" b="1" dirty="0" err="1" smtClean="0"/>
              <a:t>грамотных</a:t>
            </a:r>
            <a:r>
              <a:rPr lang="uk-UA" b="1" dirty="0" smtClean="0"/>
              <a:t> людей.</a:t>
            </a:r>
          </a:p>
          <a:p>
            <a:pPr algn="r"/>
            <a:r>
              <a:rPr lang="uk-UA" b="1" dirty="0" smtClean="0"/>
              <a:t>Одна </a:t>
            </a:r>
            <a:r>
              <a:rPr lang="uk-UA" b="1" dirty="0" err="1" smtClean="0"/>
              <a:t>из</a:t>
            </a:r>
            <a:r>
              <a:rPr lang="uk-UA" b="1" dirty="0" smtClean="0"/>
              <a:t> них, «</a:t>
            </a:r>
            <a:r>
              <a:rPr lang="uk-UA" b="1" dirty="0" err="1" smtClean="0"/>
              <a:t>Повесть</a:t>
            </a:r>
            <a:r>
              <a:rPr lang="uk-UA" b="1" dirty="0" smtClean="0"/>
              <a:t> </a:t>
            </a:r>
            <a:r>
              <a:rPr lang="uk-UA" b="1" dirty="0" err="1" smtClean="0"/>
              <a:t>временных</a:t>
            </a:r>
            <a:r>
              <a:rPr lang="uk-UA" b="1" dirty="0" smtClean="0"/>
              <a:t> лет», </a:t>
            </a:r>
            <a:r>
              <a:rPr lang="uk-UA" b="1" dirty="0" err="1" smtClean="0"/>
              <a:t>содержит</a:t>
            </a:r>
            <a:r>
              <a:rPr lang="uk-UA" b="1" dirty="0" smtClean="0"/>
              <a:t> </a:t>
            </a:r>
            <a:r>
              <a:rPr lang="uk-UA" b="1" dirty="0" err="1" smtClean="0"/>
              <a:t>описание</a:t>
            </a:r>
            <a:r>
              <a:rPr lang="uk-UA" b="1" dirty="0" smtClean="0"/>
              <a:t> </a:t>
            </a:r>
            <a:r>
              <a:rPr lang="uk-UA" b="1" dirty="0" err="1" smtClean="0"/>
              <a:t>истории</a:t>
            </a:r>
            <a:r>
              <a:rPr lang="uk-UA" b="1" dirty="0" smtClean="0"/>
              <a:t> </a:t>
            </a:r>
            <a:r>
              <a:rPr lang="uk-UA" b="1" dirty="0" err="1" smtClean="0"/>
              <a:t>славян</a:t>
            </a:r>
            <a:r>
              <a:rPr lang="uk-UA" b="1" dirty="0" smtClean="0"/>
              <a:t>.</a:t>
            </a:r>
          </a:p>
        </p:txBody>
      </p:sp>
      <p:pic>
        <p:nvPicPr>
          <p:cNvPr id="5" name="Содержимое 4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44824"/>
            <a:ext cx="4191000" cy="2459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Left"/>
            <a:lightRig rig="threePt" dir="t"/>
          </a:scene3d>
          <a:sp3d>
            <a:bevelT prst="slope"/>
          </a:sp3d>
        </p:spPr>
      </p:pic>
      <p:pic>
        <p:nvPicPr>
          <p:cNvPr id="6" name="Рисунок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852936"/>
            <a:ext cx="3888432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Right"/>
            <a:lightRig rig="threePt" dir="t"/>
          </a:scene3d>
          <a:sp3d>
            <a:bevelT prst="slope"/>
          </a:sp3d>
        </p:spPr>
      </p:pic>
      <p:pic>
        <p:nvPicPr>
          <p:cNvPr id="7" name="Содержимое 3"/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437112"/>
            <a:ext cx="4032448" cy="2054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Left"/>
            <a:lightRig rig="threePt" dir="t"/>
          </a:scene3d>
          <a:sp3d>
            <a:bevelT prst="slope"/>
          </a:sp3d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Охваченный период истории начинается с библейских времён во вводной части</a:t>
            </a:r>
            <a:endParaRPr lang="uk-U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355976" y="1556792"/>
            <a:ext cx="4608512" cy="4896544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 smtClean="0"/>
              <a:t>и заканчивается 1117 годом (в 3-й редакции).</a:t>
            </a:r>
          </a:p>
          <a:p>
            <a:r>
              <a:rPr lang="ru-RU" b="1" dirty="0" smtClean="0"/>
              <a:t>Датированная часть истории Древнерусского государства начинается с лета 6360 (852 год).</a:t>
            </a:r>
            <a:endParaRPr lang="uk-UA" b="1" dirty="0" smtClean="0"/>
          </a:p>
          <a:p>
            <a:r>
              <a:rPr lang="ru-RU" b="1" dirty="0" smtClean="0"/>
              <a:t>Название своду дало начало первой фразы «Повесть </a:t>
            </a:r>
            <a:r>
              <a:rPr lang="ru-RU" b="1" dirty="0" err="1" smtClean="0"/>
              <a:t>времянных</a:t>
            </a:r>
            <a:r>
              <a:rPr lang="ru-RU" b="1" dirty="0" smtClean="0"/>
              <a:t> лет…» или в части списков «Се повести временных лет…»</a:t>
            </a:r>
          </a:p>
        </p:txBody>
      </p:sp>
      <p:pic>
        <p:nvPicPr>
          <p:cNvPr id="17" name="Содержимое 14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700808"/>
            <a:ext cx="3384376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Right"/>
            <a:lightRig rig="threePt" dir="t"/>
          </a:scene3d>
          <a:sp3d>
            <a:bevelT prst="slope"/>
          </a:sp3d>
        </p:spPr>
      </p:pic>
      <p:pic>
        <p:nvPicPr>
          <p:cNvPr id="18" name="Рисунок 17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700808"/>
            <a:ext cx="3168352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Right"/>
            <a:lightRig rig="threePt" dir="t"/>
          </a:scene3d>
          <a:sp3d>
            <a:bevelT prst="slope"/>
          </a:sp3d>
        </p:spPr>
      </p:pic>
      <p:pic>
        <p:nvPicPr>
          <p:cNvPr id="14" name="Рисунок 13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1700808"/>
            <a:ext cx="3312368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Right"/>
            <a:lightRig rig="threePt" dir="t"/>
          </a:scene3d>
          <a:sp3d>
            <a:bevelT prst="slope"/>
          </a:sp3d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4294967295"/>
          </p:nvPr>
        </p:nvSpPr>
        <p:spPr>
          <a:xfrm>
            <a:off x="3419872" y="836712"/>
            <a:ext cx="5400600" cy="5415881"/>
          </a:xfrm>
        </p:spPr>
        <p:txBody>
          <a:bodyPr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r"/>
            <a:r>
              <a:rPr lang="uk-UA" b="1" cap="all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«</a:t>
            </a:r>
            <a:r>
              <a:rPr lang="uk-UA" b="1" cap="all" dirty="0" err="1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Повесть</a:t>
            </a:r>
            <a:r>
              <a:rPr lang="uk-UA" b="1" cap="all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uk-UA" b="1" cap="all" dirty="0" err="1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временных</a:t>
            </a:r>
            <a:r>
              <a:rPr lang="uk-UA" b="1" cap="all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 лет» -  </a:t>
            </a:r>
            <a:r>
              <a:rPr lang="uk-UA" b="1" cap="all" dirty="0" err="1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великое</a:t>
            </a:r>
            <a:r>
              <a:rPr lang="uk-UA" b="1" cap="all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uk-UA" b="1" cap="all" dirty="0" err="1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произведение</a:t>
            </a:r>
            <a:r>
              <a:rPr lang="uk-UA" b="1" cap="all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uk-UA" b="1" cap="all" dirty="0" err="1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древнерусского</a:t>
            </a:r>
            <a:r>
              <a:rPr lang="uk-UA" b="1" cap="all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uk-UA" b="1" cap="all" dirty="0" err="1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искусства</a:t>
            </a:r>
            <a:r>
              <a:rPr lang="ru-RU" b="1" cap="all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.</a:t>
            </a:r>
          </a:p>
          <a:p>
            <a:pPr algn="r"/>
            <a:r>
              <a:rPr lang="uk-UA" b="1" cap="all" dirty="0" err="1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Первые</a:t>
            </a:r>
            <a:r>
              <a:rPr lang="uk-UA" b="1" cap="all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uk-UA" b="1" cap="all" dirty="0" err="1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рассказы</a:t>
            </a:r>
            <a:r>
              <a:rPr lang="uk-UA" b="1" cap="all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 «Повести...» </a:t>
            </a:r>
            <a:r>
              <a:rPr lang="uk-UA" b="1" cap="all" dirty="0" err="1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похожи</a:t>
            </a:r>
            <a:r>
              <a:rPr lang="uk-UA" b="1" cap="all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 на </a:t>
            </a:r>
            <a:r>
              <a:rPr lang="uk-UA" b="1" cap="all" dirty="0" err="1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легенды</a:t>
            </a:r>
            <a:r>
              <a:rPr lang="uk-UA" b="1" cap="all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 и </a:t>
            </a:r>
            <a:r>
              <a:rPr lang="uk-UA" b="1" cap="all" dirty="0" err="1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предания</a:t>
            </a:r>
            <a:endParaRPr lang="uk-UA" b="1" cap="all" dirty="0" smtClean="0">
              <a:ln w="0"/>
              <a:solidFill>
                <a:schemeClr val="accent2">
                  <a:lumMod val="50000"/>
                </a:schemeClr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980728"/>
            <a:ext cx="3384376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6" name="Рисунок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980728"/>
            <a:ext cx="3384376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5462" y="1212524"/>
            <a:ext cx="4592740" cy="4592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ContrastingRightFacing"/>
            <a:lightRig rig="threePt" dir="t"/>
          </a:scene3d>
          <a:sp3d>
            <a:bevelT prst="slope"/>
          </a:sp3d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04664"/>
            <a:ext cx="3168352" cy="4536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907704" y="692696"/>
            <a:ext cx="3284538" cy="45259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6" y="1052736"/>
            <a:ext cx="3168352" cy="4536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1412776"/>
            <a:ext cx="3168352" cy="4536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4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168" y="1268760"/>
            <a:ext cx="2736304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Left"/>
            <a:lightRig rig="threePt" dir="t"/>
          </a:scene3d>
          <a:sp3d>
            <a:bevelT prst="slope"/>
          </a:sp3d>
        </p:spPr>
      </p:pic>
      <p:pic>
        <p:nvPicPr>
          <p:cNvPr id="7" name="Содержимое 6"/>
          <p:cNvPicPr>
            <a:picLocks noGrp="1"/>
          </p:cNvPicPr>
          <p:nvPr>
            <p:ph type="pic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484784"/>
            <a:ext cx="4608512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404664"/>
            <a:ext cx="8223448" cy="648072"/>
          </a:xfrm>
        </p:spPr>
        <p:txBody>
          <a:bodyPr>
            <a:noAutofit/>
          </a:bodyPr>
          <a:lstStyle/>
          <a:p>
            <a:r>
              <a:rPr lang="uk-UA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«</a:t>
            </a:r>
            <a:r>
              <a:rPr lang="uk-UA" sz="5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Расселение</a:t>
            </a:r>
            <a:r>
              <a:rPr lang="uk-UA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 </a:t>
            </a:r>
            <a:r>
              <a:rPr lang="uk-UA" sz="5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славян</a:t>
            </a:r>
            <a:r>
              <a:rPr lang="uk-UA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»</a:t>
            </a:r>
            <a:endParaRPr lang="uk-UA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type="body" sz="half" idx="2"/>
          </p:nvPr>
        </p:nvSpPr>
        <p:spPr>
          <a:xfrm>
            <a:off x="251520" y="5085184"/>
            <a:ext cx="5996880" cy="1512168"/>
          </a:xfrm>
        </p:spPr>
        <p:txBody>
          <a:bodyPr>
            <a:normAutofit fontScale="70000" lnSpcReduction="20000"/>
          </a:bodyPr>
          <a:lstStyle/>
          <a:p>
            <a:pPr>
              <a:buFont typeface="Wingdings" pitchFamily="2" charset="2"/>
              <a:buChar char="q"/>
            </a:pPr>
            <a:r>
              <a:rPr lang="ru-RU" sz="3400" b="1" dirty="0" smtClean="0"/>
              <a:t> «И смешал Бог народы, и разделил на семьдесят и два народа, и рассеял по всей земле. От этих же семидесяти двух язык произошел и народ славянский».</a:t>
            </a:r>
            <a:endParaRPr lang="uk-UA" sz="3400" b="1" dirty="0" smtClean="0"/>
          </a:p>
          <a:p>
            <a:endParaRPr lang="uk-UA" dirty="0"/>
          </a:p>
        </p:txBody>
      </p:sp>
      <p:pic>
        <p:nvPicPr>
          <p:cNvPr id="9" name="Рисунок 8"/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63688" y="1484784"/>
            <a:ext cx="4752528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1000" stA="49000" endA="500" endPos="10000" dist="900" dir="5400000" sy="-90000" algn="bl" rotWithShape="0"/>
          </a:effectLst>
          <a:scene3d>
            <a:camera prst="perspectiveRight"/>
            <a:lightRig rig="threePt" dir="t"/>
          </a:scene3d>
          <a:sp3d>
            <a:bevelT prst="slope"/>
          </a:sp3d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01752" y="332656"/>
            <a:ext cx="8686800" cy="864096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Эти славяне пришли и сели по Днепру и назвались полянами, а другие - древлянами,</a:t>
            </a:r>
            <a:endParaRPr lang="uk-U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4211960" y="1484784"/>
            <a:ext cx="4779640" cy="5040560"/>
          </a:xfrm>
        </p:spPr>
        <p:txBody>
          <a:bodyPr>
            <a:normAutofit fontScale="62500" lnSpcReduction="20000"/>
          </a:bodyPr>
          <a:lstStyle/>
          <a:p>
            <a:r>
              <a:rPr lang="ru-RU" b="1" dirty="0" smtClean="0"/>
              <a:t>потому что сели в лесах, а еще </a:t>
            </a:r>
            <a:r>
              <a:rPr lang="ru-RU" sz="3200" b="1" dirty="0" smtClean="0"/>
              <a:t>другие сели между Припятью и Двиною и назвались дреговичами, иные сели по Двине и назвались </a:t>
            </a:r>
            <a:r>
              <a:rPr lang="ru-RU" sz="3200" b="1" dirty="0" err="1" smtClean="0"/>
              <a:t>полочанами</a:t>
            </a:r>
            <a:r>
              <a:rPr lang="ru-RU" sz="3200" b="1" dirty="0" smtClean="0"/>
              <a:t>, по речке, впадающей в Двину, по имени Полота, от нее и получили название </a:t>
            </a:r>
            <a:r>
              <a:rPr lang="ru-RU" sz="3200" b="1" dirty="0" err="1" smtClean="0"/>
              <a:t>полочане</a:t>
            </a:r>
            <a:r>
              <a:rPr lang="ru-RU" sz="3200" b="1" dirty="0" smtClean="0"/>
              <a:t>.</a:t>
            </a:r>
          </a:p>
          <a:p>
            <a:r>
              <a:rPr lang="ru-RU" sz="3200" b="1" dirty="0" smtClean="0"/>
              <a:t>Те же славяне, которые сели около озера Ильменя, прозвались своим именем - славянами, и построили город, и назвали его Новгородом. А другие сели по Десне, и по Сейму, и по Суде, и назвались северянами.</a:t>
            </a:r>
          </a:p>
          <a:p>
            <a:r>
              <a:rPr lang="ru-RU" sz="3200" b="1" dirty="0" smtClean="0"/>
              <a:t>И так разошелся славянский народ, а по его имени и грамота назвалась "славянская".</a:t>
            </a:r>
            <a:endParaRPr lang="uk-UA" sz="3200" b="1" dirty="0" smtClean="0"/>
          </a:p>
        </p:txBody>
      </p:sp>
      <p:pic>
        <p:nvPicPr>
          <p:cNvPr id="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9921" y="1687862"/>
            <a:ext cx="3680031" cy="448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8" name="Содержимое 6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484784"/>
            <a:ext cx="3240360" cy="5112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/>
          <p:cNvPicPr>
            <a:picLocks noGrp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96752"/>
            <a:ext cx="4608512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352928" cy="72008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Размышляем над прочитанным…</a:t>
            </a:r>
            <a:endParaRPr lang="uk-UA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type="body" sz="half" idx="2"/>
          </p:nvPr>
        </p:nvSpPr>
        <p:spPr>
          <a:xfrm>
            <a:off x="381000" y="4797152"/>
            <a:ext cx="8151440" cy="180020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q"/>
            </a:pPr>
            <a:r>
              <a:rPr lang="ru-RU" sz="2400" b="1" dirty="0" smtClean="0"/>
              <a:t> Какие из восточнославянских племенных союзов перечислены в отрывке? Какие территории они занимали?</a:t>
            </a:r>
            <a:endParaRPr lang="uk-UA" sz="2400" b="1" dirty="0" smtClean="0"/>
          </a:p>
          <a:p>
            <a:pPr>
              <a:buFont typeface="Wingdings" pitchFamily="2" charset="2"/>
              <a:buChar char="q"/>
            </a:pPr>
            <a:r>
              <a:rPr lang="ru-RU" sz="2400" b="1" dirty="0" smtClean="0"/>
              <a:t> Что в летописи говорится о прародине восточных славян?</a:t>
            </a:r>
            <a:endParaRPr lang="uk-UA" sz="2400" b="1" dirty="0" smtClean="0"/>
          </a:p>
        </p:txBody>
      </p:sp>
      <p:pic>
        <p:nvPicPr>
          <p:cNvPr id="7" name="Рисунок 6"/>
          <p:cNvPicPr>
            <a:picLocks/>
          </p:cNvPicPr>
          <p:nvPr/>
        </p:nvPicPr>
        <p:blipFill>
          <a:blip r:embed="rId3" cstate="print"/>
          <a:srcRect l="3852" r="3852"/>
          <a:stretch>
            <a:fillRect/>
          </a:stretch>
        </p:blipFill>
        <p:spPr bwMode="auto">
          <a:xfrm>
            <a:off x="827584" y="1556792"/>
            <a:ext cx="4752528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1000" stA="49000" endA="500" endPos="10000" dist="900" dir="5400000" sy="-90000" algn="bl" rotWithShape="0"/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8" name="Рисунок 7"/>
          <p:cNvPicPr>
            <a:picLocks/>
          </p:cNvPicPr>
          <p:nvPr/>
        </p:nvPicPr>
        <p:blipFill>
          <a:blip r:embed="rId4" cstate="print"/>
          <a:srcRect l="1471" r="1471"/>
          <a:stretch>
            <a:fillRect/>
          </a:stretch>
        </p:blipFill>
        <p:spPr bwMode="auto">
          <a:xfrm>
            <a:off x="3779912" y="980728"/>
            <a:ext cx="4957192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1000" stA="49000" endA="500" endPos="10000" dist="900" dir="5400000" sy="-90000" algn="bl" rotWithShape="0"/>
          </a:effectLst>
          <a:scene3d>
            <a:camera prst="perspectiveLeft"/>
            <a:lightRig rig="threePt" dir="t"/>
          </a:scene3d>
          <a:sp3d>
            <a:bevelT prst="slope"/>
          </a:sp3d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152" y="836712"/>
            <a:ext cx="2874116" cy="4294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1000" stA="49000" endA="500" endPos="10000" dist="900" dir="5400000" sy="-90000" algn="bl" rotWithShape="0"/>
          </a:effectLst>
          <a:scene3d>
            <a:camera prst="perspectiveLeft"/>
            <a:lightRig rig="threePt" dir="t"/>
          </a:scene3d>
          <a:sp3d>
            <a:bevelT prst="slope"/>
          </a:sp3d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81000" y="260648"/>
            <a:ext cx="8295456" cy="720080"/>
          </a:xfrm>
        </p:spPr>
        <p:txBody>
          <a:bodyPr>
            <a:noAutofit/>
          </a:bodyPr>
          <a:lstStyle/>
          <a:p>
            <a:r>
              <a:rPr lang="uk-UA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«Кий, Щек и Хорив»</a:t>
            </a:r>
            <a:endParaRPr lang="uk-UA" sz="4800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395536" y="4725144"/>
            <a:ext cx="6984776" cy="1728192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q"/>
            </a:pPr>
            <a:r>
              <a:rPr lang="ru-RU" sz="2400" b="1" dirty="0" smtClean="0"/>
              <a:t> КИЙ, ЩЕК, ХОРИВ, ЛЫБЕДЬ — три легендарных брата и сестра, которые, по летописному свидетельству, в стародавние времена основали город и назвали его в честь старшего брата Киевом. </a:t>
            </a:r>
            <a:endParaRPr lang="uk-UA" sz="2400" b="1" dirty="0" smtClean="0"/>
          </a:p>
        </p:txBody>
      </p:sp>
      <p:pic>
        <p:nvPicPr>
          <p:cNvPr id="8" name="Рисунок 7"/>
          <p:cNvPicPr>
            <a:picLocks noGrp="1"/>
          </p:cNvPicPr>
          <p:nvPr>
            <p:ph type="pic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412776"/>
            <a:ext cx="4752528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Right"/>
            <a:lightRig rig="threePt" dir="t"/>
          </a:scene3d>
          <a:sp3d>
            <a:bevelT prst="slope"/>
          </a:sp3d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795</TotalTime>
  <Words>954</Words>
  <Application>Microsoft Office PowerPoint</Application>
  <PresentationFormat>Экран (4:3)</PresentationFormat>
  <Paragraphs>55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Трек</vt:lpstr>
      <vt:lpstr> Из «Повести временных лет» «Расселение славян», «Кий, Щек и Хорив», «Поучение Владимира Мономаха» </vt:lpstr>
      <vt:lpstr>«По́весть временны́х лет» </vt:lpstr>
      <vt:lpstr>Охваченный период истории начинается с библейских времён во вводной части</vt:lpstr>
      <vt:lpstr>Слайд 4</vt:lpstr>
      <vt:lpstr>Слайд 5</vt:lpstr>
      <vt:lpstr>«Расселение славян»</vt:lpstr>
      <vt:lpstr>Эти славяне пришли и сели по Днепру и назвались полянами, а другие - древлянами,</vt:lpstr>
      <vt:lpstr>Размышляем над прочитанным…</vt:lpstr>
      <vt:lpstr>«Кий, Щек и Хорив»</vt:lpstr>
      <vt:lpstr>«И были три брата: один по имени Кий, другой — Щек и третий — Хорив, а сестра их — Лыбедь.</vt:lpstr>
      <vt:lpstr>Размышляем над прочитанным…</vt:lpstr>
      <vt:lpstr>Размышляем над прочитанным…</vt:lpstr>
      <vt:lpstr>«Поучение Владимира Мономаха»</vt:lpstr>
      <vt:lpstr>«Поучение Владимира Мономаха»</vt:lpstr>
      <vt:lpstr>Старых чтите, как отца, а молодых, как братьев.</vt:lpstr>
      <vt:lpstr>Лжи остерегайтесь, и пьянства, и блуда, от того ведь душа погибает и тело.</vt:lpstr>
      <vt:lpstr>Всего же более убогих не забывайте, но, насколько можете, по силам кормите и</vt:lpstr>
      <vt:lpstr>Размышляем над прочитанным…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Из «Повести временных лет» </dc:title>
  <dc:creator>Shahter</dc:creator>
  <cp:lastModifiedBy>Shahter</cp:lastModifiedBy>
  <cp:revision>84</cp:revision>
  <dcterms:created xsi:type="dcterms:W3CDTF">2016-07-01T19:39:10Z</dcterms:created>
  <dcterms:modified xsi:type="dcterms:W3CDTF">2016-07-02T21:09:37Z</dcterms:modified>
</cp:coreProperties>
</file>