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84" r:id="rId6"/>
    <p:sldId id="275" r:id="rId7"/>
    <p:sldId id="283" r:id="rId8"/>
    <p:sldId id="259" r:id="rId9"/>
    <p:sldId id="261" r:id="rId10"/>
    <p:sldId id="262" r:id="rId11"/>
    <p:sldId id="288" r:id="rId12"/>
    <p:sldId id="264" r:id="rId13"/>
    <p:sldId id="289" r:id="rId14"/>
    <p:sldId id="287" r:id="rId15"/>
    <p:sldId id="266" r:id="rId16"/>
    <p:sldId id="267" r:id="rId17"/>
    <p:sldId id="29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02.07.2016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8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904656" cy="427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 prst="slope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640960" cy="4824535"/>
          </a:xfrm>
          <a:scene3d>
            <a:camera prst="perspectiveLeft"/>
            <a:lightRig rig="threePt" dir="t"/>
          </a:scene3d>
        </p:spPr>
        <p:txBody>
          <a:bodyPr>
            <a:normAutofit fontScale="90000"/>
          </a:bodyPr>
          <a:lstStyle/>
          <a:p>
            <a:pPr algn="r"/>
            <a:r>
              <a:rPr lang="uk-UA" sz="9800" b="1" i="1" dirty="0" smtClean="0"/>
              <a:t> </a:t>
            </a:r>
            <a:r>
              <a:rPr lang="uk-UA" sz="9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Из</a:t>
            </a:r>
            <a:r>
              <a:rPr lang="uk-UA" sz="9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«Повести </a:t>
            </a:r>
            <a:r>
              <a:rPr lang="uk-UA" sz="9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временных</a:t>
            </a:r>
            <a:r>
              <a:rPr lang="uk-UA" sz="9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лет</a:t>
            </a:r>
            <a:r>
              <a:rPr lang="uk-UA" sz="9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»</a:t>
            </a:r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Подвиг </a:t>
            </a:r>
            <a:r>
              <a:rPr lang="uk-UA" sz="22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отрока-киевлянина</a:t>
            </a: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</a:t>
            </a:r>
            <a:r>
              <a:rPr lang="uk-UA" sz="22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хитрость</a:t>
            </a: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22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воеводы</a:t>
            </a: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22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Претича</a:t>
            </a: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», «</a:t>
            </a:r>
            <a:r>
              <a:rPr lang="uk-UA" sz="22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Сказание</a:t>
            </a: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 </a:t>
            </a:r>
            <a:r>
              <a:rPr lang="uk-UA" sz="22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кожемяке</a:t>
            </a: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», «Похвала князю Ярославу и книгам</a:t>
            </a: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r>
              <a:rPr lang="uk-UA" sz="2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uk-UA" sz="2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373216"/>
            <a:ext cx="7848872" cy="1224136"/>
          </a:xfrm>
        </p:spPr>
        <p:txBody>
          <a:bodyPr>
            <a:noAutofit/>
          </a:bodyPr>
          <a:lstStyle/>
          <a:p>
            <a:pPr algn="r"/>
            <a:r>
              <a:rPr lang="ru-RU" sz="4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Уроки внеклассного чтения.</a:t>
            </a:r>
          </a:p>
          <a:p>
            <a:pPr algn="r"/>
            <a:r>
              <a:rPr lang="ru-RU" sz="40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класс</a:t>
            </a:r>
            <a:endParaRPr lang="uk-UA" sz="4000" b="1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 err="1" smtClean="0"/>
              <a:t>Что</a:t>
            </a:r>
            <a:r>
              <a:rPr lang="uk-UA" b="1" dirty="0" smtClean="0"/>
              <a:t> </a:t>
            </a:r>
            <a:r>
              <a:rPr lang="uk-UA" b="1" dirty="0" err="1" smtClean="0"/>
              <a:t>предложил</a:t>
            </a:r>
            <a:r>
              <a:rPr lang="uk-UA" b="1" dirty="0" smtClean="0"/>
              <a:t> </a:t>
            </a:r>
            <a:r>
              <a:rPr lang="uk-UA" b="1" dirty="0" err="1" smtClean="0"/>
              <a:t>печенежский</a:t>
            </a:r>
            <a:r>
              <a:rPr lang="uk-UA" b="1" dirty="0" smtClean="0"/>
              <a:t> князь князю Владимиру? </a:t>
            </a:r>
            <a:r>
              <a:rPr lang="uk-UA" b="1" dirty="0" err="1" smtClean="0"/>
              <a:t>Каковы</a:t>
            </a:r>
            <a:r>
              <a:rPr lang="uk-UA" b="1" dirty="0" smtClean="0"/>
              <a:t> </a:t>
            </a:r>
            <a:r>
              <a:rPr lang="uk-UA" b="1" dirty="0" err="1" smtClean="0"/>
              <a:t>были</a:t>
            </a:r>
            <a:r>
              <a:rPr lang="uk-UA" b="1" dirty="0" smtClean="0"/>
              <a:t> </a:t>
            </a:r>
            <a:r>
              <a:rPr lang="uk-UA" b="1" dirty="0" err="1" smtClean="0"/>
              <a:t>условия</a:t>
            </a:r>
            <a:r>
              <a:rPr lang="uk-UA" b="1" dirty="0" smtClean="0"/>
              <a:t> </a:t>
            </a:r>
            <a:r>
              <a:rPr lang="uk-UA" b="1" dirty="0" err="1" smtClean="0"/>
              <a:t>поединка</a:t>
            </a:r>
            <a:r>
              <a:rPr lang="uk-UA" b="1" dirty="0" smtClean="0"/>
              <a:t>?</a:t>
            </a:r>
          </a:p>
          <a:p>
            <a:r>
              <a:rPr lang="uk-UA" b="1" dirty="0" err="1" smtClean="0"/>
              <a:t>Почему</a:t>
            </a:r>
            <a:r>
              <a:rPr lang="uk-UA" b="1" dirty="0" smtClean="0"/>
              <a:t> для </a:t>
            </a:r>
            <a:r>
              <a:rPr lang="uk-UA" b="1" dirty="0" err="1" smtClean="0"/>
              <a:t>поединка</a:t>
            </a:r>
            <a:r>
              <a:rPr lang="uk-UA" b="1" dirty="0" smtClean="0"/>
              <a:t> Владимир </a:t>
            </a:r>
            <a:r>
              <a:rPr lang="uk-UA" b="1" dirty="0" err="1" smtClean="0"/>
              <a:t>выбрал</a:t>
            </a:r>
            <a:r>
              <a:rPr lang="uk-UA" b="1" dirty="0" smtClean="0"/>
              <a:t> </a:t>
            </a:r>
            <a:r>
              <a:rPr lang="uk-UA" b="1" dirty="0" err="1" smtClean="0"/>
              <a:t>именно</a:t>
            </a:r>
            <a:r>
              <a:rPr lang="uk-UA" b="1" dirty="0" smtClean="0"/>
              <a:t> </a:t>
            </a:r>
            <a:r>
              <a:rPr lang="uk-UA" b="1" dirty="0" err="1" smtClean="0"/>
              <a:t>юношу</a:t>
            </a:r>
            <a:r>
              <a:rPr lang="uk-UA" b="1" dirty="0" smtClean="0"/>
              <a:t> </a:t>
            </a:r>
            <a:r>
              <a:rPr lang="uk-UA" b="1" dirty="0" err="1" smtClean="0"/>
              <a:t>Кожемяку</a:t>
            </a:r>
            <a:r>
              <a:rPr lang="uk-UA" b="1" dirty="0" smtClean="0"/>
              <a:t>?</a:t>
            </a:r>
          </a:p>
          <a:p>
            <a:r>
              <a:rPr lang="uk-UA" b="1" dirty="0" err="1" smtClean="0"/>
              <a:t>Чем</a:t>
            </a:r>
            <a:r>
              <a:rPr lang="uk-UA" b="1" dirty="0" smtClean="0"/>
              <a:t> </a:t>
            </a:r>
            <a:r>
              <a:rPr lang="ru-RU" b="1" dirty="0" smtClean="0"/>
              <a:t>закончился поединок между печенежским мужем и Кожемякой?</a:t>
            </a:r>
            <a:endParaRPr lang="uk-UA" b="1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4191000" cy="230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RightFacing"/>
            <a:lightRig rig="threePt" dir="t"/>
          </a:scene3d>
          <a:sp3d>
            <a:bevelT prst="slope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666" t="3770" r="2000" b="3770"/>
          <a:stretch>
            <a:fillRect/>
          </a:stretch>
        </p:blipFill>
        <p:spPr bwMode="auto">
          <a:xfrm>
            <a:off x="467544" y="3284984"/>
            <a:ext cx="4022214" cy="275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1484784"/>
            <a:ext cx="30820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39952" y="1124744"/>
            <a:ext cx="4851648" cy="5199856"/>
          </a:xfrm>
        </p:spPr>
        <p:txBody>
          <a:bodyPr>
            <a:noAutofit/>
          </a:bodyPr>
          <a:lstStyle/>
          <a:p>
            <a:r>
              <a:rPr lang="uk-UA" sz="2200" b="1" dirty="0" smtClean="0"/>
              <a:t>Князь Владимир, старик </a:t>
            </a:r>
            <a:r>
              <a:rPr lang="uk-UA" sz="2200" b="1" dirty="0" err="1" smtClean="0"/>
              <a:t>отец</a:t>
            </a:r>
            <a:r>
              <a:rPr lang="uk-UA" sz="2200" b="1" dirty="0" smtClean="0"/>
              <a:t> и </a:t>
            </a:r>
            <a:r>
              <a:rPr lang="uk-UA" sz="2200" b="1" dirty="0" err="1" smtClean="0"/>
              <a:t>юноша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Кожемяка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готовы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пожертвовать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жизнью</a:t>
            </a:r>
            <a:r>
              <a:rPr lang="uk-UA" sz="2200" b="1" dirty="0" smtClean="0"/>
              <a:t> ради </a:t>
            </a:r>
            <a:r>
              <a:rPr lang="uk-UA" sz="2200" b="1" dirty="0" err="1" smtClean="0"/>
              <a:t>Родины</a:t>
            </a:r>
            <a:r>
              <a:rPr lang="uk-UA" sz="2200" b="1" dirty="0" smtClean="0"/>
              <a:t>, в </a:t>
            </a:r>
            <a:r>
              <a:rPr lang="uk-UA" sz="2200" b="1" dirty="0" err="1" smtClean="0"/>
              <a:t>этом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проявился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их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патриотизм</a:t>
            </a:r>
            <a:r>
              <a:rPr lang="uk-UA" sz="2200" b="1" dirty="0" smtClean="0"/>
              <a:t>, </a:t>
            </a:r>
            <a:r>
              <a:rPr lang="uk-UA" sz="2200" b="1" dirty="0" err="1" smtClean="0"/>
              <a:t>преданность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родной</a:t>
            </a:r>
            <a:r>
              <a:rPr lang="uk-UA" sz="2200" b="1" dirty="0" smtClean="0"/>
              <a:t> земле, </a:t>
            </a:r>
            <a:r>
              <a:rPr lang="uk-UA" sz="2200" b="1" dirty="0" err="1" smtClean="0"/>
              <a:t>любовь</a:t>
            </a:r>
            <a:r>
              <a:rPr lang="uk-UA" sz="2200" b="1" dirty="0" smtClean="0"/>
              <a:t> к </a:t>
            </a:r>
            <a:r>
              <a:rPr lang="uk-UA" sz="2200" b="1" dirty="0" err="1" smtClean="0"/>
              <a:t>ней</a:t>
            </a:r>
            <a:r>
              <a:rPr lang="uk-UA" sz="2200" b="1" dirty="0" smtClean="0"/>
              <a:t> и </a:t>
            </a:r>
            <a:r>
              <a:rPr lang="uk-UA" sz="2200" b="1" dirty="0" err="1" smtClean="0"/>
              <a:t>готовность</a:t>
            </a:r>
            <a:r>
              <a:rPr lang="uk-UA" sz="2200" b="1" dirty="0" smtClean="0"/>
              <a:t> к </a:t>
            </a:r>
            <a:r>
              <a:rPr lang="uk-UA" sz="2200" b="1" dirty="0" err="1" smtClean="0"/>
              <a:t>самопожертвованию</a:t>
            </a:r>
            <a:r>
              <a:rPr lang="uk-UA" sz="2200" b="1" dirty="0" smtClean="0"/>
              <a:t>.</a:t>
            </a:r>
          </a:p>
          <a:p>
            <a:r>
              <a:rPr lang="uk-UA" sz="2200" b="1" dirty="0" err="1" smtClean="0"/>
              <a:t>Летописцу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было</a:t>
            </a:r>
            <a:r>
              <a:rPr lang="uk-UA" sz="2200" b="1" dirty="0" smtClean="0"/>
              <a:t> важно </a:t>
            </a:r>
            <a:r>
              <a:rPr lang="uk-UA" sz="2200" b="1" dirty="0" err="1" smtClean="0"/>
              <a:t>рассказать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именно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эту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историю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как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доказательство</a:t>
            </a:r>
            <a:r>
              <a:rPr lang="uk-UA" sz="2200" b="1" dirty="0" smtClean="0"/>
              <a:t> того, </a:t>
            </a:r>
            <a:r>
              <a:rPr lang="uk-UA" sz="2200" b="1" dirty="0" err="1" smtClean="0"/>
              <a:t>что</a:t>
            </a:r>
            <a:r>
              <a:rPr lang="uk-UA" sz="2200" b="1" dirty="0" smtClean="0"/>
              <a:t> на </a:t>
            </a:r>
            <a:r>
              <a:rPr lang="uk-UA" sz="2200" b="1" dirty="0" err="1" smtClean="0"/>
              <a:t>Руси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есть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великие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герои</a:t>
            </a:r>
            <a:r>
              <a:rPr lang="uk-UA" sz="2200" b="1" dirty="0" smtClean="0"/>
              <a:t>, </a:t>
            </a:r>
            <a:r>
              <a:rPr lang="uk-UA" sz="2200" b="1" dirty="0" err="1" smtClean="0"/>
              <a:t>есть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свои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богатыри</a:t>
            </a:r>
            <a:r>
              <a:rPr lang="uk-UA" sz="2200" b="1" dirty="0" smtClean="0"/>
              <a:t>, не </a:t>
            </a:r>
            <a:r>
              <a:rPr lang="uk-UA" sz="2200" b="1" dirty="0" err="1" smtClean="0"/>
              <a:t>уступающие</a:t>
            </a:r>
            <a:r>
              <a:rPr lang="uk-UA" sz="2200" b="1" dirty="0" smtClean="0"/>
              <a:t> героям других </a:t>
            </a:r>
            <a:r>
              <a:rPr lang="uk-UA" sz="2200" b="1" dirty="0" err="1" smtClean="0"/>
              <a:t>народов</a:t>
            </a:r>
            <a:r>
              <a:rPr lang="uk-UA" sz="2200" b="1" dirty="0" smtClean="0"/>
              <a:t>, </a:t>
            </a:r>
            <a:r>
              <a:rPr lang="uk-UA" sz="2200" b="1" dirty="0" err="1" smtClean="0"/>
              <a:t>продолжающие</a:t>
            </a:r>
            <a:r>
              <a:rPr lang="uk-UA" sz="2200" b="1" dirty="0" smtClean="0"/>
              <a:t> подвиги </a:t>
            </a:r>
            <a:r>
              <a:rPr lang="uk-UA" sz="2200" b="1" dirty="0" err="1" smtClean="0"/>
              <a:t>славных</a:t>
            </a:r>
            <a:r>
              <a:rPr lang="uk-UA" sz="2200" b="1" dirty="0" smtClean="0"/>
              <a:t> </a:t>
            </a:r>
            <a:r>
              <a:rPr lang="uk-UA" sz="2200" b="1" dirty="0" err="1" smtClean="0"/>
              <a:t>предков</a:t>
            </a:r>
            <a:r>
              <a:rPr lang="uk-UA" sz="2200" b="1" dirty="0" smtClean="0"/>
              <a:t>.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544" y="1772816"/>
            <a:ext cx="3677967" cy="411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тех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пор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героем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многих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сказаний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стал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Никита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Кожемяка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499992" y="1412776"/>
            <a:ext cx="4491608" cy="5112568"/>
          </a:xfrm>
        </p:spPr>
        <p:txBody>
          <a:bodyPr>
            <a:normAutofit fontScale="92500"/>
          </a:bodyPr>
          <a:lstStyle/>
          <a:p>
            <a:r>
              <a:rPr lang="uk-UA" b="1" dirty="0" err="1" smtClean="0"/>
              <a:t>который</a:t>
            </a:r>
            <a:r>
              <a:rPr lang="uk-UA" b="1" dirty="0" smtClean="0"/>
              <a:t> в </a:t>
            </a:r>
            <a:r>
              <a:rPr lang="uk-UA" b="1" dirty="0" err="1" smtClean="0"/>
              <a:t>доказательство</a:t>
            </a:r>
            <a:r>
              <a:rPr lang="uk-UA" b="1" dirty="0" smtClean="0"/>
              <a:t> </a:t>
            </a:r>
            <a:r>
              <a:rPr lang="uk-UA" b="1" dirty="0" err="1" smtClean="0"/>
              <a:t>своей</a:t>
            </a:r>
            <a:r>
              <a:rPr lang="uk-UA" b="1" dirty="0" smtClean="0"/>
              <a:t> </a:t>
            </a:r>
            <a:r>
              <a:rPr lang="uk-UA" b="1" dirty="0" err="1" smtClean="0"/>
              <a:t>могучей</a:t>
            </a:r>
            <a:r>
              <a:rPr lang="uk-UA" b="1" dirty="0" smtClean="0"/>
              <a:t> </a:t>
            </a:r>
            <a:r>
              <a:rPr lang="uk-UA" b="1" dirty="0" err="1" smtClean="0"/>
              <a:t>силы</a:t>
            </a:r>
            <a:r>
              <a:rPr lang="uk-UA" b="1" dirty="0" smtClean="0"/>
              <a:t> разом </a:t>
            </a:r>
            <a:r>
              <a:rPr lang="uk-UA" b="1" dirty="0" err="1" smtClean="0"/>
              <a:t>разрывает</a:t>
            </a:r>
            <a:r>
              <a:rPr lang="uk-UA" b="1" dirty="0" smtClean="0"/>
              <a:t> </a:t>
            </a:r>
            <a:r>
              <a:rPr lang="uk-UA" b="1" dirty="0" err="1" smtClean="0"/>
              <a:t>несколько</a:t>
            </a:r>
            <a:r>
              <a:rPr lang="uk-UA" b="1" dirty="0" smtClean="0"/>
              <a:t> </a:t>
            </a:r>
            <a:r>
              <a:rPr lang="uk-UA" b="1" dirty="0" err="1" smtClean="0"/>
              <a:t>сложенных</a:t>
            </a:r>
            <a:r>
              <a:rPr lang="uk-UA" b="1" dirty="0" smtClean="0"/>
              <a:t> </a:t>
            </a:r>
            <a:r>
              <a:rPr lang="uk-UA" b="1" dirty="0" err="1" smtClean="0"/>
              <a:t>бычьих</a:t>
            </a:r>
            <a:r>
              <a:rPr lang="uk-UA" b="1" dirty="0" smtClean="0"/>
              <a:t> </a:t>
            </a:r>
            <a:r>
              <a:rPr lang="uk-UA" b="1" dirty="0" err="1" smtClean="0"/>
              <a:t>кож</a:t>
            </a:r>
            <a:r>
              <a:rPr lang="uk-UA" b="1" dirty="0" smtClean="0"/>
              <a:t>.</a:t>
            </a:r>
          </a:p>
          <a:p>
            <a:r>
              <a:rPr lang="uk-UA" b="1" dirty="0" err="1" smtClean="0"/>
              <a:t>Прошло</a:t>
            </a:r>
            <a:r>
              <a:rPr lang="uk-UA" b="1" dirty="0" smtClean="0"/>
              <a:t> </a:t>
            </a:r>
            <a:r>
              <a:rPr lang="uk-UA" b="1" dirty="0" err="1" smtClean="0"/>
              <a:t>время</a:t>
            </a:r>
            <a:r>
              <a:rPr lang="uk-UA" b="1" dirty="0" smtClean="0"/>
              <a:t>, и сюжет </a:t>
            </a:r>
            <a:r>
              <a:rPr lang="uk-UA" b="1" dirty="0" err="1" smtClean="0"/>
              <a:t>поединка</a:t>
            </a:r>
            <a:r>
              <a:rPr lang="uk-UA" b="1" dirty="0" smtClean="0"/>
              <a:t> </a:t>
            </a:r>
            <a:r>
              <a:rPr lang="uk-UA" b="1" dirty="0" err="1" smtClean="0"/>
              <a:t>Кожемяки</a:t>
            </a:r>
            <a:r>
              <a:rPr lang="uk-UA" b="1" dirty="0" smtClean="0"/>
              <a:t> с </a:t>
            </a:r>
            <a:r>
              <a:rPr lang="uk-UA" b="1" dirty="0" err="1" smtClean="0"/>
              <a:t>печенегом</a:t>
            </a:r>
            <a:r>
              <a:rPr lang="uk-UA" b="1" dirty="0" smtClean="0"/>
              <a:t> </a:t>
            </a:r>
            <a:r>
              <a:rPr lang="uk-UA" b="1" dirty="0" err="1" smtClean="0"/>
              <a:t>мифологизировали</a:t>
            </a:r>
            <a:r>
              <a:rPr lang="uk-UA" b="1" dirty="0" smtClean="0"/>
              <a:t> - </a:t>
            </a:r>
            <a:r>
              <a:rPr lang="uk-UA" b="1" dirty="0" err="1" smtClean="0"/>
              <a:t>теперь</a:t>
            </a:r>
            <a:r>
              <a:rPr lang="uk-UA" b="1" dirty="0" smtClean="0"/>
              <a:t> </a:t>
            </a:r>
            <a:r>
              <a:rPr lang="uk-UA" b="1" dirty="0" err="1" smtClean="0"/>
              <a:t>это</a:t>
            </a:r>
            <a:r>
              <a:rPr lang="uk-UA" b="1" dirty="0" smtClean="0"/>
              <a:t> </a:t>
            </a:r>
            <a:r>
              <a:rPr lang="uk-UA" b="1" dirty="0" err="1" smtClean="0"/>
              <a:t>была</a:t>
            </a:r>
            <a:r>
              <a:rPr lang="uk-UA" b="1" dirty="0" smtClean="0"/>
              <a:t> схватка </a:t>
            </a:r>
            <a:r>
              <a:rPr lang="uk-UA" b="1" dirty="0" err="1" smtClean="0"/>
              <a:t>со</a:t>
            </a:r>
            <a:r>
              <a:rPr lang="uk-UA" b="1" dirty="0" smtClean="0"/>
              <a:t> </a:t>
            </a:r>
            <a:r>
              <a:rPr lang="uk-UA" b="1" dirty="0" err="1" smtClean="0"/>
              <a:t>Змеем</a:t>
            </a:r>
            <a:r>
              <a:rPr lang="uk-UA" b="1" dirty="0" smtClean="0"/>
              <a:t>. 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9354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3744416" cy="482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«Похвала князю Ярославу и книгам»</a:t>
            </a:r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412776"/>
            <a:ext cx="4392488" cy="4911824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/>
              <a:t>Ярослав </a:t>
            </a:r>
            <a:r>
              <a:rPr lang="uk-UA" b="1" dirty="0" err="1" smtClean="0"/>
              <a:t>был</a:t>
            </a:r>
            <a:r>
              <a:rPr lang="uk-UA" b="1" dirty="0" smtClean="0"/>
              <a:t> одним </a:t>
            </a:r>
            <a:r>
              <a:rPr lang="uk-UA" b="1" dirty="0" err="1" smtClean="0"/>
              <a:t>из</a:t>
            </a:r>
            <a:r>
              <a:rPr lang="uk-UA" b="1" dirty="0" smtClean="0"/>
              <a:t> </a:t>
            </a:r>
            <a:r>
              <a:rPr lang="uk-UA" b="1" dirty="0" err="1" smtClean="0"/>
              <a:t>образованнейших</a:t>
            </a:r>
            <a:r>
              <a:rPr lang="uk-UA" b="1" dirty="0" smtClean="0"/>
              <a:t> людей </a:t>
            </a:r>
            <a:r>
              <a:rPr lang="uk-UA" b="1" dirty="0" err="1" smtClean="0"/>
              <a:t>своего</a:t>
            </a:r>
            <a:r>
              <a:rPr lang="uk-UA" b="1" dirty="0" smtClean="0"/>
              <a:t> </a:t>
            </a:r>
            <a:r>
              <a:rPr lang="uk-UA" b="1" dirty="0" err="1" smtClean="0"/>
              <a:t>времени</a:t>
            </a:r>
            <a:r>
              <a:rPr lang="uk-UA" b="1" dirty="0" smtClean="0"/>
              <a:t> и </a:t>
            </a:r>
            <a:r>
              <a:rPr lang="uk-UA" b="1" dirty="0" err="1" smtClean="0"/>
              <a:t>покупал</a:t>
            </a:r>
            <a:r>
              <a:rPr lang="uk-UA" b="1" dirty="0" smtClean="0"/>
              <a:t> книги для </a:t>
            </a:r>
            <a:r>
              <a:rPr lang="uk-UA" b="1" dirty="0" err="1" smtClean="0"/>
              <a:t>библиотеки</a:t>
            </a:r>
            <a:r>
              <a:rPr lang="uk-UA" b="1" dirty="0" smtClean="0"/>
              <a:t> в </a:t>
            </a:r>
            <a:r>
              <a:rPr lang="uk-UA" b="1" dirty="0" err="1" smtClean="0"/>
              <a:t>Константинополе</a:t>
            </a:r>
            <a:r>
              <a:rPr lang="uk-UA" b="1" dirty="0" smtClean="0"/>
              <a:t>, а </a:t>
            </a:r>
            <a:r>
              <a:rPr lang="uk-UA" b="1" dirty="0" err="1" smtClean="0"/>
              <a:t>затем</a:t>
            </a:r>
            <a:r>
              <a:rPr lang="uk-UA" b="1" dirty="0" smtClean="0"/>
              <a:t> </a:t>
            </a:r>
            <a:r>
              <a:rPr lang="uk-UA" b="1" dirty="0" err="1" smtClean="0"/>
              <a:t>отдавал</a:t>
            </a:r>
            <a:r>
              <a:rPr lang="uk-UA" b="1" dirty="0" smtClean="0"/>
              <a:t> </a:t>
            </a:r>
            <a:r>
              <a:rPr lang="uk-UA" b="1" dirty="0" err="1" smtClean="0"/>
              <a:t>их</a:t>
            </a:r>
            <a:r>
              <a:rPr lang="uk-UA" b="1" dirty="0" smtClean="0"/>
              <a:t> переводить «с </a:t>
            </a:r>
            <a:r>
              <a:rPr lang="uk-UA" b="1" dirty="0" err="1" smtClean="0"/>
              <a:t>греческаго</a:t>
            </a:r>
            <a:r>
              <a:rPr lang="uk-UA" b="1" dirty="0" smtClean="0"/>
              <a:t> на </a:t>
            </a:r>
            <a:r>
              <a:rPr lang="uk-UA" b="1" dirty="0" err="1" smtClean="0"/>
              <a:t>славянский</a:t>
            </a:r>
            <a:r>
              <a:rPr lang="uk-UA" b="1" dirty="0" smtClean="0"/>
              <a:t> и на письмо». В </a:t>
            </a:r>
            <a:r>
              <a:rPr lang="uk-UA" b="1" dirty="0" err="1" smtClean="0"/>
              <a:t>Софийском</a:t>
            </a:r>
            <a:r>
              <a:rPr lang="uk-UA" b="1" dirty="0" smtClean="0"/>
              <a:t> </a:t>
            </a:r>
            <a:r>
              <a:rPr lang="uk-UA" b="1" dirty="0" err="1" smtClean="0"/>
              <a:t>соборе</a:t>
            </a:r>
            <a:r>
              <a:rPr lang="uk-UA" b="1" dirty="0" smtClean="0"/>
              <a:t> </a:t>
            </a:r>
            <a:r>
              <a:rPr lang="uk-UA" b="1" dirty="0" err="1" smtClean="0"/>
              <a:t>Киева</a:t>
            </a:r>
            <a:r>
              <a:rPr lang="uk-UA" b="1" dirty="0" smtClean="0"/>
              <a:t> </a:t>
            </a:r>
            <a:r>
              <a:rPr lang="uk-UA" b="1" dirty="0" err="1" smtClean="0"/>
              <a:t>хранилась</a:t>
            </a:r>
            <a:r>
              <a:rPr lang="uk-UA" b="1" dirty="0" smtClean="0"/>
              <a:t> </a:t>
            </a:r>
            <a:r>
              <a:rPr lang="uk-UA" b="1" dirty="0" err="1" smtClean="0"/>
              <a:t>княжеская</a:t>
            </a:r>
            <a:r>
              <a:rPr lang="uk-UA" b="1" dirty="0" smtClean="0"/>
              <a:t> </a:t>
            </a:r>
            <a:r>
              <a:rPr lang="uk-UA" b="1" dirty="0" err="1" smtClean="0"/>
              <a:t>библиотека</a:t>
            </a:r>
            <a:r>
              <a:rPr lang="uk-UA" b="1" dirty="0" smtClean="0"/>
              <a:t>.</a:t>
            </a:r>
          </a:p>
          <a:p>
            <a:r>
              <a:rPr lang="uk-UA" b="1" dirty="0" smtClean="0"/>
              <a:t>За </a:t>
            </a:r>
            <a:r>
              <a:rPr lang="uk-UA" b="1" dirty="0" err="1" smtClean="0"/>
              <a:t>глубокие</a:t>
            </a:r>
            <a:r>
              <a:rPr lang="uk-UA" b="1" dirty="0" smtClean="0"/>
              <a:t> </a:t>
            </a:r>
            <a:r>
              <a:rPr lang="uk-UA" b="1" dirty="0" err="1" smtClean="0"/>
              <a:t>познания</a:t>
            </a:r>
            <a:r>
              <a:rPr lang="uk-UA" b="1" dirty="0" smtClean="0"/>
              <a:t>, </a:t>
            </a:r>
            <a:r>
              <a:rPr lang="uk-UA" b="1" dirty="0" err="1" smtClean="0"/>
              <a:t>градостроительную</a:t>
            </a:r>
            <a:r>
              <a:rPr lang="uk-UA" b="1" dirty="0" smtClean="0"/>
              <a:t> </a:t>
            </a:r>
            <a:r>
              <a:rPr lang="uk-UA" b="1" dirty="0" err="1" smtClean="0"/>
              <a:t>деятельность</a:t>
            </a:r>
            <a:r>
              <a:rPr lang="uk-UA" b="1" dirty="0" smtClean="0"/>
              <a:t> и </a:t>
            </a:r>
            <a:r>
              <a:rPr lang="uk-UA" b="1" dirty="0" err="1" smtClean="0"/>
              <a:t>составление</a:t>
            </a:r>
            <a:r>
              <a:rPr lang="uk-UA" b="1" dirty="0" smtClean="0"/>
              <a:t> </a:t>
            </a:r>
            <a:r>
              <a:rPr lang="uk-UA" b="1" dirty="0" err="1" smtClean="0"/>
              <a:t>первого</a:t>
            </a:r>
            <a:r>
              <a:rPr lang="uk-UA" b="1" dirty="0" smtClean="0"/>
              <a:t> письменного </a:t>
            </a:r>
            <a:r>
              <a:rPr lang="uk-UA" b="1" dirty="0" err="1" smtClean="0"/>
              <a:t>свода</a:t>
            </a:r>
            <a:r>
              <a:rPr lang="uk-UA" b="1" dirty="0" smtClean="0"/>
              <a:t> </a:t>
            </a:r>
            <a:r>
              <a:rPr lang="uk-UA" b="1" dirty="0" err="1" smtClean="0"/>
              <a:t>законов</a:t>
            </a:r>
            <a:r>
              <a:rPr lang="uk-UA" b="1" dirty="0" smtClean="0"/>
              <a:t> князя прозвали </a:t>
            </a:r>
            <a:r>
              <a:rPr lang="uk-UA" b="1" dirty="0" err="1" smtClean="0"/>
              <a:t>Мудрым</a:t>
            </a:r>
            <a:r>
              <a:rPr lang="uk-UA" b="1" dirty="0" smtClean="0"/>
              <a:t>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7"/>
            <a:ext cx="3888432" cy="318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elaxedModerately"/>
            <a:lightRig rig="threePt" dir="t"/>
          </a:scene3d>
          <a:sp3d>
            <a:bevelT prst="slope"/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41068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42987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964488" cy="84124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“</a:t>
            </a:r>
            <a:r>
              <a:rPr lang="uk-UA" sz="2800" b="1" dirty="0" err="1" smtClean="0"/>
              <a:t>Если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прилежно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поищешь</a:t>
            </a:r>
            <a:r>
              <a:rPr lang="uk-UA" sz="2800" b="1" dirty="0" smtClean="0"/>
              <a:t> в книгах </a:t>
            </a:r>
            <a:r>
              <a:rPr lang="uk-UA" sz="2800" b="1" dirty="0" err="1" smtClean="0"/>
              <a:t>мудрости</a:t>
            </a:r>
            <a:r>
              <a:rPr lang="uk-UA" sz="2800" b="1" dirty="0" smtClean="0"/>
              <a:t>, то </a:t>
            </a:r>
            <a:r>
              <a:rPr lang="uk-UA" sz="2800" b="1" dirty="0" err="1" smtClean="0"/>
              <a:t>найдешь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великую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пользу</a:t>
            </a:r>
            <a:r>
              <a:rPr lang="uk-UA" sz="2800" b="1" dirty="0" smtClean="0"/>
              <a:t> душе </a:t>
            </a:r>
            <a:r>
              <a:rPr lang="uk-UA" sz="2800" b="1" dirty="0" err="1" smtClean="0"/>
              <a:t>своей</a:t>
            </a:r>
            <a:r>
              <a:rPr lang="uk-UA" sz="2800" b="1" dirty="0" smtClean="0"/>
              <a:t>…”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491608" cy="4724400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“…Велика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ведь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бывает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польза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людям от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учения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книжного; книгами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наставляемы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поучаемы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…, </a:t>
            </a:r>
            <a:r>
              <a:rPr lang="uk-UA" b="1" dirty="0" err="1" smtClean="0"/>
              <a:t>ибо</a:t>
            </a:r>
            <a:r>
              <a:rPr lang="uk-UA" b="1" dirty="0" smtClean="0"/>
              <a:t> от </a:t>
            </a:r>
            <a:r>
              <a:rPr lang="uk-UA" b="1" dirty="0" err="1" smtClean="0"/>
              <a:t>слов</a:t>
            </a:r>
            <a:r>
              <a:rPr lang="uk-UA" b="1" dirty="0" smtClean="0"/>
              <a:t> </a:t>
            </a:r>
            <a:r>
              <a:rPr lang="uk-UA" b="1" dirty="0" err="1" smtClean="0"/>
              <a:t>книжных</a:t>
            </a:r>
            <a:r>
              <a:rPr lang="uk-UA" b="1" dirty="0" smtClean="0"/>
              <a:t> </a:t>
            </a:r>
            <a:r>
              <a:rPr lang="uk-UA" b="1" dirty="0" err="1" smtClean="0"/>
              <a:t>обретаем</a:t>
            </a:r>
            <a:r>
              <a:rPr lang="uk-UA" b="1" dirty="0" smtClean="0"/>
              <a:t> </a:t>
            </a:r>
            <a:r>
              <a:rPr lang="uk-UA" b="1" dirty="0" err="1" smtClean="0"/>
              <a:t>мудрость</a:t>
            </a:r>
            <a:r>
              <a:rPr lang="uk-UA" b="1" dirty="0" smtClean="0"/>
              <a:t>. </a:t>
            </a:r>
            <a:r>
              <a:rPr lang="uk-UA" b="1" dirty="0" err="1" smtClean="0"/>
              <a:t>Это</a:t>
            </a:r>
            <a:r>
              <a:rPr lang="uk-UA" b="1" dirty="0" smtClean="0"/>
              <a:t> </a:t>
            </a:r>
            <a:r>
              <a:rPr lang="uk-UA" b="1" dirty="0" err="1" smtClean="0"/>
              <a:t>ведь</a:t>
            </a:r>
            <a:r>
              <a:rPr lang="uk-UA" b="1" dirty="0" smtClean="0"/>
              <a:t> – </a:t>
            </a:r>
            <a:r>
              <a:rPr lang="uk-UA" b="1" dirty="0" err="1" smtClean="0"/>
              <a:t>реки</a:t>
            </a:r>
            <a:r>
              <a:rPr lang="uk-UA" b="1" dirty="0" smtClean="0"/>
              <a:t>, </a:t>
            </a:r>
            <a:r>
              <a:rPr lang="uk-UA" b="1" dirty="0" err="1" smtClean="0"/>
              <a:t>напояющие</a:t>
            </a:r>
            <a:r>
              <a:rPr lang="uk-UA" b="1" dirty="0" smtClean="0"/>
              <a:t> всю </a:t>
            </a:r>
            <a:r>
              <a:rPr lang="uk-UA" b="1" dirty="0" err="1" smtClean="0"/>
              <a:t>вселенную</a:t>
            </a:r>
            <a:r>
              <a:rPr lang="uk-UA" b="1" dirty="0" smtClean="0"/>
              <a:t>, </a:t>
            </a:r>
            <a:r>
              <a:rPr lang="uk-UA" b="1" dirty="0" err="1" smtClean="0"/>
              <a:t>это</a:t>
            </a:r>
            <a:r>
              <a:rPr lang="uk-UA" b="1" dirty="0" smtClean="0"/>
              <a:t> </a:t>
            </a:r>
            <a:r>
              <a:rPr lang="uk-UA" b="1" dirty="0" err="1" smtClean="0"/>
              <a:t>источники</a:t>
            </a:r>
            <a:r>
              <a:rPr lang="uk-UA" b="1" dirty="0" smtClean="0"/>
              <a:t> </a:t>
            </a:r>
            <a:r>
              <a:rPr lang="uk-UA" b="1" dirty="0" err="1" smtClean="0"/>
              <a:t>мудрости</a:t>
            </a:r>
            <a:r>
              <a:rPr lang="uk-UA" b="1" dirty="0" smtClean="0"/>
              <a:t>; в книгах </a:t>
            </a:r>
            <a:r>
              <a:rPr lang="uk-UA" b="1" dirty="0" err="1" smtClean="0"/>
              <a:t>ведь</a:t>
            </a:r>
            <a:r>
              <a:rPr lang="uk-UA" b="1" dirty="0" smtClean="0"/>
              <a:t> </a:t>
            </a:r>
            <a:r>
              <a:rPr lang="uk-UA" b="1" dirty="0" err="1" smtClean="0"/>
              <a:t>неизмеримая</a:t>
            </a:r>
            <a:r>
              <a:rPr lang="uk-UA" b="1" dirty="0" smtClean="0"/>
              <a:t> </a:t>
            </a:r>
            <a:r>
              <a:rPr lang="uk-UA" b="1" dirty="0" err="1" smtClean="0"/>
              <a:t>глубина</a:t>
            </a:r>
            <a:r>
              <a:rPr lang="uk-UA" b="1" dirty="0" smtClean="0"/>
              <a:t>; </a:t>
            </a:r>
            <a:r>
              <a:rPr lang="uk-UA" b="1" dirty="0" err="1" smtClean="0"/>
              <a:t>ими</a:t>
            </a:r>
            <a:r>
              <a:rPr lang="uk-UA" b="1" dirty="0" smtClean="0"/>
              <a:t> </a:t>
            </a:r>
            <a:r>
              <a:rPr lang="uk-UA" b="1" dirty="0" err="1" smtClean="0"/>
              <a:t>мы</a:t>
            </a:r>
            <a:r>
              <a:rPr lang="uk-UA" b="1" dirty="0" smtClean="0"/>
              <a:t> в </a:t>
            </a:r>
            <a:r>
              <a:rPr lang="uk-UA" b="1" dirty="0" err="1" smtClean="0"/>
              <a:t>печали</a:t>
            </a:r>
            <a:r>
              <a:rPr lang="uk-UA" b="1" dirty="0" smtClean="0"/>
              <a:t> </a:t>
            </a:r>
            <a:r>
              <a:rPr lang="uk-UA" b="1" dirty="0" err="1" smtClean="0"/>
              <a:t>утешаемся</a:t>
            </a:r>
            <a:r>
              <a:rPr lang="uk-UA" b="1" dirty="0" smtClean="0"/>
              <a:t>; </a:t>
            </a:r>
            <a:r>
              <a:rPr lang="uk-UA" b="1" dirty="0" err="1" smtClean="0"/>
              <a:t>они</a:t>
            </a:r>
            <a:r>
              <a:rPr lang="uk-UA" b="1" dirty="0" smtClean="0"/>
              <a:t> – узда </a:t>
            </a:r>
            <a:r>
              <a:rPr lang="uk-UA" b="1" dirty="0" err="1" smtClean="0"/>
              <a:t>воздержания”</a:t>
            </a:r>
            <a:r>
              <a:rPr lang="uk-UA" b="1" dirty="0" smtClean="0"/>
              <a:t>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85416"/>
            <a:ext cx="4191000" cy="35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8189" t="8146" r="8819" b="20771"/>
          <a:stretch>
            <a:fillRect/>
          </a:stretch>
        </p:blipFill>
        <p:spPr bwMode="auto">
          <a:xfrm>
            <a:off x="684876" y="1700809"/>
            <a:ext cx="353326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628800"/>
            <a:ext cx="377952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269965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536504" cy="4724400"/>
          </a:xfrm>
        </p:spPr>
        <p:txBody>
          <a:bodyPr>
            <a:normAutofit lnSpcReduction="10000"/>
          </a:bodyPr>
          <a:lstStyle/>
          <a:p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“Ярослав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… к книгам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имел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пристрастие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читая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их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часто и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ночью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и днем. И </a:t>
            </a:r>
            <a:r>
              <a:rPr lang="uk-UA" b="1" dirty="0" err="1" smtClean="0"/>
              <a:t>собрал</a:t>
            </a:r>
            <a:r>
              <a:rPr lang="uk-UA" b="1" dirty="0" smtClean="0"/>
              <a:t> </a:t>
            </a:r>
            <a:r>
              <a:rPr lang="uk-UA" b="1" dirty="0" err="1" smtClean="0"/>
              <a:t>писцов</a:t>
            </a:r>
            <a:r>
              <a:rPr lang="uk-UA" b="1" dirty="0" smtClean="0"/>
              <a:t> </a:t>
            </a:r>
            <a:r>
              <a:rPr lang="uk-UA" b="1" dirty="0" err="1" smtClean="0"/>
              <a:t>многих</a:t>
            </a:r>
            <a:r>
              <a:rPr lang="uk-UA" b="1" dirty="0" smtClean="0"/>
              <a:t>, и </a:t>
            </a:r>
            <a:r>
              <a:rPr lang="uk-UA" b="1" dirty="0" err="1" smtClean="0"/>
              <a:t>перелагали</a:t>
            </a:r>
            <a:r>
              <a:rPr lang="uk-UA" b="1" dirty="0" smtClean="0"/>
              <a:t> </a:t>
            </a:r>
            <a:r>
              <a:rPr lang="uk-UA" b="1" dirty="0" err="1" smtClean="0"/>
              <a:t>они</a:t>
            </a:r>
            <a:r>
              <a:rPr lang="uk-UA" b="1" dirty="0" smtClean="0"/>
              <a:t> с </a:t>
            </a:r>
            <a:r>
              <a:rPr lang="uk-UA" b="1" dirty="0" err="1" smtClean="0"/>
              <a:t>греческого</a:t>
            </a:r>
            <a:r>
              <a:rPr lang="uk-UA" b="1" dirty="0" smtClean="0"/>
              <a:t> на </a:t>
            </a:r>
            <a:r>
              <a:rPr lang="uk-UA" b="1" dirty="0" err="1" smtClean="0"/>
              <a:t>славянский</a:t>
            </a:r>
            <a:r>
              <a:rPr lang="uk-UA" b="1" dirty="0" smtClean="0"/>
              <a:t> </a:t>
            </a:r>
            <a:r>
              <a:rPr lang="uk-UA" b="1" dirty="0" err="1" smtClean="0"/>
              <a:t>язык</a:t>
            </a:r>
            <a:r>
              <a:rPr lang="uk-UA" b="1" dirty="0" smtClean="0"/>
              <a:t> и на письмо. Переписали </a:t>
            </a:r>
            <a:r>
              <a:rPr lang="uk-UA" b="1" dirty="0" err="1" smtClean="0"/>
              <a:t>они</a:t>
            </a:r>
            <a:r>
              <a:rPr lang="uk-UA" b="1" dirty="0" smtClean="0"/>
              <a:t> и </a:t>
            </a:r>
            <a:r>
              <a:rPr lang="uk-UA" b="1" dirty="0" err="1" smtClean="0"/>
              <a:t>собрали</a:t>
            </a:r>
            <a:r>
              <a:rPr lang="uk-UA" b="1" dirty="0" smtClean="0"/>
              <a:t> </a:t>
            </a:r>
            <a:r>
              <a:rPr lang="uk-UA" b="1" dirty="0" err="1" smtClean="0"/>
              <a:t>множество</a:t>
            </a:r>
            <a:r>
              <a:rPr lang="uk-UA" b="1" dirty="0" smtClean="0"/>
              <a:t> книг…”</a:t>
            </a:r>
          </a:p>
          <a:p>
            <a:endParaRPr lang="uk-UA" dirty="0"/>
          </a:p>
        </p:txBody>
      </p:sp>
      <p:pic>
        <p:nvPicPr>
          <p:cNvPr id="9" name="Содержимое 7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471" y="1600200"/>
            <a:ext cx="269965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Содержимое 6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556792"/>
            <a:ext cx="269965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1" dirty="0" smtClean="0"/>
              <a:t>…Ярослав, </a:t>
            </a:r>
            <a:r>
              <a:rPr lang="uk-UA" b="1" dirty="0" err="1" smtClean="0"/>
              <a:t>сын</a:t>
            </a:r>
            <a:r>
              <a:rPr lang="uk-UA" b="1" dirty="0" smtClean="0"/>
              <a:t> Владимиров, </a:t>
            </a:r>
            <a:r>
              <a:rPr lang="uk-UA" b="1" dirty="0" err="1" smtClean="0"/>
              <a:t>посеял</a:t>
            </a:r>
            <a:r>
              <a:rPr lang="uk-UA" b="1" dirty="0" smtClean="0"/>
              <a:t> </a:t>
            </a:r>
            <a:r>
              <a:rPr lang="uk-UA" b="1" dirty="0" err="1" smtClean="0"/>
              <a:t>книжные</a:t>
            </a:r>
            <a:r>
              <a:rPr lang="uk-UA" b="1" dirty="0" smtClean="0"/>
              <a:t> слова в </a:t>
            </a:r>
            <a:r>
              <a:rPr lang="uk-UA" b="1" dirty="0" err="1" smtClean="0"/>
              <a:t>сердца</a:t>
            </a:r>
            <a:r>
              <a:rPr lang="uk-UA" b="1" dirty="0" smtClean="0"/>
              <a:t> </a:t>
            </a:r>
            <a:r>
              <a:rPr lang="uk-UA" b="1" dirty="0" err="1" smtClean="0"/>
              <a:t>верующих</a:t>
            </a:r>
            <a:r>
              <a:rPr lang="uk-UA" b="1" dirty="0" smtClean="0"/>
              <a:t> людей, а </a:t>
            </a:r>
            <a:r>
              <a:rPr lang="uk-UA" b="1" dirty="0" err="1" smtClean="0"/>
              <a:t>мы</a:t>
            </a:r>
            <a:r>
              <a:rPr lang="uk-UA" b="1" dirty="0" smtClean="0"/>
              <a:t> </a:t>
            </a:r>
            <a:r>
              <a:rPr lang="uk-UA" b="1" dirty="0" err="1" smtClean="0"/>
              <a:t>пожинаем</a:t>
            </a:r>
            <a:r>
              <a:rPr lang="uk-UA" b="1" dirty="0" smtClean="0"/>
              <a:t>, </a:t>
            </a:r>
            <a:r>
              <a:rPr lang="uk-UA" b="1" dirty="0" err="1" smtClean="0"/>
              <a:t>учение</a:t>
            </a:r>
            <a:r>
              <a:rPr lang="uk-UA" b="1" dirty="0" smtClean="0"/>
              <a:t> </a:t>
            </a:r>
            <a:r>
              <a:rPr lang="uk-UA" b="1" dirty="0" err="1" smtClean="0"/>
              <a:t>принимая</a:t>
            </a:r>
            <a:r>
              <a:rPr lang="uk-UA" b="1" dirty="0" smtClean="0"/>
              <a:t> </a:t>
            </a:r>
            <a:r>
              <a:rPr lang="uk-UA" b="1" dirty="0" err="1" smtClean="0"/>
              <a:t>книжное</a:t>
            </a:r>
            <a:r>
              <a:rPr lang="uk-UA" b="1" dirty="0" smtClean="0"/>
              <a:t>.</a:t>
            </a:r>
          </a:p>
          <a:p>
            <a:r>
              <a:rPr lang="uk-UA" b="1" dirty="0" err="1" smtClean="0"/>
              <a:t>Какова</a:t>
            </a:r>
            <a:r>
              <a:rPr lang="uk-UA" b="1" dirty="0" smtClean="0"/>
              <a:t> </a:t>
            </a:r>
            <a:r>
              <a:rPr lang="uk-UA" b="1" dirty="0" err="1" smtClean="0"/>
              <a:t>польза</a:t>
            </a:r>
            <a:r>
              <a:rPr lang="uk-UA" b="1" dirty="0" smtClean="0"/>
              <a:t> людям от </a:t>
            </a:r>
            <a:r>
              <a:rPr lang="uk-UA" b="1" dirty="0" err="1" smtClean="0"/>
              <a:t>учения</a:t>
            </a:r>
            <a:r>
              <a:rPr lang="uk-UA" b="1" dirty="0" smtClean="0"/>
              <a:t> книжного?</a:t>
            </a:r>
          </a:p>
          <a:p>
            <a:r>
              <a:rPr lang="uk-UA" b="1" dirty="0" smtClean="0"/>
              <a:t>За </a:t>
            </a:r>
            <a:r>
              <a:rPr lang="uk-UA" b="1" dirty="0" err="1" smtClean="0"/>
              <a:t>какие</a:t>
            </a:r>
            <a:r>
              <a:rPr lang="uk-UA" b="1" dirty="0" smtClean="0"/>
              <a:t> заслуги князя Ярослава прозвали </a:t>
            </a:r>
            <a:r>
              <a:rPr lang="uk-UA" b="1" dirty="0" err="1" smtClean="0"/>
              <a:t>Мудрым</a:t>
            </a:r>
            <a:r>
              <a:rPr lang="uk-UA" b="1" dirty="0" smtClean="0"/>
              <a:t>?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515" y="1600200"/>
            <a:ext cx="294357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305927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829602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sp>
        <p:nvSpPr>
          <p:cNvPr id="8" name="Прямоугольник 7"/>
          <p:cNvSpPr/>
          <p:nvPr/>
        </p:nvSpPr>
        <p:spPr>
          <a:xfrm>
            <a:off x="971600" y="476673"/>
            <a:ext cx="7992888" cy="5632311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Повесть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временных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лет» -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великое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произведение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древнерусского</a:t>
            </a:r>
            <a:r>
              <a:rPr lang="uk-UA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искусства</a:t>
            </a:r>
            <a:endParaRPr lang="uk-UA" sz="6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09040" cy="936104"/>
          </a:xfrm>
        </p:spPr>
        <p:txBody>
          <a:bodyPr>
            <a:noAutofit/>
          </a:bodyPr>
          <a:lstStyle/>
          <a:p>
            <a:pPr algn="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«Повесть 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временны́х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лет» </a:t>
            </a:r>
            <a:endParaRPr lang="uk-U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95936" y="1340768"/>
            <a:ext cx="5148064" cy="4983832"/>
          </a:xfrm>
        </p:spPr>
        <p:txBody>
          <a:bodyPr>
            <a:noAutofit/>
          </a:bodyPr>
          <a:lstStyle/>
          <a:p>
            <a:r>
              <a:rPr lang="ru-RU" b="1" dirty="0" smtClean="0"/>
              <a:t>(</a:t>
            </a:r>
            <a:r>
              <a:rPr lang="ru-RU" b="1" dirty="0" err="1" smtClean="0"/>
              <a:t>др.-рус</a:t>
            </a:r>
            <a:r>
              <a:rPr lang="ru-RU" b="1" dirty="0" smtClean="0"/>
              <a:t>. </a:t>
            </a:r>
            <a:r>
              <a:rPr lang="ru-RU" b="1" dirty="0" err="1" smtClean="0"/>
              <a:t>Повѣсть времѧньныхъ лѣтъ, </a:t>
            </a:r>
            <a:r>
              <a:rPr lang="ru-RU" b="1" dirty="0" smtClean="0"/>
              <a:t>также называемая «Первоначальная летопись» или «</a:t>
            </a:r>
            <a:r>
              <a:rPr lang="ru-RU" b="1" dirty="0" err="1" smtClean="0"/>
              <a:t>Несторова</a:t>
            </a:r>
            <a:r>
              <a:rPr lang="ru-RU" b="1" dirty="0" smtClean="0"/>
              <a:t> летопись») — наиболее ранний из дошедших до нас древнерусских летописных сводов начала XII века. Был составлен в Киеве.</a:t>
            </a:r>
            <a:endParaRPr lang="uk-UA" b="1" dirty="0" smtClean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191000" cy="245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852936"/>
            <a:ext cx="38884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7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2"/>
            <a:ext cx="4032448" cy="205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Охваченный период истории начинается с библейских времён во вводной части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556792"/>
            <a:ext cx="4608512" cy="489654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и заканчивается 1117 годом (в 3-й редакции).</a:t>
            </a:r>
          </a:p>
          <a:p>
            <a:r>
              <a:rPr lang="ru-RU" b="1" dirty="0" smtClean="0"/>
              <a:t>Датированная часть истории Древнерусского государства начинается с лета 6360 (852 год).</a:t>
            </a:r>
            <a:endParaRPr lang="uk-UA" b="1" dirty="0" smtClean="0"/>
          </a:p>
          <a:p>
            <a:r>
              <a:rPr lang="ru-RU" b="1" dirty="0" smtClean="0"/>
              <a:t>Название своду дало начало первой фразы «Повесть </a:t>
            </a:r>
            <a:r>
              <a:rPr lang="ru-RU" b="1" dirty="0" err="1" smtClean="0"/>
              <a:t>времянных</a:t>
            </a:r>
            <a:r>
              <a:rPr lang="ru-RU" b="1" dirty="0" smtClean="0"/>
              <a:t> лет…» или в части списков «Се повести временных лет…»</a:t>
            </a:r>
          </a:p>
        </p:txBody>
      </p:sp>
      <p:pic>
        <p:nvPicPr>
          <p:cNvPr id="10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595" y="1600200"/>
            <a:ext cx="377140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31683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628800"/>
            <a:ext cx="374441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3491880" y="692696"/>
            <a:ext cx="5472608" cy="5631905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ru-RU" sz="30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Исследователи XVIII—XIX веков считали Нестора первым русским летописцем, а «Повесть временных лет» - первой русской летописью.</a:t>
            </a:r>
          </a:p>
          <a:p>
            <a:pPr algn="r"/>
            <a:r>
              <a:rPr lang="ru-RU" sz="30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3000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Первые</a:t>
            </a:r>
            <a:r>
              <a:rPr lang="uk-UA" sz="30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3000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рассказы</a:t>
            </a:r>
            <a:r>
              <a:rPr lang="uk-UA" sz="30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«Повести...» </a:t>
            </a:r>
            <a:r>
              <a:rPr lang="uk-UA" sz="3000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похожи</a:t>
            </a:r>
            <a:r>
              <a:rPr lang="uk-UA" sz="30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на </a:t>
            </a:r>
            <a:r>
              <a:rPr lang="uk-UA" sz="3000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легенды</a:t>
            </a:r>
            <a:r>
              <a:rPr lang="uk-UA" sz="3000" b="1" cap="all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и </a:t>
            </a:r>
            <a:r>
              <a:rPr lang="uk-UA" sz="3000" b="1" cap="all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предания</a:t>
            </a:r>
            <a:endParaRPr lang="uk-UA" sz="3000" b="1" cap="all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 b="1890"/>
          <a:stretch>
            <a:fillRect/>
          </a:stretch>
        </p:blipFill>
        <p:spPr bwMode="auto">
          <a:xfrm>
            <a:off x="683568" y="1196752"/>
            <a:ext cx="3157538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338437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46085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16835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7704" y="692696"/>
            <a:ext cx="3284538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052736"/>
            <a:ext cx="316835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412776"/>
            <a:ext cx="316835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03475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«Подвиг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отрока-киевлянина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и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хитрость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воеводы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Претича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» -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часть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«Повести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временных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лет»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3501008"/>
            <a:ext cx="4772050" cy="296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251520" y="1412776"/>
            <a:ext cx="8712968" cy="2016224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лето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6476 (968). Пришли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печенеги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Русскую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землю, а Святослав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тогда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Переяславце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 заперлась Ольга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своими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внуками Ярополком, Олегом и Владимиром в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городе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Киеве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И осадили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печенеги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город силою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08228"/>
            <a:ext cx="5928370" cy="302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429000"/>
            <a:ext cx="417804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79208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343400" cy="491182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О каком </a:t>
            </a:r>
            <a:r>
              <a:rPr lang="uk-UA" b="1" dirty="0" err="1" smtClean="0"/>
              <a:t>подвиге</a:t>
            </a:r>
            <a:r>
              <a:rPr lang="uk-UA" b="1" dirty="0" smtClean="0"/>
              <a:t> </a:t>
            </a:r>
            <a:r>
              <a:rPr lang="uk-UA" b="1" dirty="0" err="1" smtClean="0"/>
              <a:t>отрока-киевлянина</a:t>
            </a:r>
            <a:r>
              <a:rPr lang="uk-UA" b="1" dirty="0" smtClean="0"/>
              <a:t> </a:t>
            </a:r>
            <a:r>
              <a:rPr lang="uk-UA" b="1" dirty="0" err="1" smtClean="0"/>
              <a:t>рассказано</a:t>
            </a:r>
            <a:r>
              <a:rPr lang="uk-UA" b="1" dirty="0" smtClean="0"/>
              <a:t> в </a:t>
            </a:r>
            <a:r>
              <a:rPr lang="uk-UA" b="1" dirty="0" err="1" smtClean="0"/>
              <a:t>“Повести</a:t>
            </a:r>
            <a:r>
              <a:rPr lang="uk-UA" b="1" dirty="0" smtClean="0"/>
              <a:t> </a:t>
            </a:r>
            <a:r>
              <a:rPr lang="uk-UA" b="1" dirty="0" err="1" smtClean="0"/>
              <a:t>временных</a:t>
            </a:r>
            <a:r>
              <a:rPr lang="uk-UA" b="1" dirty="0" smtClean="0"/>
              <a:t> </a:t>
            </a:r>
            <a:r>
              <a:rPr lang="uk-UA" b="1" dirty="0" err="1" smtClean="0"/>
              <a:t>лет”</a:t>
            </a:r>
            <a:r>
              <a:rPr lang="uk-UA" b="1" dirty="0" smtClean="0"/>
              <a:t>?</a:t>
            </a:r>
          </a:p>
          <a:p>
            <a:r>
              <a:rPr lang="uk-UA" b="1" dirty="0" smtClean="0"/>
              <a:t>В </a:t>
            </a:r>
            <a:r>
              <a:rPr lang="uk-UA" b="1" dirty="0" err="1" smtClean="0"/>
              <a:t>чём</a:t>
            </a:r>
            <a:r>
              <a:rPr lang="uk-UA" b="1" dirty="0" smtClean="0"/>
              <a:t> </a:t>
            </a:r>
            <a:r>
              <a:rPr lang="uk-UA" b="1" dirty="0" err="1" smtClean="0"/>
              <a:t>заключалась</a:t>
            </a:r>
            <a:r>
              <a:rPr lang="uk-UA" b="1" dirty="0" smtClean="0"/>
              <a:t> </a:t>
            </a:r>
            <a:r>
              <a:rPr lang="uk-UA" b="1" dirty="0" err="1" smtClean="0"/>
              <a:t>хитрость</a:t>
            </a:r>
            <a:r>
              <a:rPr lang="uk-UA" b="1" dirty="0" smtClean="0"/>
              <a:t> </a:t>
            </a:r>
            <a:r>
              <a:rPr lang="uk-UA" b="1" dirty="0" err="1" smtClean="0"/>
              <a:t>воеводы</a:t>
            </a:r>
            <a:r>
              <a:rPr lang="uk-UA" b="1" dirty="0" smtClean="0"/>
              <a:t> </a:t>
            </a:r>
            <a:r>
              <a:rPr lang="uk-UA" b="1" dirty="0" err="1" smtClean="0"/>
              <a:t>Претича</a:t>
            </a:r>
            <a:r>
              <a:rPr lang="uk-UA" b="1" dirty="0" smtClean="0"/>
              <a:t>, героя </a:t>
            </a:r>
            <a:r>
              <a:rPr lang="uk-UA" b="1" dirty="0" err="1" smtClean="0"/>
              <a:t>летописного</a:t>
            </a:r>
            <a:r>
              <a:rPr lang="uk-UA" b="1" dirty="0" smtClean="0"/>
              <a:t> </a:t>
            </a:r>
            <a:r>
              <a:rPr lang="uk-UA" b="1" dirty="0" err="1" smtClean="0"/>
              <a:t>повествования</a:t>
            </a:r>
            <a:r>
              <a:rPr lang="uk-UA" b="1" dirty="0" smtClean="0"/>
              <a:t>?</a:t>
            </a:r>
          </a:p>
          <a:p>
            <a:r>
              <a:rPr lang="ru-RU" b="1" dirty="0" smtClean="0"/>
              <a:t>Как заканчивается история </a:t>
            </a:r>
            <a:r>
              <a:rPr lang="uk-UA" b="1" dirty="0" smtClean="0"/>
              <a:t>«Подвиг </a:t>
            </a:r>
            <a:r>
              <a:rPr lang="uk-UA" b="1" dirty="0" err="1" smtClean="0"/>
              <a:t>отрока-киевлянина</a:t>
            </a:r>
            <a:r>
              <a:rPr lang="uk-UA" b="1" dirty="0" smtClean="0"/>
              <a:t> и </a:t>
            </a:r>
            <a:r>
              <a:rPr lang="uk-UA" b="1" dirty="0" err="1" smtClean="0"/>
              <a:t>хитрость</a:t>
            </a:r>
            <a:r>
              <a:rPr lang="uk-UA" b="1" dirty="0" smtClean="0"/>
              <a:t> </a:t>
            </a:r>
            <a:r>
              <a:rPr lang="uk-UA" b="1" dirty="0" err="1" smtClean="0"/>
              <a:t>воеводы</a:t>
            </a:r>
            <a:r>
              <a:rPr lang="uk-UA" b="1" dirty="0" smtClean="0"/>
              <a:t> </a:t>
            </a:r>
            <a:r>
              <a:rPr lang="uk-UA" b="1" dirty="0" err="1" smtClean="0"/>
              <a:t>Претича</a:t>
            </a:r>
            <a:r>
              <a:rPr lang="uk-UA" b="1" dirty="0" smtClean="0"/>
              <a:t>» ?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83070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835696" y="4250654"/>
            <a:ext cx="2736304" cy="201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Размышляем над прочитанным…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635624" cy="4724400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 err="1" smtClean="0"/>
              <a:t>Печенежский</a:t>
            </a:r>
            <a:r>
              <a:rPr lang="uk-UA" b="1" dirty="0" smtClean="0"/>
              <a:t> князь </a:t>
            </a:r>
            <a:r>
              <a:rPr lang="uk-UA" b="1" dirty="0" err="1" smtClean="0"/>
              <a:t>испугался</a:t>
            </a:r>
            <a:r>
              <a:rPr lang="uk-UA" b="1" dirty="0" smtClean="0"/>
              <a:t>, </a:t>
            </a:r>
            <a:r>
              <a:rPr lang="uk-UA" b="1" dirty="0" err="1" smtClean="0"/>
              <a:t>попросил</a:t>
            </a:r>
            <a:r>
              <a:rPr lang="uk-UA" b="1" dirty="0" smtClean="0"/>
              <a:t> мира и </a:t>
            </a:r>
            <a:r>
              <a:rPr lang="uk-UA" b="1" dirty="0" err="1" smtClean="0"/>
              <a:t>отступил</a:t>
            </a:r>
            <a:r>
              <a:rPr lang="uk-UA" b="1" dirty="0" smtClean="0"/>
              <a:t> от </a:t>
            </a:r>
            <a:r>
              <a:rPr lang="uk-UA" b="1" dirty="0" err="1" smtClean="0"/>
              <a:t>города</a:t>
            </a:r>
            <a:r>
              <a:rPr lang="uk-UA" b="1" dirty="0" smtClean="0"/>
              <a:t>.</a:t>
            </a:r>
          </a:p>
          <a:p>
            <a:r>
              <a:rPr lang="uk-UA" b="1" dirty="0" smtClean="0"/>
              <a:t>Князь Святослав </a:t>
            </a:r>
            <a:r>
              <a:rPr lang="uk-UA" b="1" dirty="0" err="1" smtClean="0"/>
              <a:t>возвратился</a:t>
            </a:r>
            <a:r>
              <a:rPr lang="uk-UA" b="1" dirty="0" smtClean="0"/>
              <a:t> </a:t>
            </a:r>
            <a:r>
              <a:rPr lang="uk-UA" b="1" dirty="0" err="1" smtClean="0"/>
              <a:t>из</a:t>
            </a:r>
            <a:r>
              <a:rPr lang="uk-UA" b="1" dirty="0" smtClean="0"/>
              <a:t> </a:t>
            </a:r>
            <a:r>
              <a:rPr lang="uk-UA" b="1" dirty="0" err="1" smtClean="0"/>
              <a:t>чужой</a:t>
            </a:r>
            <a:r>
              <a:rPr lang="uk-UA" b="1" dirty="0" smtClean="0"/>
              <a:t> </a:t>
            </a:r>
            <a:r>
              <a:rPr lang="uk-UA" b="1" dirty="0" err="1" smtClean="0"/>
              <a:t>земли</a:t>
            </a:r>
            <a:r>
              <a:rPr lang="uk-UA" b="1" dirty="0" smtClean="0"/>
              <a:t> и </a:t>
            </a:r>
            <a:r>
              <a:rPr lang="uk-UA" b="1" dirty="0" err="1" smtClean="0"/>
              <a:t>прогнал</a:t>
            </a:r>
            <a:r>
              <a:rPr lang="uk-UA" b="1" dirty="0" smtClean="0"/>
              <a:t> </a:t>
            </a:r>
            <a:r>
              <a:rPr lang="uk-UA" b="1" dirty="0" err="1" smtClean="0"/>
              <a:t>печенегов</a:t>
            </a:r>
            <a:r>
              <a:rPr lang="uk-UA" b="1" dirty="0" smtClean="0"/>
              <a:t> в поле. </a:t>
            </a:r>
          </a:p>
          <a:p>
            <a:r>
              <a:rPr lang="uk-UA" b="1" dirty="0" err="1" smtClean="0"/>
              <a:t>Повествование</a:t>
            </a:r>
            <a:r>
              <a:rPr lang="uk-UA" b="1" dirty="0" smtClean="0"/>
              <a:t> о </a:t>
            </a:r>
            <a:r>
              <a:rPr lang="uk-UA" b="1" dirty="0" err="1" smtClean="0"/>
              <a:t>подвиге</a:t>
            </a:r>
            <a:r>
              <a:rPr lang="uk-UA" b="1" dirty="0" smtClean="0"/>
              <a:t> </a:t>
            </a:r>
            <a:r>
              <a:rPr lang="uk-UA" b="1" dirty="0" err="1" smtClean="0"/>
              <a:t>отрока-киевлянина</a:t>
            </a:r>
            <a:r>
              <a:rPr lang="uk-UA" b="1" dirty="0" smtClean="0"/>
              <a:t> </a:t>
            </a:r>
            <a:r>
              <a:rPr lang="uk-UA" b="1" dirty="0" err="1" smtClean="0"/>
              <a:t>может</a:t>
            </a:r>
            <a:r>
              <a:rPr lang="uk-UA" b="1" dirty="0" smtClean="0"/>
              <a:t> служить </a:t>
            </a:r>
            <a:r>
              <a:rPr lang="uk-UA" b="1" dirty="0" err="1" smtClean="0"/>
              <a:t>современности</a:t>
            </a:r>
            <a:r>
              <a:rPr lang="uk-UA" b="1" dirty="0" smtClean="0"/>
              <a:t>, </a:t>
            </a:r>
            <a:r>
              <a:rPr lang="uk-UA" b="1" dirty="0" err="1" smtClean="0"/>
              <a:t>являя</a:t>
            </a:r>
            <a:r>
              <a:rPr lang="uk-UA" b="1" dirty="0" smtClean="0"/>
              <a:t> пример </a:t>
            </a:r>
            <a:r>
              <a:rPr lang="uk-UA" b="1" dirty="0" err="1" smtClean="0"/>
              <a:t>мужества</a:t>
            </a:r>
            <a:r>
              <a:rPr lang="uk-UA" b="1" dirty="0" smtClean="0"/>
              <a:t> и </a:t>
            </a:r>
            <a:r>
              <a:rPr lang="uk-UA" b="1" dirty="0" err="1" smtClean="0"/>
              <a:t>самоотверженности</a:t>
            </a:r>
            <a:r>
              <a:rPr lang="uk-UA" b="1" dirty="0" smtClean="0"/>
              <a:t> ради </a:t>
            </a:r>
            <a:r>
              <a:rPr lang="uk-UA" b="1" dirty="0" err="1" smtClean="0"/>
              <a:t>спасения</a:t>
            </a:r>
            <a:r>
              <a:rPr lang="uk-UA" b="1" dirty="0" smtClean="0"/>
              <a:t> </a:t>
            </a:r>
            <a:r>
              <a:rPr lang="uk-UA" b="1" dirty="0" err="1" smtClean="0"/>
              <a:t>родной</a:t>
            </a:r>
            <a:r>
              <a:rPr lang="uk-UA" b="1" dirty="0" smtClean="0"/>
              <a:t> </a:t>
            </a:r>
            <a:r>
              <a:rPr lang="uk-UA" b="1" dirty="0" err="1" smtClean="0"/>
              <a:t>земли</a:t>
            </a:r>
            <a:r>
              <a:rPr lang="uk-UA" b="1" dirty="0" smtClean="0"/>
              <a:t>.</a:t>
            </a:r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191000" cy="24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4191000" cy="230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9" name="Содержимое 12"/>
          <p:cNvPicPr>
            <a:picLocks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827584" y="3789040"/>
            <a:ext cx="3488432" cy="261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936104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Сказание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о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кожемяке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» - одна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из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героических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страниц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"Повести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временных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лет"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680520" cy="4724400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/>
              <a:t>"</a:t>
            </a:r>
            <a:r>
              <a:rPr lang="uk-UA" b="1" dirty="0" err="1" smtClean="0"/>
              <a:t>Сказание</a:t>
            </a:r>
            <a:r>
              <a:rPr lang="uk-UA" b="1" dirty="0" smtClean="0"/>
              <a:t> о </a:t>
            </a:r>
            <a:r>
              <a:rPr lang="uk-UA" b="1" dirty="0" err="1" smtClean="0"/>
              <a:t>Кожемяке</a:t>
            </a:r>
            <a:r>
              <a:rPr lang="uk-UA" b="1" dirty="0" smtClean="0"/>
              <a:t>" </a:t>
            </a:r>
            <a:r>
              <a:rPr lang="uk-UA" b="1" dirty="0" err="1" smtClean="0"/>
              <a:t>отражает</a:t>
            </a:r>
            <a:r>
              <a:rPr lang="uk-UA" b="1" dirty="0" smtClean="0"/>
              <a:t> </a:t>
            </a:r>
            <a:r>
              <a:rPr lang="uk-UA" b="1" dirty="0" err="1" smtClean="0"/>
              <a:t>события</a:t>
            </a:r>
            <a:r>
              <a:rPr lang="uk-UA" b="1" dirty="0" smtClean="0"/>
              <a:t>, </a:t>
            </a:r>
            <a:r>
              <a:rPr lang="uk-UA" b="1" dirty="0" err="1" smtClean="0"/>
              <a:t>происходившие</a:t>
            </a:r>
            <a:r>
              <a:rPr lang="uk-UA" b="1" dirty="0" smtClean="0"/>
              <a:t> в </a:t>
            </a:r>
            <a:r>
              <a:rPr lang="uk-UA" b="1" dirty="0" err="1" smtClean="0"/>
              <a:t>далёкие</a:t>
            </a:r>
            <a:r>
              <a:rPr lang="uk-UA" b="1" dirty="0" smtClean="0"/>
              <a:t>  </a:t>
            </a:r>
            <a:r>
              <a:rPr lang="uk-UA" b="1" dirty="0" err="1" smtClean="0"/>
              <a:t>времена</a:t>
            </a:r>
            <a:r>
              <a:rPr lang="uk-UA" b="1" dirty="0" smtClean="0"/>
              <a:t> в </a:t>
            </a:r>
            <a:r>
              <a:rPr lang="uk-UA" b="1" dirty="0" err="1" smtClean="0"/>
              <a:t>жизни</a:t>
            </a:r>
            <a:r>
              <a:rPr lang="uk-UA" b="1" dirty="0" smtClean="0"/>
              <a:t> </a:t>
            </a:r>
            <a:r>
              <a:rPr lang="uk-UA" b="1" dirty="0" err="1" smtClean="0"/>
              <a:t>славян</a:t>
            </a:r>
            <a:r>
              <a:rPr lang="uk-UA" b="1" dirty="0" smtClean="0"/>
              <a:t> и </a:t>
            </a:r>
            <a:r>
              <a:rPr lang="uk-UA" b="1" dirty="0" err="1" smtClean="0"/>
              <a:t>враждебных</a:t>
            </a:r>
            <a:r>
              <a:rPr lang="uk-UA" b="1" dirty="0" smtClean="0"/>
              <a:t> </a:t>
            </a:r>
            <a:r>
              <a:rPr lang="uk-UA" b="1" dirty="0" err="1" smtClean="0"/>
              <a:t>степняков-хазар</a:t>
            </a:r>
            <a:r>
              <a:rPr lang="uk-UA" b="1" dirty="0" smtClean="0"/>
              <a:t>.</a:t>
            </a:r>
          </a:p>
          <a:p>
            <a:r>
              <a:rPr lang="uk-UA" b="1" dirty="0" smtClean="0"/>
              <a:t>“В </a:t>
            </a:r>
            <a:r>
              <a:rPr lang="uk-UA" b="1" dirty="0" err="1" smtClean="0"/>
              <a:t>лето</a:t>
            </a:r>
            <a:r>
              <a:rPr lang="uk-UA" b="1" dirty="0" smtClean="0"/>
              <a:t> 992. Князь Владимир </a:t>
            </a:r>
            <a:r>
              <a:rPr lang="uk-UA" b="1" dirty="0" err="1" smtClean="0"/>
              <a:t>только</a:t>
            </a:r>
            <a:r>
              <a:rPr lang="uk-UA" b="1" dirty="0" smtClean="0"/>
              <a:t> </a:t>
            </a:r>
            <a:r>
              <a:rPr lang="uk-UA" b="1" dirty="0" err="1" smtClean="0"/>
              <a:t>возвратился</a:t>
            </a:r>
            <a:r>
              <a:rPr lang="uk-UA" b="1" dirty="0" smtClean="0"/>
              <a:t> с </a:t>
            </a:r>
            <a:r>
              <a:rPr lang="uk-UA" b="1" dirty="0" err="1" smtClean="0"/>
              <a:t>войны</a:t>
            </a:r>
            <a:r>
              <a:rPr lang="uk-UA" b="1" dirty="0" smtClean="0"/>
              <a:t>, </a:t>
            </a:r>
            <a:r>
              <a:rPr lang="uk-UA" b="1" dirty="0" err="1" smtClean="0"/>
              <a:t>как</a:t>
            </a:r>
            <a:r>
              <a:rPr lang="uk-UA" b="1" dirty="0" smtClean="0"/>
              <a:t> напали на Русь </a:t>
            </a:r>
            <a:r>
              <a:rPr lang="uk-UA" b="1" dirty="0" err="1" smtClean="0"/>
              <a:t>печенеги</a:t>
            </a:r>
            <a:r>
              <a:rPr lang="uk-UA" b="1" dirty="0" smtClean="0"/>
              <a:t>. </a:t>
            </a:r>
            <a:r>
              <a:rPr lang="uk-UA" b="1" dirty="0" err="1" smtClean="0"/>
              <a:t>Выступил</a:t>
            </a:r>
            <a:r>
              <a:rPr lang="uk-UA" b="1" dirty="0" smtClean="0"/>
              <a:t> Владимир </a:t>
            </a:r>
            <a:r>
              <a:rPr lang="uk-UA" b="1" dirty="0" err="1" smtClean="0"/>
              <a:t>против</a:t>
            </a:r>
            <a:r>
              <a:rPr lang="uk-UA" b="1" dirty="0" smtClean="0"/>
              <a:t> них и </a:t>
            </a:r>
            <a:r>
              <a:rPr lang="uk-UA" b="1" dirty="0" err="1" smtClean="0"/>
              <a:t>встретил</a:t>
            </a:r>
            <a:r>
              <a:rPr lang="uk-UA" b="1" dirty="0" smtClean="0"/>
              <a:t> </a:t>
            </a:r>
            <a:r>
              <a:rPr lang="uk-UA" b="1" dirty="0" err="1" smtClean="0"/>
              <a:t>их</a:t>
            </a:r>
            <a:r>
              <a:rPr lang="uk-UA" b="1" dirty="0" smtClean="0"/>
              <a:t> на берегу </a:t>
            </a:r>
            <a:r>
              <a:rPr lang="uk-UA" b="1" dirty="0" err="1" smtClean="0"/>
              <a:t>реки</a:t>
            </a:r>
            <a:r>
              <a:rPr lang="uk-UA" b="1" dirty="0" smtClean="0"/>
              <a:t> </a:t>
            </a:r>
            <a:r>
              <a:rPr lang="uk-UA" b="1" dirty="0" err="1" smtClean="0"/>
              <a:t>Трубеж</a:t>
            </a:r>
            <a:r>
              <a:rPr lang="uk-UA" b="1" dirty="0" smtClean="0"/>
              <a:t> у </a:t>
            </a:r>
            <a:r>
              <a:rPr lang="uk-UA" b="1" dirty="0" err="1" smtClean="0"/>
              <a:t>брода</a:t>
            </a:r>
            <a:r>
              <a:rPr lang="uk-UA" b="1" dirty="0" smtClean="0"/>
              <a:t>. И </a:t>
            </a:r>
            <a:r>
              <a:rPr lang="uk-UA" b="1" dirty="0" err="1" smtClean="0"/>
              <a:t>стоял</a:t>
            </a:r>
            <a:r>
              <a:rPr lang="uk-UA" b="1" dirty="0" smtClean="0"/>
              <a:t> Владимир на </a:t>
            </a:r>
            <a:r>
              <a:rPr lang="uk-UA" b="1" dirty="0" err="1" smtClean="0"/>
              <a:t>этой</a:t>
            </a:r>
            <a:r>
              <a:rPr lang="uk-UA" b="1" dirty="0" smtClean="0"/>
              <a:t> </a:t>
            </a:r>
            <a:r>
              <a:rPr lang="uk-UA" b="1" dirty="0" err="1" smtClean="0"/>
              <a:t>стороне</a:t>
            </a:r>
            <a:r>
              <a:rPr lang="uk-UA" b="1" dirty="0" smtClean="0"/>
              <a:t>, а </a:t>
            </a:r>
            <a:r>
              <a:rPr lang="uk-UA" b="1" dirty="0" err="1" smtClean="0"/>
              <a:t>печенеги</a:t>
            </a:r>
            <a:r>
              <a:rPr lang="uk-UA" b="1" dirty="0" smtClean="0"/>
              <a:t> – на той, и не </a:t>
            </a:r>
            <a:r>
              <a:rPr lang="uk-UA" b="1" dirty="0" err="1" smtClean="0"/>
              <a:t>решались</a:t>
            </a:r>
            <a:r>
              <a:rPr lang="uk-UA" b="1" dirty="0" smtClean="0"/>
              <a:t> </a:t>
            </a:r>
            <a:r>
              <a:rPr lang="uk-UA" b="1" dirty="0" err="1" smtClean="0"/>
              <a:t>ни</a:t>
            </a:r>
            <a:r>
              <a:rPr lang="uk-UA" b="1" dirty="0" smtClean="0"/>
              <a:t> </a:t>
            </a:r>
            <a:r>
              <a:rPr lang="uk-UA" b="1" dirty="0" err="1" smtClean="0"/>
              <a:t>наши</a:t>
            </a:r>
            <a:r>
              <a:rPr lang="uk-UA" b="1" dirty="0" smtClean="0"/>
              <a:t> перейти на ту сторону, </a:t>
            </a:r>
            <a:r>
              <a:rPr lang="uk-UA" b="1" dirty="0" err="1" smtClean="0"/>
              <a:t>ни</a:t>
            </a:r>
            <a:r>
              <a:rPr lang="uk-UA" b="1" dirty="0" smtClean="0"/>
              <a:t> те – на </a:t>
            </a:r>
            <a:r>
              <a:rPr lang="uk-UA" b="1" dirty="0" err="1" smtClean="0"/>
              <a:t>эту.”</a:t>
            </a:r>
            <a:endParaRPr lang="uk-UA" b="1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3"/>
            <a:ext cx="39959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4118992" cy="249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1446</TotalTime>
  <Words>744</Words>
  <Application>Microsoft Office PowerPoint</Application>
  <PresentationFormat>Экран (4:3)</PresentationFormat>
  <Paragraphs>46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 Из «Повести временных лет» «Подвиг отрока-киевлянина и хитрость воеводы Претича», «Сказание о кожемяке», «Похвала князю Ярославу и книгам» </vt:lpstr>
      <vt:lpstr>«Повесть временны́х лет» </vt:lpstr>
      <vt:lpstr>Охваченный период истории начинается с библейских времён во вводной части</vt:lpstr>
      <vt:lpstr>Слайд 4</vt:lpstr>
      <vt:lpstr>Слайд 5</vt:lpstr>
      <vt:lpstr>«Подвиг отрока-киевлянина и хитрость воеводы Претича» - часть «Повести временных лет»</vt:lpstr>
      <vt:lpstr>Размышляем над прочитанным…</vt:lpstr>
      <vt:lpstr>Размышляем над прочитанным…</vt:lpstr>
      <vt:lpstr>«Сказание о кожемяке» - одна из героических страниц "Повести временных лет"</vt:lpstr>
      <vt:lpstr>Размышляем над прочитанным…</vt:lpstr>
      <vt:lpstr>Размышляем над прочитанным…</vt:lpstr>
      <vt:lpstr>С тех пор героем многих сказаний стал Никита Кожемяка,</vt:lpstr>
      <vt:lpstr>«Похвала князю Ярославу и книгам»</vt:lpstr>
      <vt:lpstr> “Если прилежно поищешь в книгах мудрости, то найдешь великую пользу душе своей…”</vt:lpstr>
      <vt:lpstr>Размышляем над прочитанным…</vt:lpstr>
      <vt:lpstr>Размышляем над прочитанным…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Из «Повести временных лет» </dc:title>
  <cp:lastModifiedBy>Shahter</cp:lastModifiedBy>
  <cp:revision>141</cp:revision>
  <dcterms:modified xsi:type="dcterms:W3CDTF">2016-07-02T07:34:09Z</dcterms:modified>
</cp:coreProperties>
</file>