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4" r:id="rId5"/>
    <p:sldId id="261" r:id="rId6"/>
    <p:sldId id="259" r:id="rId7"/>
    <p:sldId id="265" r:id="rId8"/>
    <p:sldId id="266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5F8A3B62-E3B8-4221-9BE9-CFACF63EA0BB}">
          <p14:sldIdLst>
            <p14:sldId id="256"/>
          </p14:sldIdLst>
        </p14:section>
        <p14:section name="Раздел без заголовка" id="{B586FEFE-8982-42D2-A774-044C9D1CB555}">
          <p14:sldIdLst>
            <p14:sldId id="257"/>
            <p14:sldId id="258"/>
            <p14:sldId id="264"/>
            <p14:sldId id="261"/>
            <p14:sldId id="259"/>
            <p14:sldId id="265"/>
            <p14:sldId id="266"/>
            <p14:sldId id="263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043" autoAdjust="0"/>
    <p:restoredTop sz="94660"/>
  </p:normalViewPr>
  <p:slideViewPr>
    <p:cSldViewPr snapToGrid="0">
      <p:cViewPr varScale="1">
        <p:scale>
          <a:sx n="66" d="100"/>
          <a:sy n="66" d="100"/>
        </p:scale>
        <p:origin x="-52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916116-91D0-44A9-8ABC-F044021F8218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5FCD84-DB30-48EC-8608-AD842093B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16116-91D0-44A9-8ABC-F044021F8218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CD84-DB30-48EC-8608-AD842093B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16116-91D0-44A9-8ABC-F044021F8218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CD84-DB30-48EC-8608-AD842093B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16116-91D0-44A9-8ABC-F044021F8218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CD84-DB30-48EC-8608-AD842093B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16116-91D0-44A9-8ABC-F044021F8218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CD84-DB30-48EC-8608-AD842093B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16116-91D0-44A9-8ABC-F044021F8218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CD84-DB30-48EC-8608-AD842093B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16116-91D0-44A9-8ABC-F044021F8218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CD84-DB30-48EC-8608-AD842093B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16116-91D0-44A9-8ABC-F044021F8218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CD84-DB30-48EC-8608-AD842093B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16116-91D0-44A9-8ABC-F044021F8218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CD84-DB30-48EC-8608-AD842093B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AF916116-91D0-44A9-8ABC-F044021F8218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CD84-DB30-48EC-8608-AD842093B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916116-91D0-44A9-8ABC-F044021F8218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5FCD84-DB30-48EC-8608-AD842093B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916116-91D0-44A9-8ABC-F044021F8218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45FCD84-DB30-48EC-8608-AD842093B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mw_m5_m_performance_parts_56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95" y="1006997"/>
            <a:ext cx="5681396" cy="3819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1900" y="1983346"/>
            <a:ext cx="9144000" cy="38448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43196" y="1067805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28609" y="5695261"/>
            <a:ext cx="4350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Маслов Евгений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группы 16ТО13К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Кудрявцева Ф.О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247" y="1983346"/>
            <a:ext cx="1543358" cy="15433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102288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" y="0"/>
            <a:ext cx="1219200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5580" y="267236"/>
            <a:ext cx="7031864" cy="632352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7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BMW</a:t>
            </a:r>
            <a:r>
              <a:rPr lang="ru-RU" sz="7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-Немецкий производитель автомобилей, мотоциклов, двигателей, а также велосипедов. Председателем компании на сегодняшний день является </a:t>
            </a:r>
            <a:r>
              <a:rPr lang="ru-RU" sz="7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Норберт</a:t>
            </a:r>
            <a:r>
              <a:rPr lang="ru-RU" sz="7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Райтхофер</a:t>
            </a:r>
            <a:r>
              <a:rPr lang="ru-RU" sz="7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главным дизайнером - Карим </a:t>
            </a:r>
            <a:r>
              <a:rPr lang="ru-RU" sz="7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Хабиб</a:t>
            </a:r>
            <a:r>
              <a:rPr lang="ru-RU" sz="7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7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7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7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основания  - 1916 (7 марта)</a:t>
            </a:r>
          </a:p>
          <a:p>
            <a:pPr marL="0" indent="0">
              <a:buNone/>
            </a:pPr>
            <a:r>
              <a:rPr lang="ru-RU" sz="7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Германия: Мюнхен</a:t>
            </a:r>
          </a:p>
          <a:p>
            <a:pPr marL="0" indent="0">
              <a:buNone/>
            </a:pPr>
            <a:r>
              <a:rPr lang="ru-RU" sz="7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Дочерние компании </a:t>
            </a:r>
            <a:r>
              <a:rPr lang="ru-RU" sz="7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</a:t>
            </a:r>
            <a:r>
              <a:rPr lang="ru-RU" sz="7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Rolls-Royce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207" y="2833353"/>
            <a:ext cx="1556237" cy="1556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71" y="175571"/>
            <a:ext cx="4079587" cy="5725086"/>
          </a:xfrm>
          <a:prstGeom prst="rect">
            <a:avLst/>
          </a:prstGeom>
        </p:spPr>
      </p:pic>
      <p:sp>
        <p:nvSpPr>
          <p:cNvPr id="7" name="Rectangle 20"/>
          <p:cNvSpPr txBox="1">
            <a:spLocks noChangeArrowheads="1"/>
          </p:cNvSpPr>
          <p:nvPr/>
        </p:nvSpPr>
        <p:spPr bwMode="auto">
          <a:xfrm>
            <a:off x="321972" y="5949177"/>
            <a:ext cx="3594727" cy="90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kern="0" dirty="0" smtClean="0">
                <a:solidFill>
                  <a:schemeClr val="bg1"/>
                </a:solidFill>
                <a:latin typeface="Arial"/>
                <a:cs typeface="Arial"/>
              </a:rPr>
              <a:t>Штаб-квартира BMW и здание музея BMW в Мюнхене, Германия.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30312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2800" y="1764079"/>
            <a:ext cx="6995874" cy="28223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929" y="504229"/>
            <a:ext cx="1505843" cy="6023370"/>
          </a:xfrm>
          <a:prstGeom prst="rect">
            <a:avLst/>
          </a:prstGeom>
        </p:spPr>
      </p:pic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2629437" y="4830649"/>
            <a:ext cx="565167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Отто Густав                           Карл Фридрих </a:t>
            </a:r>
            <a:r>
              <a:rPr kumimoji="0" lang="ru-RU" alt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Рапп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5313" y="504229"/>
            <a:ext cx="8706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Создателями компании BMW принято считать двух владельцев небольших авиамоторных фирм. Каждый из них: Густав Отто и Карл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Рапп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1913 года занимался производством моторов для летательных аппаратов.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702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737" y="828530"/>
            <a:ext cx="3353091" cy="3353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2131" y="4370220"/>
            <a:ext cx="4520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из четырех секторов: два белых означали вращающиеся лопасти, и два голубых – просвечивающее сквозь них небо…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2616" y="953036"/>
            <a:ext cx="6181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Марка BMW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–это своеобразная аббревиатура, а перевод с немецкого языка означает &lt;&lt;Баварский моторные заводы&gt;&gt;.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63" y="2657609"/>
            <a:ext cx="5829837" cy="38035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905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558" y="0"/>
            <a:ext cx="9929611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BMW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 аналогичные автомобили с помощью аналогичного сырья и производственных затрат, как и другие производители. 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BMW позволила поставить огромную цену на свои автомобили и знает, что люди будут покупать их.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высшего качества. Они предлагают большое разнообразие показа моделей от более дешевых автомобилей до очень дорогих автомобилей. Международное увеличение, пользующееся спросом для продуктов BMW, возросло с предыдущих лет, особенно в Японии, Западной Европе и США. BMW также производит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Роллс-ройс,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 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бренда включая BMW рассматривают как автомобили премиум-класса. Однако, Роллс-ройс - автомобиль высокого класса рынка. Лучшие особенности и международное качество продукта дали, чрезвычайно высокие цены автомобилям. BMW ввела дизельный двигатель своим автомобилям, как часть их диверсификации продукта и расширения. Теперь один из трех произведенных BMW автомобилей, имеет дизельный двигатель. BMW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попытаясь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поддержать новые идеи, чтобы конкурировать с другими продуктами на рынке. Все эти новые продукты идут с современными модификациями и спекуляцией, которая показывает, что BMW интересуется получением новых и вернувшихся клиентов.</a:t>
            </a:r>
          </a:p>
        </p:txBody>
      </p:sp>
    </p:spTree>
    <p:extLst>
      <p:ext uri="{BB962C8B-B14F-4D97-AF65-F5344CB8AC3E}">
        <p14:creationId xmlns="" xmlns:p14="http://schemas.microsoft.com/office/powerpoint/2010/main" val="67443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0627" y="0"/>
            <a:ext cx="8860663" cy="6858000"/>
          </a:xfrm>
        </p:spPr>
        <p:txBody>
          <a:bodyPr anchor="t">
            <a:normAutofit fontScale="40000" lnSpcReduction="20000"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продукции и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продвижения на рынках       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выпуски продукции компании локализированы в Германии. Также автомобили собираются на предприятиях в Таиланде, Малайзии, Индии, Египте, ЮАР, во Вьетнаме и США. В России одним из крупнейших предприятий по производству и сборке легковых автомобилей марки BMW является в Калининграде «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Автотор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рынке автомобильного строения главным конкурентом BMW является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Mercedes-Benz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Автомобили марки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Lexus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составляют конкуренцию фирме BMW.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Маркетинговый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конкурентоспособность международный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маркетинга в автомобилестроительном секторе весьма значительна. Высокая конкуренция вынуждает автомобилестроителей постоянно внедрять инновации, искать новые способы рекламы и стимулирования сбыта. Процесс глобализации также оказывает влияние на автомобилестроителей, а соответственно и на их маркетинговое развитие. Большинство автомобилестроителей пытаются оптимизировать свои издержки таким образом, чтобы сделать автомобиль более доступным, не потеряв при этом в качестве. В связи с этим у автомобилестроителей формируется необходимость создания унифицированных подходов в разработке маркетингового комплекса для использования в разных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странах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39712" cy="1587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530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33351" y="24896"/>
            <a:ext cx="676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продукции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BMW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29049" y="798491"/>
            <a:ext cx="11062951" cy="5031346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о доходах	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Mar-2016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Sep-2015	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Jun-2015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Mar-2015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продукции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25M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22.3M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22.3M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23.9M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себестоимость реализованной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17.7B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14.3B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14.3B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15.2B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Валовая прибыль от продаж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6.09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     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5.77B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5.77B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5.64B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продажу и административные расходы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3.32B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3.54B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3.54B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3.28B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операционный доход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2.02B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2.19B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2.23B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EBITDA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7.15B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3.84B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3.84B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1.19B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4.85B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4.85B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1.41B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EBIT	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2.3B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2.43B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2.71B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процентов по долгам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190M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175M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131M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 до налогообложения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2.79B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2.11B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2.11B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2.26B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налогу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849M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558M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558M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684M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доход	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1.54B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1.57B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1.74B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129049" y="1171977"/>
            <a:ext cx="10062692" cy="12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191741" y="798490"/>
            <a:ext cx="0" cy="5022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129049" y="798490"/>
            <a:ext cx="100626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129049" y="798490"/>
            <a:ext cx="0" cy="5031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129049" y="5821251"/>
            <a:ext cx="100626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562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4615" y="354171"/>
            <a:ext cx="10018713" cy="63750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BMW компенсирует расходы на разработки за счет оптимизации производства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автопроизводитель BMW оптимизирует производство, чтобы компенсировать высокие расходы на исследования и разработки. Об этом заявил финансовый директор компании Николас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Петер.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 Петера, автопроизводитель намерен сократить число видов двигателей и других комплектующих, устанавливаемых в автомобили.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оптимизации производства компания надеется покрыть расходы, затрачиваемые на исследовательскую деятельность и разработки (R&amp;D). В 2016 году расходы BMW на R&amp;D составили €5,16 млрд. Это примерно 5,5% от выручки компании. По прогнозам Петера, в ближайшие три года расходы на R&amp;D также будут составлять от 5,5 до 6% выручки. Автопроизводитель занимается разработкой электромобилей и беспилотных автомобилей.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 мая BMW приостановил часть производств из-за проблем с поставками комплектующих. В частности, компания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Bosch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смогла обеспечить автопроизводителя необходимым количеством рулевых тяг для BMW первой, второй, третьей и четвертой серий.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267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0" y="3785818"/>
            <a:ext cx="4700790" cy="294983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6535" y="450761"/>
            <a:ext cx="8476488" cy="6117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контракт на продажу BMW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подписал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Husqvarna австрийской компании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AG. Прибыль в сегменте повысилась на 3,8 %, до 1490 миллионов евро (в 2011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году-1436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миллионов евро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Сделки по автомобилям, приобретенным в лизинг, по окончании срока действия контракта обеспечили в 2012 году прибыль в 124 миллиона евро.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всему миру было заключено на 12,1 % больше новых договоров лизинга и кредитного финансирования (1 341 296 договоров) по сравнению с предыдущим годом. Количество лизинговых и кредитных контрактов, заключенных с дилерами и розничными клиентами по состоянию на конец года, увеличилось на 7,1 %, достигнув 3 846 364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" y="283335"/>
            <a:ext cx="2318196" cy="32958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7042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1218</TotalTime>
  <Words>762</Words>
  <Application>Microsoft Office PowerPoint</Application>
  <PresentationFormat>Произвольный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мария</cp:lastModifiedBy>
  <cp:revision>42</cp:revision>
  <dcterms:created xsi:type="dcterms:W3CDTF">2017-12-05T18:40:45Z</dcterms:created>
  <dcterms:modified xsi:type="dcterms:W3CDTF">2019-12-17T17:49:04Z</dcterms:modified>
</cp:coreProperties>
</file>