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2" r:id="rId2"/>
  </p:sldMasterIdLst>
  <p:notesMasterIdLst>
    <p:notesMasterId r:id="rId44"/>
  </p:notesMasterIdLst>
  <p:sldIdLst>
    <p:sldId id="256" r:id="rId3"/>
    <p:sldId id="257" r:id="rId4"/>
    <p:sldId id="359" r:id="rId5"/>
    <p:sldId id="358" r:id="rId6"/>
    <p:sldId id="258" r:id="rId7"/>
    <p:sldId id="350" r:id="rId8"/>
    <p:sldId id="259" r:id="rId9"/>
    <p:sldId id="323" r:id="rId10"/>
    <p:sldId id="327" r:id="rId11"/>
    <p:sldId id="351" r:id="rId12"/>
    <p:sldId id="265" r:id="rId13"/>
    <p:sldId id="266" r:id="rId14"/>
    <p:sldId id="340" r:id="rId15"/>
    <p:sldId id="341" r:id="rId16"/>
    <p:sldId id="329" r:id="rId17"/>
    <p:sldId id="261" r:id="rId18"/>
    <p:sldId id="352" r:id="rId19"/>
    <p:sldId id="330" r:id="rId20"/>
    <p:sldId id="332" r:id="rId21"/>
    <p:sldId id="338" r:id="rId22"/>
    <p:sldId id="267" r:id="rId23"/>
    <p:sldId id="287" r:id="rId24"/>
    <p:sldId id="288" r:id="rId25"/>
    <p:sldId id="331" r:id="rId26"/>
    <p:sldId id="325" r:id="rId27"/>
    <p:sldId id="322" r:id="rId28"/>
    <p:sldId id="335" r:id="rId29"/>
    <p:sldId id="336" r:id="rId30"/>
    <p:sldId id="269" r:id="rId31"/>
    <p:sldId id="356" r:id="rId32"/>
    <p:sldId id="360" r:id="rId33"/>
    <p:sldId id="354" r:id="rId34"/>
    <p:sldId id="347" r:id="rId35"/>
    <p:sldId id="333" r:id="rId36"/>
    <p:sldId id="348" r:id="rId37"/>
    <p:sldId id="355" r:id="rId38"/>
    <p:sldId id="357" r:id="rId39"/>
    <p:sldId id="271" r:id="rId40"/>
    <p:sldId id="302" r:id="rId41"/>
    <p:sldId id="320" r:id="rId42"/>
    <p:sldId id="311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660066"/>
    <a:srgbClr val="000000"/>
    <a:srgbClr val="FF0000"/>
    <a:srgbClr val="FFFF00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74" autoAdjust="0"/>
    <p:restoredTop sz="94622" autoAdjust="0"/>
  </p:normalViewPr>
  <p:slideViewPr>
    <p:cSldViewPr>
      <p:cViewPr>
        <p:scale>
          <a:sx n="70" d="100"/>
          <a:sy n="70" d="100"/>
        </p:scale>
        <p:origin x="-726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FDEEBD4-A67E-4CFB-9160-6B04352E0762}" type="datetimeFigureOut">
              <a:rPr lang="ru-RU"/>
              <a:pPr>
                <a:defRPr/>
              </a:pPr>
              <a:t>15.12.2019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D90CA19-10A3-47C5-BCC7-D6FA063DD7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DECAF5-F6A0-42FE-BB29-91297D29F86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4EF1C-1EE4-4210-AFB9-2E50C0662A72}" type="datetimeFigureOut">
              <a:rPr lang="ru-RU"/>
              <a:pPr>
                <a:defRPr/>
              </a:pPr>
              <a:t>15.12.2019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FEA60-A421-4945-8A1C-17A6E4B000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3C85F-66E6-4032-BCBC-95EC52336CD6}" type="datetimeFigureOut">
              <a:rPr lang="ru-RU"/>
              <a:pPr>
                <a:defRPr/>
              </a:pPr>
              <a:t>15.12.2019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DF8AF-4CF9-44DE-B0AF-F47E12EA06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7C8F0-8C89-4DF5-9976-10166FDE2396}" type="datetimeFigureOut">
              <a:rPr lang="ru-RU"/>
              <a:pPr>
                <a:defRPr/>
              </a:pPr>
              <a:t>15.12.2019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36153-0874-4809-BFEC-5D5D50B804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64578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4579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55936-246D-44D7-BEC6-4E93C651E608}" type="datetimeFigureOut">
              <a:rPr lang="ru-RU"/>
              <a:pPr>
                <a:defRPr/>
              </a:pPr>
              <a:t>15.12.2019</a:t>
            </a:fld>
            <a:endParaRPr lang="ru-RU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82CBE-A544-4251-BF4E-AB2BAE87F8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78" grpId="0"/>
      <p:bldP spid="64579" grpId="0" build="p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9FBD4-C684-450F-903E-3EA99500E5CF}" type="datetimeFigureOut">
              <a:rPr lang="ru-RU"/>
              <a:pPr>
                <a:defRPr/>
              </a:pPr>
              <a:t>15.12.2019</a:t>
            </a:fld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026B6-3A97-4C82-BDDA-1560E616F0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80A3B-AD29-46BE-AFAC-E724864E6B39}" type="datetimeFigureOut">
              <a:rPr lang="ru-RU"/>
              <a:pPr>
                <a:defRPr/>
              </a:pPr>
              <a:t>15.12.2019</a:t>
            </a:fld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2FFCA-1A83-4E42-875F-04F9AC36DF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F58CB-2123-4C16-97F2-4D0DEF89BC74}" type="datetimeFigureOut">
              <a:rPr lang="ru-RU"/>
              <a:pPr>
                <a:defRPr/>
              </a:pPr>
              <a:t>15.12.2019</a:t>
            </a:fld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EFDC1-5FE3-409A-8653-D691C85537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D131F-BAC3-4C79-BFEA-C614EDF1CEF8}" type="datetimeFigureOut">
              <a:rPr lang="ru-RU"/>
              <a:pPr>
                <a:defRPr/>
              </a:pPr>
              <a:t>15.12.2019</a:t>
            </a:fld>
            <a:endParaRPr lang="ru-RU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90619-3DB4-4F54-AC42-5BF23F28F4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6AF46-A6BB-4D02-B431-14863B45A143}" type="datetimeFigureOut">
              <a:rPr lang="ru-RU"/>
              <a:pPr>
                <a:defRPr/>
              </a:pPr>
              <a:t>15.12.2019</a:t>
            </a:fld>
            <a:endParaRPr lang="ru-RU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8E8FB-9022-412D-B98B-7EA93DE849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5ECE6-7F65-4189-8763-CC046316AF98}" type="datetimeFigureOut">
              <a:rPr lang="ru-RU"/>
              <a:pPr>
                <a:defRPr/>
              </a:pPr>
              <a:t>15.12.2019</a:t>
            </a:fld>
            <a:endParaRPr lang="ru-RU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6DCC8-98B0-4F37-9560-5F9C47A0C1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082F1-E12B-4E44-A613-03C93809D0F8}" type="datetimeFigureOut">
              <a:rPr lang="ru-RU"/>
              <a:pPr>
                <a:defRPr/>
              </a:pPr>
              <a:t>15.12.2019</a:t>
            </a:fld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9B3D5-7DF1-4D8A-9194-9E0DA4342C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870EE-80C0-4E46-9CC1-6DF01A3D541D}" type="datetimeFigureOut">
              <a:rPr lang="ru-RU"/>
              <a:pPr>
                <a:defRPr/>
              </a:pPr>
              <a:t>15.12.2019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507BF-3859-4D3E-81DD-67C2CDE217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E3D07-3C04-4892-B400-A28CF7D72694}" type="datetimeFigureOut">
              <a:rPr lang="ru-RU"/>
              <a:pPr>
                <a:defRPr/>
              </a:pPr>
              <a:t>15.12.2019</a:t>
            </a:fld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7BC25-5B4F-4F7E-9C7D-692325613B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BD2AD-4523-4222-B6EE-506F611E2DB4}" type="datetimeFigureOut">
              <a:rPr lang="ru-RU"/>
              <a:pPr>
                <a:defRPr/>
              </a:pPr>
              <a:t>15.12.2019</a:t>
            </a:fld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AE5B2-020B-4F7D-A604-4D03083D98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B0BEA-4548-4389-8CA7-58417A09DD25}" type="datetimeFigureOut">
              <a:rPr lang="ru-RU"/>
              <a:pPr>
                <a:defRPr/>
              </a:pPr>
              <a:t>15.12.2019</a:t>
            </a:fld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DC0E4-2648-4238-B6D4-F878C820F8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77353-E696-4C04-8B17-F74CEA646D58}" type="datetimeFigureOut">
              <a:rPr lang="ru-RU"/>
              <a:pPr>
                <a:defRPr/>
              </a:pPr>
              <a:t>15.12.2019</a:t>
            </a:fld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C21C0-380F-4EF6-93F5-52656DC69C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D32B4-C411-43F5-A65F-67F8942A79AD}" type="datetimeFigureOut">
              <a:rPr lang="ru-RU"/>
              <a:pPr>
                <a:defRPr/>
              </a:pPr>
              <a:t>15.12.2019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E2B8C-B3D9-4571-9B78-C2B80FF7B2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90FC3-95AE-486C-A7E4-2873FAA24970}" type="datetimeFigureOut">
              <a:rPr lang="ru-RU"/>
              <a:pPr>
                <a:defRPr/>
              </a:pPr>
              <a:t>15.12.2019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77CD6-3A7B-48E4-B65C-10EC10C584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85607-0307-49F8-ABF4-780393A17CAE}" type="datetimeFigureOut">
              <a:rPr lang="ru-RU"/>
              <a:pPr>
                <a:defRPr/>
              </a:pPr>
              <a:t>15.12.2019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BCE2B-DDC6-402A-A4A1-B4DDB5B841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1CDDA-0AAC-4772-B368-36BF1D942636}" type="datetimeFigureOut">
              <a:rPr lang="ru-RU"/>
              <a:pPr>
                <a:defRPr/>
              </a:pPr>
              <a:t>15.12.2019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731FE-C2AE-4FC3-A8CD-63F6910FAA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1D299-803B-4269-B4EF-33BE233340B9}" type="datetimeFigureOut">
              <a:rPr lang="ru-RU"/>
              <a:pPr>
                <a:defRPr/>
              </a:pPr>
              <a:t>15.12.2019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8AD08-4817-4793-A5B4-9EC7907E45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F7D00-69CC-4CF8-8B51-2E43A5618A8F}" type="datetimeFigureOut">
              <a:rPr lang="ru-RU"/>
              <a:pPr>
                <a:defRPr/>
              </a:pPr>
              <a:t>15.12.2019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BAF1F-B44C-4EBC-8783-A18ED304BE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4667B-7ACD-41F6-9D31-BB78AF15337C}" type="datetimeFigureOut">
              <a:rPr lang="ru-RU"/>
              <a:pPr>
                <a:defRPr/>
              </a:pPr>
              <a:t>15.12.2019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C8A99-8586-4BE9-A77C-071ED60852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10556353-F1B9-409F-902F-B6AFA3C9CA42}" type="datetimeFigureOut">
              <a:rPr lang="ru-RU"/>
              <a:pPr>
                <a:defRPr/>
              </a:pPr>
              <a:t>15.12.2019</a:t>
            </a:fld>
            <a:endParaRPr lang="ru-RU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B77344D-27DF-43DE-9C68-749ECAFF9A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3" r:id="rId2"/>
    <p:sldLayoutId id="2147483662" r:id="rId3"/>
    <p:sldLayoutId id="2147483661" r:id="rId4"/>
    <p:sldLayoutId id="2147483660" r:id="rId5"/>
    <p:sldLayoutId id="2147483659" r:id="rId6"/>
    <p:sldLayoutId id="2147483658" r:id="rId7"/>
    <p:sldLayoutId id="2147483657" r:id="rId8"/>
    <p:sldLayoutId id="2147483656" r:id="rId9"/>
    <p:sldLayoutId id="2147483655" r:id="rId10"/>
    <p:sldLayoutId id="21474836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63492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3322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63494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495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496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497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498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499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00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01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02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03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04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3323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63506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07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08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09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10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11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12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13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14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15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16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17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18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19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20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21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22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23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3324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63525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26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27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28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29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30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31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32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33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34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35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36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37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38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39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40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41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3325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63543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44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45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46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47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48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49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13333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63551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3552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3553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3554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63555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3556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3557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544434DF-3BC6-453E-B4DB-F6FCC2396873}" type="datetimeFigureOut">
              <a:rPr lang="ru-RU"/>
              <a:pPr>
                <a:defRPr/>
              </a:pPr>
              <a:t>15.12.2019</a:t>
            </a:fld>
            <a:endParaRPr lang="ru-RU"/>
          </a:p>
        </p:txBody>
      </p:sp>
      <p:sp>
        <p:nvSpPr>
          <p:cNvPr id="63558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3559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523DEF09-83D0-4FE0-B888-5680D74880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5" r:id="rId2"/>
    <p:sldLayoutId id="2147483674" r:id="rId3"/>
    <p:sldLayoutId id="2147483673" r:id="rId4"/>
    <p:sldLayoutId id="2147483672" r:id="rId5"/>
    <p:sldLayoutId id="2147483671" r:id="rId6"/>
    <p:sldLayoutId id="2147483670" r:id="rId7"/>
    <p:sldLayoutId id="2147483669" r:id="rId8"/>
    <p:sldLayoutId id="2147483668" r:id="rId9"/>
    <p:sldLayoutId id="2147483667" r:id="rId10"/>
    <p:sldLayoutId id="2147483666" r:id="rId11"/>
    <p:sldLayoutId id="2147483665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56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5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355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35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35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5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355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35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35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5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355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35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35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5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355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35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35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5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355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35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35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://www.lenagold.ru/fon/clipart/e/elka/elky04.png" TargetMode="External"/><Relationship Id="rId7" Type="http://schemas.openxmlformats.org/officeDocument/2006/relationships/image" Target="../media/image27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nagold.ru/fon/clipart/e/elka/elky04.png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nagold.ru/fon/clipart/e/elka/elky04.png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nagold.ru/fon/clipart/e/elka/elky04.png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54;&#1090;&#1082;&#1088;&#1099;&#1090;&#1099;&#1081;%20&#1091;&#1088;&#1086;&#1082;%201\&#1059;&#1083;&#1099;&#1073;&#1082;&#1072;.mp3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://www.lenagold.ru/fon/clipart/e/elka/elky04.png" TargetMode="External"/><Relationship Id="rId7" Type="http://schemas.openxmlformats.org/officeDocument/2006/relationships/image" Target="../media/image27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://www.lenagold.ru/fon/clipart/e/elka/elky04.png" TargetMode="External"/><Relationship Id="rId7" Type="http://schemas.openxmlformats.org/officeDocument/2006/relationships/image" Target="../media/image27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://www.lenagold.ru/fon/clipart/e/elka/elky04.png" TargetMode="External"/><Relationship Id="rId7" Type="http://schemas.openxmlformats.org/officeDocument/2006/relationships/image" Target="../media/image27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user\Desktop\&#1056;&#1103;&#1073;&#1086;&#1082;&#1086;&#1085;&#1100;\&#1054;&#1090;&#1082;&#1088;&#1099;&#1090;&#1099;&#1081;%20&#1091;&#1088;&#1086;&#1082;%201\_ezhnaya_silnaya_melodiya_kolokolchik_skripka_kotrabas_udarnye_i_dr._-_waltz_(iplayer.fm).mp3" TargetMode="External"/><Relationship Id="rId1" Type="http://schemas.openxmlformats.org/officeDocument/2006/relationships/audio" Target="file:///G:\&#1054;&#1090;&#1082;&#1088;&#1099;&#1090;&#1099;&#1081;%20&#1091;&#1088;&#1086;&#1082;%201\&#1050;&#1086;&#1083;&#1086;&#1082;&#1086;&#1083;&#1100;&#1095;&#1080;&#1082;&#1080;.mp3" TargetMode="External"/><Relationship Id="rId6" Type="http://schemas.openxmlformats.org/officeDocument/2006/relationships/image" Target="../media/image45.gi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file:///C:\Users\user\Desktop\&#1056;&#1103;&#1073;&#1086;&#1082;&#1086;&#1085;&#1100;\&#1040;&#1083;&#1083;&#1072;\Sonya_Saharova__9_let_-K_nam_prishla_zima_demo_MK(5mp3.org).mp3" TargetMode="External"/><Relationship Id="rId7" Type="http://schemas.openxmlformats.org/officeDocument/2006/relationships/image" Target="../media/image9.png"/><Relationship Id="rId12" Type="http://schemas.openxmlformats.org/officeDocument/2006/relationships/image" Target="../media/image14.gif"/><Relationship Id="rId2" Type="http://schemas.openxmlformats.org/officeDocument/2006/relationships/audio" Target="file:///G:\&#1054;&#1090;&#1082;&#1088;&#1099;&#1090;&#1099;&#1081;%20&#1091;&#1088;&#1086;&#1082;%201\vals_snezhinok_-_vals_snezhinok_Minusovki.MpTri.Net.mp3" TargetMode="External"/><Relationship Id="rId1" Type="http://schemas.openxmlformats.org/officeDocument/2006/relationships/audio" Target="file:///G:\&#1054;&#1090;&#1082;&#1088;&#1099;&#1090;&#1099;&#1081;%20&#1091;&#1088;&#1086;&#1082;%201\Detskie_novogodnie_pesni_-_ZIMNYAYA_SKAZKA_MINUS__(get-tune.net).mp3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gif"/><Relationship Id="rId4" Type="http://schemas.openxmlformats.org/officeDocument/2006/relationships/audio" Target="file:///G:\&#1054;&#1090;&#1082;&#1088;&#1099;&#1090;&#1099;&#1081;%20&#1091;&#1088;&#1086;&#1082;%201\belie_snezhinki-minus.mp3" TargetMode="External"/><Relationship Id="rId9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5" descr="Копия 13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071688" y="1412875"/>
            <a:ext cx="485775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cap="all" dirty="0">
                <a:solidFill>
                  <a:schemeClr val="bg1"/>
                </a:solidFill>
                <a:latin typeface="Century" pitchFamily="18" charset="0"/>
                <a:cs typeface="+mn-cs"/>
              </a:rPr>
              <a:t>Урок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cap="all" dirty="0">
                <a:solidFill>
                  <a:schemeClr val="bg1"/>
                </a:solidFill>
                <a:latin typeface="Century" pitchFamily="18" charset="0"/>
                <a:cs typeface="+mn-cs"/>
              </a:rPr>
              <a:t> русского языка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cap="all" dirty="0">
                <a:solidFill>
                  <a:schemeClr val="bg1"/>
                </a:solidFill>
                <a:latin typeface="Century" pitchFamily="18" charset="0"/>
                <a:cs typeface="+mn-cs"/>
              </a:rPr>
              <a:t>2 класс</a:t>
            </a:r>
          </a:p>
        </p:txBody>
      </p:sp>
      <p:sp>
        <p:nvSpPr>
          <p:cNvPr id="27651" name="Заголовок 8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7652" name="Подзаголовок 9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ru-RU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333375"/>
            <a:ext cx="8748712" cy="57927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4400" b="1">
                <a:latin typeface="Times New Roman" pitchFamily="18" charset="0"/>
              </a:rPr>
              <a:t>Что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4400" b="1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4400" b="1">
                <a:latin typeface="Times New Roman" pitchFamily="18" charset="0"/>
              </a:rPr>
              <a:t>Где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4400" b="1">
                <a:latin typeface="Times New Roman" pitchFamily="18" charset="0"/>
              </a:rPr>
              <a:t>                          надо проверять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4400" b="1">
                <a:latin typeface="Times New Roman" pitchFamily="18" charset="0"/>
              </a:rPr>
              <a:t>Как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4400" b="1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4400" b="1">
                <a:latin typeface="Times New Roman" pitchFamily="18" charset="0"/>
              </a:rPr>
              <a:t>Чем </a:t>
            </a:r>
          </a:p>
        </p:txBody>
      </p:sp>
      <p:sp>
        <p:nvSpPr>
          <p:cNvPr id="36866" name="Line 4"/>
          <p:cNvSpPr>
            <a:spLocks noChangeShapeType="1"/>
          </p:cNvSpPr>
          <p:nvPr/>
        </p:nvSpPr>
        <p:spPr bwMode="auto">
          <a:xfrm>
            <a:off x="1763713" y="1412875"/>
            <a:ext cx="2232025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6867" name="Line 5"/>
          <p:cNvSpPr>
            <a:spLocks noChangeShapeType="1"/>
          </p:cNvSpPr>
          <p:nvPr/>
        </p:nvSpPr>
        <p:spPr bwMode="auto">
          <a:xfrm>
            <a:off x="1547813" y="2924175"/>
            <a:ext cx="2447925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6868" name="Line 6"/>
          <p:cNvSpPr>
            <a:spLocks noChangeShapeType="1"/>
          </p:cNvSpPr>
          <p:nvPr/>
        </p:nvSpPr>
        <p:spPr bwMode="auto">
          <a:xfrm flipV="1">
            <a:off x="1619250" y="3573463"/>
            <a:ext cx="2160588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6869" name="Line 7"/>
          <p:cNvSpPr>
            <a:spLocks noChangeShapeType="1"/>
          </p:cNvSpPr>
          <p:nvPr/>
        </p:nvSpPr>
        <p:spPr bwMode="auto">
          <a:xfrm flipV="1">
            <a:off x="1692275" y="3860800"/>
            <a:ext cx="2159000" cy="1873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ru-RU" sz="7200" smtClean="0"/>
              <a:t>Гласные звуки</a:t>
            </a:r>
            <a:r>
              <a:rPr lang="ru-RU" sz="4000" smtClean="0"/>
              <a:t/>
            </a:r>
            <a:br>
              <a:rPr lang="ru-RU" sz="4000" smtClean="0"/>
            </a:br>
            <a:r>
              <a:rPr lang="ru-RU" sz="9600" smtClean="0">
                <a:solidFill>
                  <a:srgbClr val="FF0000"/>
                </a:solidFill>
              </a:rPr>
              <a:t>6</a:t>
            </a:r>
            <a:r>
              <a:rPr lang="ru-RU" sz="4000" smtClean="0"/>
              <a:t/>
            </a:r>
            <a:br>
              <a:rPr lang="ru-RU" sz="4000" smtClean="0"/>
            </a:br>
            <a:r>
              <a:rPr lang="ru-RU" sz="9600" smtClean="0">
                <a:solidFill>
                  <a:srgbClr val="FF0000"/>
                </a:solidFill>
              </a:rPr>
              <a:t>а  о  у  и  ы  э </a:t>
            </a:r>
          </a:p>
        </p:txBody>
      </p:sp>
      <p:sp>
        <p:nvSpPr>
          <p:cNvPr id="35843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1285875" y="4714875"/>
            <a:ext cx="6400800" cy="966788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ru-RU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  <p:bldP spid="3584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Рисунок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3250"/>
          <a:stretch>
            <a:fillRect/>
          </a:stretch>
        </p:blipFill>
        <p:spPr bwMode="auto">
          <a:xfrm>
            <a:off x="5580063" y="2781300"/>
            <a:ext cx="3313112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Заголовок 8"/>
          <p:cNvSpPr>
            <a:spLocks noGrp="1"/>
          </p:cNvSpPr>
          <p:nvPr>
            <p:ph type="ctrTitle" idx="4294967295"/>
          </p:nvPr>
        </p:nvSpPr>
        <p:spPr>
          <a:xfrm>
            <a:off x="685800" y="428625"/>
            <a:ext cx="7772400" cy="1928813"/>
          </a:xfrm>
        </p:spPr>
        <p:txBody>
          <a:bodyPr/>
          <a:lstStyle/>
          <a:p>
            <a:pPr eaLnBrk="1" hangingPunct="1"/>
            <a:r>
              <a:rPr lang="ru-RU" smtClean="0"/>
              <a:t>Буквы, обозначающие гласные звуки</a:t>
            </a:r>
          </a:p>
        </p:txBody>
      </p:sp>
      <p:sp>
        <p:nvSpPr>
          <p:cNvPr id="37892" name="Подзаголовок 9"/>
          <p:cNvSpPr>
            <a:spLocks noGrp="1"/>
          </p:cNvSpPr>
          <p:nvPr>
            <p:ph type="subTitle" idx="4294967295"/>
          </p:nvPr>
        </p:nvSpPr>
        <p:spPr>
          <a:xfrm>
            <a:off x="500063" y="2286000"/>
            <a:ext cx="6429375" cy="33528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ru-RU" sz="9600" smtClean="0">
                <a:solidFill>
                  <a:srgbClr val="FF0000"/>
                </a:solidFill>
              </a:rPr>
              <a:t>а о у и ы </a:t>
            </a:r>
            <a:endParaRPr lang="en-US" sz="9600" smtClean="0">
              <a:solidFill>
                <a:srgbClr val="FF0000"/>
              </a:solidFill>
            </a:endParaRPr>
          </a:p>
          <a:p>
            <a:pPr marL="0" indent="0" algn="ctr" eaLnBrk="1" hangingPunct="1">
              <a:buFontTx/>
              <a:buNone/>
            </a:pPr>
            <a:r>
              <a:rPr lang="ru-RU" sz="9600" smtClean="0">
                <a:solidFill>
                  <a:srgbClr val="FF0000"/>
                </a:solidFill>
              </a:rPr>
              <a:t>э е ё ю я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789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3789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0050" cy="694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ятно 1 4"/>
          <p:cNvSpPr/>
          <p:nvPr/>
        </p:nvSpPr>
        <p:spPr>
          <a:xfrm>
            <a:off x="1214438" y="3143250"/>
            <a:ext cx="1214437" cy="1214438"/>
          </a:xfrm>
          <a:prstGeom prst="irregularSeal1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C00000"/>
                </a:solidFill>
              </a:rPr>
              <a:t>а</a:t>
            </a:r>
          </a:p>
        </p:txBody>
      </p:sp>
      <p:sp>
        <p:nvSpPr>
          <p:cNvPr id="8" name="Пятно 1 7"/>
          <p:cNvSpPr/>
          <p:nvPr/>
        </p:nvSpPr>
        <p:spPr>
          <a:xfrm>
            <a:off x="2500313" y="3500438"/>
            <a:ext cx="1214437" cy="1214437"/>
          </a:xfrm>
          <a:prstGeom prst="irregularSeal1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C00000"/>
                </a:solidFill>
              </a:rPr>
              <a:t>о</a:t>
            </a:r>
          </a:p>
        </p:txBody>
      </p:sp>
      <p:sp>
        <p:nvSpPr>
          <p:cNvPr id="9" name="Пятно 1 8"/>
          <p:cNvSpPr/>
          <p:nvPr/>
        </p:nvSpPr>
        <p:spPr>
          <a:xfrm>
            <a:off x="3929063" y="3643313"/>
            <a:ext cx="1214437" cy="1214437"/>
          </a:xfrm>
          <a:prstGeom prst="irregularSeal1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C00000"/>
                </a:solidFill>
              </a:rPr>
              <a:t>е</a:t>
            </a:r>
          </a:p>
        </p:txBody>
      </p:sp>
      <p:sp>
        <p:nvSpPr>
          <p:cNvPr id="10" name="Пятно 1 9"/>
          <p:cNvSpPr/>
          <p:nvPr/>
        </p:nvSpPr>
        <p:spPr>
          <a:xfrm>
            <a:off x="5357813" y="3571875"/>
            <a:ext cx="1214437" cy="1214438"/>
          </a:xfrm>
          <a:prstGeom prst="irregularSeal1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C00000"/>
                </a:solidFill>
              </a:rPr>
              <a:t>и</a:t>
            </a:r>
          </a:p>
        </p:txBody>
      </p:sp>
      <p:sp>
        <p:nvSpPr>
          <p:cNvPr id="11" name="Пятно 1 10"/>
          <p:cNvSpPr/>
          <p:nvPr/>
        </p:nvSpPr>
        <p:spPr>
          <a:xfrm>
            <a:off x="6786563" y="3286125"/>
            <a:ext cx="1214437" cy="1214438"/>
          </a:xfrm>
          <a:prstGeom prst="irregularSeal1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C00000"/>
                </a:solidFill>
              </a:rPr>
              <a:t>я</a:t>
            </a:r>
          </a:p>
        </p:txBody>
      </p:sp>
      <p:sp>
        <p:nvSpPr>
          <p:cNvPr id="40967" name="Rectangle 1"/>
          <p:cNvSpPr>
            <a:spLocks noChangeArrowheads="1"/>
          </p:cNvSpPr>
          <p:nvPr/>
        </p:nvSpPr>
        <p:spPr bwMode="auto">
          <a:xfrm>
            <a:off x="2071688" y="1577975"/>
            <a:ext cx="58578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Безударных гласных пять,</a:t>
            </a:r>
          </a:p>
          <a:p>
            <a:pPr eaLnBrk="0" hangingPunct="0"/>
            <a:r>
              <a:rPr lang="ru-RU" sz="360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Тех, что нужно проверять. </a:t>
            </a:r>
          </a:p>
          <a:p>
            <a:pPr eaLnBrk="0" hangingPunct="0"/>
            <a:r>
              <a:rPr lang="ru-RU" sz="360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Вы запомните, друзья,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D:\мама\разные картинки\картинки-фото\фон к презентации доска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Горизонтальный свиток 3"/>
          <p:cNvSpPr/>
          <p:nvPr/>
        </p:nvSpPr>
        <p:spPr>
          <a:xfrm>
            <a:off x="1857375" y="714375"/>
            <a:ext cx="5214938" cy="714375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713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</a:rPr>
              <a:t>Безударные гласные в корне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00125" y="1928813"/>
            <a:ext cx="3214688" cy="5715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713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Проверяемые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86313" y="1928813"/>
            <a:ext cx="3429000" cy="5715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713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Непроверяемые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57375" y="3000375"/>
            <a:ext cx="2786063" cy="107156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713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Подбери проверочное слово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28688" y="4500563"/>
            <a:ext cx="2143125" cy="13573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713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Измени форму слова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14688" y="4572000"/>
            <a:ext cx="2581275" cy="12858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713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rgbClr val="984807"/>
                </a:solidFill>
              </a:rPr>
              <a:t>Подбери однокоренное слово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643563" y="3000375"/>
            <a:ext cx="2143125" cy="2000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713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Вспомни написание слова или обратись к словарю</a:t>
            </a:r>
          </a:p>
        </p:txBody>
      </p:sp>
      <p:sp>
        <p:nvSpPr>
          <p:cNvPr id="12" name="Стрелка вниз 11"/>
          <p:cNvSpPr/>
          <p:nvPr/>
        </p:nvSpPr>
        <p:spPr>
          <a:xfrm rot="2009990">
            <a:off x="3333750" y="1339850"/>
            <a:ext cx="331788" cy="531813"/>
          </a:xfrm>
          <a:prstGeom prst="downArrow">
            <a:avLst/>
          </a:prstGeom>
          <a:solidFill>
            <a:srgbClr val="C56319"/>
          </a:solidFill>
          <a:ln>
            <a:solidFill>
              <a:srgbClr val="713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 rot="19593297">
            <a:off x="5119688" y="1333500"/>
            <a:ext cx="331787" cy="531813"/>
          </a:xfrm>
          <a:prstGeom prst="downArrow">
            <a:avLst/>
          </a:prstGeom>
          <a:solidFill>
            <a:srgbClr val="C56319"/>
          </a:solidFill>
          <a:ln>
            <a:solidFill>
              <a:srgbClr val="713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3000375" y="2571750"/>
            <a:ext cx="285750" cy="428625"/>
          </a:xfrm>
          <a:prstGeom prst="downArrow">
            <a:avLst/>
          </a:prstGeom>
          <a:solidFill>
            <a:srgbClr val="C56319"/>
          </a:solidFill>
          <a:ln>
            <a:solidFill>
              <a:srgbClr val="713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1788759">
            <a:off x="2179638" y="4054475"/>
            <a:ext cx="357187" cy="528638"/>
          </a:xfrm>
          <a:prstGeom prst="downArrow">
            <a:avLst/>
          </a:prstGeom>
          <a:solidFill>
            <a:srgbClr val="C56319"/>
          </a:solidFill>
          <a:ln>
            <a:solidFill>
              <a:srgbClr val="713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20357263">
            <a:off x="4013200" y="4046538"/>
            <a:ext cx="357188" cy="542925"/>
          </a:xfrm>
          <a:prstGeom prst="downArrow">
            <a:avLst/>
          </a:prstGeom>
          <a:solidFill>
            <a:srgbClr val="C56319"/>
          </a:solidFill>
          <a:ln>
            <a:solidFill>
              <a:srgbClr val="713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6500813" y="2571750"/>
            <a:ext cx="285750" cy="428625"/>
          </a:xfrm>
          <a:prstGeom prst="downArrow">
            <a:avLst/>
          </a:prstGeom>
          <a:solidFill>
            <a:srgbClr val="C56319"/>
          </a:solidFill>
          <a:ln>
            <a:solidFill>
              <a:srgbClr val="713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7" descr="golub1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113"/>
            <a:ext cx="9144000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10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4388" y="4600575"/>
            <a:ext cx="2236787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9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81725" y="5157788"/>
            <a:ext cx="1685925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8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351338"/>
            <a:ext cx="2484438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 descr="E:\Белякова\Зима\s11445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4608513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9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34925" y="3357563"/>
            <a:ext cx="1257300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9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175" y="5013325"/>
            <a:ext cx="2041525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6" name="Заголовок 8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ru-RU" sz="7200" smtClean="0"/>
              <a:t>Минутка чистописания 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C:\Users\user\Desktop\Новая папка\64768913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2"/>
          <p:cNvSpPr>
            <a:spLocks noChangeArrowheads="1"/>
          </p:cNvSpPr>
          <p:nvPr/>
        </p:nvSpPr>
        <p:spPr bwMode="auto">
          <a:xfrm>
            <a:off x="3132138" y="3933825"/>
            <a:ext cx="2879725" cy="2339975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7" descr="golub1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113"/>
            <a:ext cx="9144000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10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4388" y="4600575"/>
            <a:ext cx="2236787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9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81725" y="5157788"/>
            <a:ext cx="1685925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8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351338"/>
            <a:ext cx="2484438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9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34925" y="3357563"/>
            <a:ext cx="1257300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9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175" y="5013325"/>
            <a:ext cx="2041525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Заголовок 8"/>
          <p:cNvSpPr>
            <a:spLocks noGrp="1"/>
          </p:cNvSpPr>
          <p:nvPr>
            <p:ph type="ctrTitle" idx="4294967295"/>
          </p:nvPr>
        </p:nvSpPr>
        <p:spPr>
          <a:xfrm>
            <a:off x="428625" y="1196975"/>
            <a:ext cx="8715375" cy="1584325"/>
          </a:xfrm>
        </p:spPr>
        <p:txBody>
          <a:bodyPr/>
          <a:lstStyle/>
          <a:p>
            <a:pPr eaLnBrk="1" hangingPunct="1"/>
            <a:r>
              <a:rPr lang="ru-RU" sz="6000" smtClean="0"/>
              <a:t/>
            </a:r>
            <a:br>
              <a:rPr lang="ru-RU" sz="6000" smtClean="0"/>
            </a:br>
            <a:r>
              <a:rPr lang="ru-RU" sz="6000" smtClean="0"/>
              <a:t/>
            </a:r>
            <a:br>
              <a:rPr lang="ru-RU" sz="6000" smtClean="0"/>
            </a:br>
            <a:r>
              <a:rPr lang="ru-RU" sz="6000" smtClean="0"/>
              <a:t>Физкультминутка </a:t>
            </a:r>
            <a:br>
              <a:rPr lang="ru-RU" sz="6000" smtClean="0"/>
            </a:br>
            <a:endParaRPr lang="ru-RU" sz="6000" smtClean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7" descr="golub1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113"/>
            <a:ext cx="9144000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10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4388" y="4600575"/>
            <a:ext cx="2236787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9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81725" y="5157788"/>
            <a:ext cx="1685925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8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351338"/>
            <a:ext cx="2484438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9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34925" y="3357563"/>
            <a:ext cx="1257300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9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175" y="5013325"/>
            <a:ext cx="2041525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Заголовок 8"/>
          <p:cNvSpPr>
            <a:spLocks noGrp="1"/>
          </p:cNvSpPr>
          <p:nvPr>
            <p:ph type="ctrTitle" idx="4294967295"/>
          </p:nvPr>
        </p:nvSpPr>
        <p:spPr>
          <a:xfrm>
            <a:off x="428625" y="642938"/>
            <a:ext cx="8715375" cy="4643437"/>
          </a:xfrm>
        </p:spPr>
        <p:txBody>
          <a:bodyPr/>
          <a:lstStyle/>
          <a:p>
            <a:pPr eaLnBrk="1" hangingPunct="1"/>
            <a:r>
              <a:rPr lang="ru-RU" sz="6000" smtClean="0"/>
              <a:t/>
            </a:r>
            <a:br>
              <a:rPr lang="ru-RU" sz="6000" smtClean="0"/>
            </a:br>
            <a:r>
              <a:rPr lang="ru-RU" sz="6000" smtClean="0"/>
              <a:t>Горит прекрасная зв</a:t>
            </a:r>
            <a:r>
              <a:rPr lang="ru-RU" sz="6000" smtClean="0">
                <a:solidFill>
                  <a:srgbClr val="FF0000"/>
                </a:solidFill>
              </a:rPr>
              <a:t>*</a:t>
            </a:r>
            <a:r>
              <a:rPr lang="ru-RU" sz="6000" smtClean="0"/>
              <a:t>зда.</a:t>
            </a:r>
            <a:br>
              <a:rPr lang="ru-RU" sz="6000" smtClean="0"/>
            </a:br>
            <a:r>
              <a:rPr lang="ru-RU" sz="6000" smtClean="0"/>
              <a:t>Под г</a:t>
            </a:r>
            <a:r>
              <a:rPr lang="ru-RU" sz="6000" smtClean="0">
                <a:solidFill>
                  <a:srgbClr val="FF0000"/>
                </a:solidFill>
              </a:rPr>
              <a:t>*</a:t>
            </a:r>
            <a:r>
              <a:rPr lang="ru-RU" sz="6000" smtClean="0"/>
              <a:t>рой т</a:t>
            </a:r>
            <a:r>
              <a:rPr lang="ru-RU" sz="6000" smtClean="0">
                <a:solidFill>
                  <a:srgbClr val="FF0000"/>
                </a:solidFill>
              </a:rPr>
              <a:t>*</a:t>
            </a:r>
            <a:r>
              <a:rPr lang="ru-RU" sz="6000" smtClean="0"/>
              <a:t>чёт р</a:t>
            </a:r>
            <a:r>
              <a:rPr lang="ru-RU" sz="6000" smtClean="0">
                <a:solidFill>
                  <a:srgbClr val="FF0000"/>
                </a:solidFill>
              </a:rPr>
              <a:t>*</a:t>
            </a:r>
            <a:r>
              <a:rPr lang="ru-RU" sz="6000" smtClean="0"/>
              <a:t>ка.</a:t>
            </a:r>
            <a:br>
              <a:rPr lang="ru-RU" sz="6000" smtClean="0"/>
            </a:br>
            <a:r>
              <a:rPr lang="ru-RU" sz="6000" smtClean="0"/>
              <a:t> На берегу растёт с</a:t>
            </a:r>
            <a:r>
              <a:rPr lang="ru-RU" sz="6000" smtClean="0">
                <a:solidFill>
                  <a:srgbClr val="FF0000"/>
                </a:solidFill>
              </a:rPr>
              <a:t>*</a:t>
            </a:r>
            <a:r>
              <a:rPr lang="ru-RU" sz="6000" smtClean="0"/>
              <a:t>сна. </a:t>
            </a:r>
            <a:br>
              <a:rPr lang="ru-RU" sz="6000" smtClean="0"/>
            </a:br>
            <a:endParaRPr lang="ru-RU" sz="6000" smtClean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7" descr="golub1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113"/>
            <a:ext cx="9144000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10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4388" y="4600575"/>
            <a:ext cx="2236787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9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81725" y="5157788"/>
            <a:ext cx="1685925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8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351338"/>
            <a:ext cx="2484438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9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34925" y="3357563"/>
            <a:ext cx="1257300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9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175" y="5013325"/>
            <a:ext cx="2041525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Заголовок 8"/>
          <p:cNvSpPr>
            <a:spLocks noGrp="1"/>
          </p:cNvSpPr>
          <p:nvPr>
            <p:ph type="ctrTitle" idx="4294967295"/>
          </p:nvPr>
        </p:nvSpPr>
        <p:spPr>
          <a:xfrm>
            <a:off x="428625" y="620713"/>
            <a:ext cx="8715375" cy="4643437"/>
          </a:xfrm>
        </p:spPr>
        <p:txBody>
          <a:bodyPr/>
          <a:lstStyle/>
          <a:p>
            <a:pPr eaLnBrk="1" hangingPunct="1"/>
            <a:r>
              <a:rPr lang="ru-RU" sz="5400" b="1" u="sng" smtClean="0">
                <a:solidFill>
                  <a:srgbClr val="000099"/>
                </a:solidFill>
              </a:rPr>
              <a:t>Проверь</a:t>
            </a:r>
            <a:r>
              <a:rPr lang="ru-RU" sz="5400" smtClean="0">
                <a:solidFill>
                  <a:srgbClr val="000099"/>
                </a:solidFill>
              </a:rPr>
              <a:t> </a:t>
            </a:r>
            <a:r>
              <a:rPr lang="ru-RU" sz="5400" smtClean="0">
                <a:solidFill>
                  <a:srgbClr val="FF0000"/>
                </a:solidFill>
              </a:rPr>
              <a:t/>
            </a:r>
            <a:br>
              <a:rPr lang="ru-RU" sz="5400" smtClean="0">
                <a:solidFill>
                  <a:srgbClr val="FF0000"/>
                </a:solidFill>
              </a:rPr>
            </a:br>
            <a:r>
              <a:rPr lang="ru-RU" sz="5400" smtClean="0">
                <a:solidFill>
                  <a:schemeClr val="tx1"/>
                </a:solidFill>
              </a:rPr>
              <a:t>зв</a:t>
            </a:r>
            <a:r>
              <a:rPr lang="ru-RU" sz="5400" smtClean="0">
                <a:solidFill>
                  <a:srgbClr val="FF0000"/>
                </a:solidFill>
              </a:rPr>
              <a:t>е</a:t>
            </a:r>
            <a:r>
              <a:rPr lang="ru-RU" sz="5400" smtClean="0">
                <a:solidFill>
                  <a:schemeClr val="tx1"/>
                </a:solidFill>
              </a:rPr>
              <a:t>зда –зв</a:t>
            </a:r>
            <a:r>
              <a:rPr lang="ru-RU" sz="5400" smtClean="0">
                <a:solidFill>
                  <a:srgbClr val="FF0000"/>
                </a:solidFill>
              </a:rPr>
              <a:t>ё</a:t>
            </a:r>
            <a:r>
              <a:rPr lang="ru-RU" sz="5400" smtClean="0">
                <a:solidFill>
                  <a:schemeClr val="tx1"/>
                </a:solidFill>
              </a:rPr>
              <a:t>зды,зв</a:t>
            </a:r>
            <a:r>
              <a:rPr lang="ru-RU" sz="5400" smtClean="0">
                <a:solidFill>
                  <a:srgbClr val="FF0000"/>
                </a:solidFill>
              </a:rPr>
              <a:t>ё</a:t>
            </a:r>
            <a:r>
              <a:rPr lang="ru-RU" sz="5400" smtClean="0">
                <a:solidFill>
                  <a:schemeClr val="tx1"/>
                </a:solidFill>
              </a:rPr>
              <a:t>здочка</a:t>
            </a:r>
            <a:br>
              <a:rPr lang="ru-RU" sz="5400" smtClean="0">
                <a:solidFill>
                  <a:schemeClr val="tx1"/>
                </a:solidFill>
              </a:rPr>
            </a:br>
            <a:r>
              <a:rPr lang="ru-RU" sz="5400" smtClean="0">
                <a:solidFill>
                  <a:schemeClr val="tx1"/>
                </a:solidFill>
              </a:rPr>
              <a:t>г</a:t>
            </a:r>
            <a:r>
              <a:rPr lang="ru-RU" sz="5400" smtClean="0">
                <a:solidFill>
                  <a:srgbClr val="FF0000"/>
                </a:solidFill>
              </a:rPr>
              <a:t>о</a:t>
            </a:r>
            <a:r>
              <a:rPr lang="ru-RU" sz="5400" smtClean="0">
                <a:solidFill>
                  <a:schemeClr val="tx1"/>
                </a:solidFill>
              </a:rPr>
              <a:t>рой-г</a:t>
            </a:r>
            <a:r>
              <a:rPr lang="ru-RU" sz="5400" smtClean="0">
                <a:solidFill>
                  <a:srgbClr val="FF0000"/>
                </a:solidFill>
              </a:rPr>
              <a:t>о</a:t>
            </a:r>
            <a:r>
              <a:rPr lang="ru-RU" sz="5400" smtClean="0">
                <a:solidFill>
                  <a:schemeClr val="tx1"/>
                </a:solidFill>
              </a:rPr>
              <a:t>ры, г</a:t>
            </a:r>
            <a:r>
              <a:rPr lang="ru-RU" sz="5400" smtClean="0">
                <a:solidFill>
                  <a:srgbClr val="FF0000"/>
                </a:solidFill>
              </a:rPr>
              <a:t>о</a:t>
            </a:r>
            <a:r>
              <a:rPr lang="ru-RU" sz="5400" smtClean="0">
                <a:solidFill>
                  <a:schemeClr val="tx1"/>
                </a:solidFill>
              </a:rPr>
              <a:t>рка</a:t>
            </a:r>
            <a:br>
              <a:rPr lang="ru-RU" sz="5400" smtClean="0">
                <a:solidFill>
                  <a:schemeClr val="tx1"/>
                </a:solidFill>
              </a:rPr>
            </a:br>
            <a:r>
              <a:rPr lang="ru-RU" sz="5400" smtClean="0">
                <a:solidFill>
                  <a:schemeClr val="tx1"/>
                </a:solidFill>
              </a:rPr>
              <a:t>т</a:t>
            </a:r>
            <a:r>
              <a:rPr lang="ru-RU" sz="5400" smtClean="0">
                <a:solidFill>
                  <a:srgbClr val="FF0000"/>
                </a:solidFill>
              </a:rPr>
              <a:t>е</a:t>
            </a:r>
            <a:r>
              <a:rPr lang="ru-RU" sz="5400" smtClean="0">
                <a:solidFill>
                  <a:schemeClr val="tx1"/>
                </a:solidFill>
              </a:rPr>
              <a:t>чёт-т</a:t>
            </a:r>
            <a:r>
              <a:rPr lang="ru-RU" sz="5400" smtClean="0">
                <a:solidFill>
                  <a:srgbClr val="FF0000"/>
                </a:solidFill>
              </a:rPr>
              <a:t>е</a:t>
            </a:r>
            <a:r>
              <a:rPr lang="ru-RU" sz="5400" smtClean="0">
                <a:solidFill>
                  <a:schemeClr val="tx1"/>
                </a:solidFill>
              </a:rPr>
              <a:t>чь</a:t>
            </a:r>
            <a:br>
              <a:rPr lang="ru-RU" sz="5400" smtClean="0">
                <a:solidFill>
                  <a:schemeClr val="tx1"/>
                </a:solidFill>
              </a:rPr>
            </a:br>
            <a:r>
              <a:rPr lang="ru-RU" sz="5400" smtClean="0">
                <a:solidFill>
                  <a:schemeClr val="tx1"/>
                </a:solidFill>
              </a:rPr>
              <a:t>р</a:t>
            </a:r>
            <a:r>
              <a:rPr lang="ru-RU" sz="5400" smtClean="0">
                <a:solidFill>
                  <a:srgbClr val="FF0000"/>
                </a:solidFill>
              </a:rPr>
              <a:t>е</a:t>
            </a:r>
            <a:r>
              <a:rPr lang="ru-RU" sz="5400" smtClean="0">
                <a:solidFill>
                  <a:schemeClr val="tx1"/>
                </a:solidFill>
              </a:rPr>
              <a:t>ка-р</a:t>
            </a:r>
            <a:r>
              <a:rPr lang="ru-RU" sz="5400" smtClean="0">
                <a:solidFill>
                  <a:srgbClr val="FF0000"/>
                </a:solidFill>
              </a:rPr>
              <a:t>е</a:t>
            </a:r>
            <a:r>
              <a:rPr lang="ru-RU" sz="5400" smtClean="0">
                <a:solidFill>
                  <a:schemeClr val="tx1"/>
                </a:solidFill>
              </a:rPr>
              <a:t>ки, р</a:t>
            </a:r>
            <a:r>
              <a:rPr lang="ru-RU" sz="5400" smtClean="0">
                <a:solidFill>
                  <a:srgbClr val="FF0000"/>
                </a:solidFill>
              </a:rPr>
              <a:t>е</a:t>
            </a:r>
            <a:r>
              <a:rPr lang="ru-RU" sz="5400" smtClean="0">
                <a:solidFill>
                  <a:schemeClr val="tx1"/>
                </a:solidFill>
              </a:rPr>
              <a:t>чка</a:t>
            </a:r>
            <a:br>
              <a:rPr lang="ru-RU" sz="5400" smtClean="0">
                <a:solidFill>
                  <a:schemeClr val="tx1"/>
                </a:solidFill>
              </a:rPr>
            </a:br>
            <a:r>
              <a:rPr lang="ru-RU" sz="5400" smtClean="0">
                <a:solidFill>
                  <a:schemeClr val="tx1"/>
                </a:solidFill>
              </a:rPr>
              <a:t>с</a:t>
            </a:r>
            <a:r>
              <a:rPr lang="ru-RU" sz="5400" smtClean="0">
                <a:solidFill>
                  <a:srgbClr val="FF0000"/>
                </a:solidFill>
              </a:rPr>
              <a:t>о</a:t>
            </a:r>
            <a:r>
              <a:rPr lang="ru-RU" sz="5400" smtClean="0">
                <a:solidFill>
                  <a:schemeClr val="tx1"/>
                </a:solidFill>
              </a:rPr>
              <a:t>сна-с</a:t>
            </a:r>
            <a:r>
              <a:rPr lang="ru-RU" sz="5400" smtClean="0">
                <a:solidFill>
                  <a:srgbClr val="FF0000"/>
                </a:solidFill>
              </a:rPr>
              <a:t>о</a:t>
            </a:r>
            <a:r>
              <a:rPr lang="ru-RU" sz="5400" smtClean="0">
                <a:solidFill>
                  <a:schemeClr val="tx1"/>
                </a:solidFill>
              </a:rPr>
              <a:t>сны</a:t>
            </a:r>
            <a:endParaRPr lang="ru-RU" sz="5400" smtClean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Улыб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Улыб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http://bezformata.ru/content/Images/000/011/784/image11784750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l="1990" t="3317" r="2481"/>
          <a:stretch>
            <a:fillRect/>
          </a:stretch>
        </p:blipFill>
        <p:spPr bwMode="auto">
          <a:xfrm>
            <a:off x="250825" y="1589088"/>
            <a:ext cx="8677275" cy="526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6" descr="C:\Users\user\Desktop\Новая папка\304693249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19475" y="188913"/>
            <a:ext cx="244792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Рисунок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67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Прямоугольник 9"/>
          <p:cNvSpPr>
            <a:spLocks noChangeArrowheads="1"/>
          </p:cNvSpPr>
          <p:nvPr/>
        </p:nvSpPr>
        <p:spPr bwMode="auto">
          <a:xfrm>
            <a:off x="3500438" y="642938"/>
            <a:ext cx="1905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C00000"/>
                </a:solidFill>
                <a:latin typeface="Calibri" pitchFamily="34" charset="0"/>
              </a:rPr>
              <a:t>Запомни!</a:t>
            </a:r>
          </a:p>
        </p:txBody>
      </p:sp>
      <p:sp>
        <p:nvSpPr>
          <p:cNvPr id="48131" name="Rectangle 1"/>
          <p:cNvSpPr>
            <a:spLocks noChangeArrowheads="1"/>
          </p:cNvSpPr>
          <p:nvPr/>
        </p:nvSpPr>
        <p:spPr bwMode="auto">
          <a:xfrm>
            <a:off x="1258888" y="1133475"/>
            <a:ext cx="6626225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Безударный хитрый гласный:</a:t>
            </a:r>
          </a:p>
          <a:p>
            <a:pPr eaLnBrk="0" hangingPunct="0"/>
            <a:r>
              <a:rPr lang="ru-RU" sz="360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Слышим мы его прекрасно.</a:t>
            </a:r>
          </a:p>
          <a:p>
            <a:pPr eaLnBrk="0" hangingPunct="0"/>
            <a:r>
              <a:rPr lang="ru-RU" sz="360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А в письме какая буква?</a:t>
            </a:r>
          </a:p>
          <a:p>
            <a:pPr eaLnBrk="0" hangingPunct="0"/>
            <a:r>
              <a:rPr lang="ru-RU" sz="360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Здесь поможет нам наука:</a:t>
            </a:r>
          </a:p>
          <a:p>
            <a:pPr eaLnBrk="0" hangingPunct="0"/>
            <a:r>
              <a:rPr lang="ru-RU" sz="3600" b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Гласный ставь под ударенье,</a:t>
            </a:r>
          </a:p>
          <a:p>
            <a:pPr eaLnBrk="0" hangingPunct="0"/>
            <a:r>
              <a:rPr lang="ru-RU" sz="3600" b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Чтоб развеять все сомненья!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C:\Users\user\Desktop\Новая папка\64768913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Oval 2"/>
          <p:cNvSpPr>
            <a:spLocks noChangeArrowheads="1"/>
          </p:cNvSpPr>
          <p:nvPr/>
        </p:nvSpPr>
        <p:spPr bwMode="auto">
          <a:xfrm>
            <a:off x="3132138" y="4292600"/>
            <a:ext cx="2879725" cy="2339975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3492500" y="2708275"/>
            <a:ext cx="2159000" cy="1620838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7" descr="golub1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113"/>
            <a:ext cx="9144000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10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4388" y="4600575"/>
            <a:ext cx="2236787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9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81725" y="5157788"/>
            <a:ext cx="1685925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8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351338"/>
            <a:ext cx="2484438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 descr="E:\Белякова\Зима\s11445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4608513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9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34925" y="3357563"/>
            <a:ext cx="1257300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9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175" y="5013325"/>
            <a:ext cx="2041525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4" name="Заголовок 29"/>
          <p:cNvSpPr>
            <a:spLocks noGrp="1"/>
          </p:cNvSpPr>
          <p:nvPr>
            <p:ph type="ctrTitle" idx="4294967295"/>
          </p:nvPr>
        </p:nvSpPr>
        <p:spPr>
          <a:xfrm>
            <a:off x="684213" y="692150"/>
            <a:ext cx="7772400" cy="4165600"/>
          </a:xfrm>
        </p:spPr>
        <p:txBody>
          <a:bodyPr/>
          <a:lstStyle/>
          <a:p>
            <a:pPr eaLnBrk="1" hangingPunct="1"/>
            <a:r>
              <a:rPr lang="ru-RU" sz="6000" u="sng" smtClean="0">
                <a:solidFill>
                  <a:srgbClr val="000099"/>
                </a:solidFill>
              </a:rPr>
              <a:t>Работа в парах</a:t>
            </a:r>
            <a:r>
              <a:rPr lang="ru-RU" sz="6000" smtClean="0"/>
              <a:t/>
            </a:r>
            <a:br>
              <a:rPr lang="ru-RU" sz="6000" smtClean="0"/>
            </a:br>
            <a:r>
              <a:rPr lang="ru-RU" sz="6000" smtClean="0"/>
              <a:t>В_да, з_ма, вет_р,   сн_говик, м_роз, _дежда.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7" descr="C:\Users\user\Desktop\Новая папка\dd329540bb6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16238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6" descr="http://900igr.net/datai/priroda/4-Zima-2.files/0003-011-Zimoj-idjot-pushistyj-sneg-pojavljajutsja-sugroby-priletajut-snegiri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4652963"/>
            <a:ext cx="914400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7" descr="C:\Users\user\Desktop\Новая папка\dd329540bb6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7763" y="0"/>
            <a:ext cx="2916237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7" descr="C:\Users\user\Desktop\Новая папка\dd329540bb6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05263"/>
            <a:ext cx="1938338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7" descr="C:\Users\user\Desktop\Новая папка\dd329540bb6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4005263"/>
            <a:ext cx="1938337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7" descr="C:\Users\user\Desktop\Новая папка\dd329540bb6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4005263"/>
            <a:ext cx="193675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29238" y="1870075"/>
            <a:ext cx="3814762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476375" y="260350"/>
            <a:ext cx="633571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600" b="1">
                <a:solidFill>
                  <a:srgbClr val="000099"/>
                </a:solidFill>
                <a:latin typeface="Century" pitchFamily="18" charset="0"/>
              </a:rPr>
              <a:t>ПРОВЕРЬ!</a:t>
            </a:r>
          </a:p>
        </p:txBody>
      </p:sp>
      <p:sp>
        <p:nvSpPr>
          <p:cNvPr id="51210" name="Заголовок 30"/>
          <p:cNvSpPr>
            <a:spLocks noGrp="1"/>
          </p:cNvSpPr>
          <p:nvPr>
            <p:ph type="ctrTitle" idx="4294967295"/>
          </p:nvPr>
        </p:nvSpPr>
        <p:spPr>
          <a:xfrm>
            <a:off x="142875" y="1357313"/>
            <a:ext cx="5857875" cy="4000500"/>
          </a:xfrm>
        </p:spPr>
        <p:txBody>
          <a:bodyPr/>
          <a:lstStyle/>
          <a:p>
            <a:pPr eaLnBrk="1" hangingPunct="1"/>
            <a:r>
              <a:rPr lang="ru-RU" sz="7200" smtClean="0"/>
              <a:t>в</a:t>
            </a:r>
            <a:r>
              <a:rPr lang="ru-RU" sz="7200" smtClean="0">
                <a:solidFill>
                  <a:srgbClr val="FF0000"/>
                </a:solidFill>
              </a:rPr>
              <a:t>о</a:t>
            </a:r>
            <a:r>
              <a:rPr lang="ru-RU" sz="7200" smtClean="0"/>
              <a:t>да </a:t>
            </a:r>
            <a:br>
              <a:rPr lang="ru-RU" sz="7200" smtClean="0"/>
            </a:br>
            <a:r>
              <a:rPr lang="ru-RU" sz="7200" smtClean="0"/>
              <a:t> р</a:t>
            </a:r>
            <a:r>
              <a:rPr lang="ru-RU" sz="7200" smtClean="0">
                <a:solidFill>
                  <a:srgbClr val="FF0000"/>
                </a:solidFill>
              </a:rPr>
              <a:t>е</a:t>
            </a:r>
            <a:r>
              <a:rPr lang="ru-RU" sz="7200" smtClean="0"/>
              <a:t>ка</a:t>
            </a:r>
            <a:br>
              <a:rPr lang="ru-RU" sz="7200" smtClean="0"/>
            </a:br>
            <a:r>
              <a:rPr lang="ru-RU" sz="7200" smtClean="0"/>
              <a:t>сн</a:t>
            </a:r>
            <a:r>
              <a:rPr lang="ru-RU" sz="7200" smtClean="0">
                <a:solidFill>
                  <a:srgbClr val="FF0000"/>
                </a:solidFill>
              </a:rPr>
              <a:t>е</a:t>
            </a:r>
            <a:r>
              <a:rPr lang="ru-RU" sz="7200" smtClean="0"/>
              <a:t>говик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7" descr="C:\Users\user\Desktop\Новая папка\dd329540bb6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916238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6" descr="http://900igr.net/datai/priroda/4-Zima-2.files/0003-011-Zimoj-idjot-pushistyj-sneg-pojavljajutsja-sugroby-priletajut-snegiri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4652963"/>
            <a:ext cx="914400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7" descr="C:\Users\user\Desktop\Новая папка\dd329540bb6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0"/>
            <a:ext cx="2916237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7" descr="C:\Users\user\Desktop\Новая папка\dd329540bb6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05263"/>
            <a:ext cx="1938338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7" descr="C:\Users\user\Desktop\Новая папка\dd329540bb6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4005263"/>
            <a:ext cx="1938337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7" descr="C:\Users\user\Desktop\Новая папка\dd329540bb6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4005263"/>
            <a:ext cx="193675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29238" y="1870075"/>
            <a:ext cx="3814762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476375" y="260350"/>
            <a:ext cx="633571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600" b="1">
                <a:solidFill>
                  <a:srgbClr val="000099"/>
                </a:solidFill>
                <a:latin typeface="Century" pitchFamily="18" charset="0"/>
              </a:rPr>
              <a:t>ПРОВЕРЬ!</a:t>
            </a:r>
          </a:p>
        </p:txBody>
      </p:sp>
      <p:sp>
        <p:nvSpPr>
          <p:cNvPr id="52233" name="Заголовок 30"/>
          <p:cNvSpPr>
            <a:spLocks noGrp="1"/>
          </p:cNvSpPr>
          <p:nvPr>
            <p:ph type="ctrTitle" idx="4294967295"/>
          </p:nvPr>
        </p:nvSpPr>
        <p:spPr>
          <a:xfrm>
            <a:off x="179388" y="2133600"/>
            <a:ext cx="8243887" cy="1470025"/>
          </a:xfrm>
        </p:spPr>
        <p:txBody>
          <a:bodyPr/>
          <a:lstStyle/>
          <a:p>
            <a:pPr eaLnBrk="1" hangingPunct="1"/>
            <a:r>
              <a:rPr lang="ru-RU" sz="6600" smtClean="0">
                <a:solidFill>
                  <a:schemeClr val="tx1"/>
                </a:solidFill>
              </a:rPr>
              <a:t/>
            </a:r>
            <a:br>
              <a:rPr lang="ru-RU" sz="6600" smtClean="0">
                <a:solidFill>
                  <a:schemeClr val="tx1"/>
                </a:solidFill>
              </a:rPr>
            </a:br>
            <a:r>
              <a:rPr lang="ru-RU" sz="6600" smtClean="0">
                <a:solidFill>
                  <a:schemeClr val="tx1"/>
                </a:solidFill>
              </a:rPr>
              <a:t>вет</a:t>
            </a:r>
            <a:r>
              <a:rPr lang="ru-RU" sz="6600" smtClean="0">
                <a:solidFill>
                  <a:srgbClr val="FF0000"/>
                </a:solidFill>
              </a:rPr>
              <a:t>е</a:t>
            </a:r>
            <a:r>
              <a:rPr lang="ru-RU" sz="6600" smtClean="0">
                <a:solidFill>
                  <a:schemeClr val="tx1"/>
                </a:solidFill>
              </a:rPr>
              <a:t>р</a:t>
            </a:r>
            <a:br>
              <a:rPr lang="ru-RU" sz="6600" smtClean="0">
                <a:solidFill>
                  <a:schemeClr val="tx1"/>
                </a:solidFill>
              </a:rPr>
            </a:br>
            <a:r>
              <a:rPr lang="ru-RU" sz="6600" smtClean="0">
                <a:solidFill>
                  <a:schemeClr val="tx1"/>
                </a:solidFill>
              </a:rPr>
              <a:t>м</a:t>
            </a:r>
            <a:r>
              <a:rPr lang="ru-RU" sz="6600" smtClean="0">
                <a:solidFill>
                  <a:srgbClr val="FF0000"/>
                </a:solidFill>
              </a:rPr>
              <a:t>о</a:t>
            </a:r>
            <a:r>
              <a:rPr lang="ru-RU" sz="6600" smtClean="0"/>
              <a:t>роз</a:t>
            </a:r>
            <a:br>
              <a:rPr lang="ru-RU" sz="6600" smtClean="0"/>
            </a:br>
            <a:r>
              <a:rPr lang="ru-RU" sz="6600" smtClean="0"/>
              <a:t> </a:t>
            </a:r>
            <a:r>
              <a:rPr lang="ru-RU" sz="6600" smtClean="0">
                <a:solidFill>
                  <a:srgbClr val="FF0000"/>
                </a:solidFill>
              </a:rPr>
              <a:t>о</a:t>
            </a:r>
            <a:r>
              <a:rPr lang="ru-RU" sz="6600" smtClean="0"/>
              <a:t>дежда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C:\Users\user\Desktop\Новая папка\64768913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Oval 2"/>
          <p:cNvSpPr>
            <a:spLocks noChangeArrowheads="1"/>
          </p:cNvSpPr>
          <p:nvPr/>
        </p:nvSpPr>
        <p:spPr bwMode="auto">
          <a:xfrm>
            <a:off x="3132138" y="4292600"/>
            <a:ext cx="2879725" cy="2339975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3251" name="Oval 3"/>
          <p:cNvSpPr>
            <a:spLocks noChangeArrowheads="1"/>
          </p:cNvSpPr>
          <p:nvPr/>
        </p:nvSpPr>
        <p:spPr bwMode="auto">
          <a:xfrm>
            <a:off x="3492500" y="2708275"/>
            <a:ext cx="2159000" cy="1620838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3851275" y="1484313"/>
            <a:ext cx="1439863" cy="1260475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>
            <a:hlinkClick r:id="" action="ppaction://media"/>
          </p:cNvPr>
          <p:cNvPicPr>
            <a:picLocks noRot="1" noChangeAspect="1" noChangeArrowheads="1"/>
          </p:cNvPicPr>
          <p:nvPr>
            <a:wavAudioFile r:embed="rId1" name="снежинки.wav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532813" y="6308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golub120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11113"/>
            <a:ext cx="9144000" cy="6846887"/>
          </a:xfrm>
          <a:prstGeom prst="rect">
            <a:avLst/>
          </a:prstGeom>
          <a:noFill/>
        </p:spPr>
      </p:pic>
      <p:pic>
        <p:nvPicPr>
          <p:cNvPr id="4100" name="Picture 4" descr="d3365a70f64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</a:blip>
          <a:srcRect l="3673" r="3748"/>
          <a:stretch>
            <a:fillRect/>
          </a:stretch>
        </p:blipFill>
        <p:spPr bwMode="auto">
          <a:xfrm>
            <a:off x="1187450" y="2420938"/>
            <a:ext cx="1800225" cy="17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d3365a70f64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</a:blip>
          <a:srcRect r="7652"/>
          <a:stretch>
            <a:fillRect/>
          </a:stretch>
        </p:blipFill>
        <p:spPr bwMode="auto">
          <a:xfrm>
            <a:off x="6804025" y="476250"/>
            <a:ext cx="1728788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d3365a70f64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</a:blip>
          <a:srcRect l="3816" r="3859"/>
          <a:stretch>
            <a:fillRect/>
          </a:stretch>
        </p:blipFill>
        <p:spPr bwMode="auto">
          <a:xfrm>
            <a:off x="539750" y="4797425"/>
            <a:ext cx="1728788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 descr="d3365a70f64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</a:blip>
          <a:srcRect l="3816" r="3835"/>
          <a:stretch>
            <a:fillRect/>
          </a:stretch>
        </p:blipFill>
        <p:spPr bwMode="auto">
          <a:xfrm>
            <a:off x="395288" y="260350"/>
            <a:ext cx="1728787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 descr="d3365a70f64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</a:blip>
          <a:srcRect l="3902" r="7629"/>
          <a:stretch>
            <a:fillRect/>
          </a:stretch>
        </p:blipFill>
        <p:spPr bwMode="auto">
          <a:xfrm>
            <a:off x="6732588" y="4868863"/>
            <a:ext cx="1655762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81 0.04325 L 0.33472 -0.23983 L 0.58681 0.04325 L 0.33472 0.32678 L 0.08281 0.04325 Z " pathEditMode="relative" rAng="0" ptsTypes="FFFFF">
                                      <p:cBhvr>
                                        <p:cTn id="8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" presetID="1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82 0.04325 C 0.08282 -0.10985 0.17761 -0.23474 0.29393 -0.23474 C 0.41094 -0.23474 0.50591 -0.10985 0.50591 0.04325 C 0.50573 0.19611 0.4106 0.32123 0.29428 0.32123 C 0.17761 0.32123 0.08282 0.19611 0.08282 0.04325 Z " pathEditMode="relative" rAng="16200000" ptsTypes="fffff">
                                      <p:cBhvr>
                                        <p:cTn id="11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" presetID="26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73 -0.33449 C 0.20486 -0.33449 0.14566 -0.25857 0.14566 -0.16528 C 0.14566 -0.05579 0.21111 -0.01621 0.25069 0.00046 L 0.30278 0.01782 C 0.34219 0.03495 0.40781 0.07685 0.40781 0.20069 C 0.40781 0.28032 0.34861 0.3706 0.27673 0.3706 C 0.20486 0.3706 0.14566 0.28032 0.14566 0.20069 C 0.14566 0.07685 0.21128 0.03495 0.25069 0.01782 L 0.30278 0.00046 C 0.34219 -0.01621 0.40781 -0.05579 0.40781 -0.16528 C 0.40781 -0.25857 0.34861 -0.33449 0.27673 -0.33449 Z " pathEditMode="relative" rAng="5400000" ptsTypes="ffFffffFfff">
                                      <p:cBhvr>
                                        <p:cTn id="14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8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9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250825" y="530225"/>
            <a:ext cx="8286750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4000">
                <a:solidFill>
                  <a:srgbClr val="543466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800">
                <a:solidFill>
                  <a:srgbClr val="5434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Пришла зимушка – зема. Сильные марозы скавали озёра и реки.  Снига засыпали землю. Тихо в лисах и полях. Природа уснула до висны.</a:t>
            </a:r>
            <a:r>
              <a:rPr lang="ru-RU" sz="4000">
                <a:solidFill>
                  <a:srgbClr val="5434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sz="4000" smtClean="0">
                <a:solidFill>
                  <a:srgbClr val="0070C0"/>
                </a:solidFill>
              </a:rPr>
              <a:t>      </a:t>
            </a:r>
            <a:r>
              <a:rPr lang="ru-RU" sz="4800" smtClean="0">
                <a:solidFill>
                  <a:srgbClr val="0070C0"/>
                </a:solidFill>
              </a:rPr>
              <a:t>Пришла зимушка – з</a:t>
            </a:r>
            <a:r>
              <a:rPr lang="ru-RU" sz="4800" smtClean="0">
                <a:solidFill>
                  <a:srgbClr val="FF0000"/>
                </a:solidFill>
              </a:rPr>
              <a:t>и</a:t>
            </a:r>
            <a:r>
              <a:rPr lang="ru-RU" sz="4800" smtClean="0">
                <a:solidFill>
                  <a:srgbClr val="0070C0"/>
                </a:solidFill>
              </a:rPr>
              <a:t>ма. Сильные м</a:t>
            </a:r>
            <a:r>
              <a:rPr lang="ru-RU" sz="4800" smtClean="0">
                <a:solidFill>
                  <a:srgbClr val="FF0000"/>
                </a:solidFill>
              </a:rPr>
              <a:t>о</a:t>
            </a:r>
            <a:r>
              <a:rPr lang="ru-RU" sz="4800" smtClean="0">
                <a:solidFill>
                  <a:srgbClr val="0070C0"/>
                </a:solidFill>
              </a:rPr>
              <a:t>розы ск</a:t>
            </a:r>
            <a:r>
              <a:rPr lang="ru-RU" sz="4800" smtClean="0">
                <a:solidFill>
                  <a:srgbClr val="FF0000"/>
                </a:solidFill>
              </a:rPr>
              <a:t>о</a:t>
            </a:r>
            <a:r>
              <a:rPr lang="ru-RU" sz="4800" smtClean="0">
                <a:solidFill>
                  <a:srgbClr val="0070C0"/>
                </a:solidFill>
              </a:rPr>
              <a:t>вали озёра и реки.  Сн</a:t>
            </a:r>
            <a:r>
              <a:rPr lang="ru-RU" sz="4800" smtClean="0">
                <a:solidFill>
                  <a:srgbClr val="FF0000"/>
                </a:solidFill>
              </a:rPr>
              <a:t>е</a:t>
            </a:r>
            <a:r>
              <a:rPr lang="ru-RU" sz="4800" smtClean="0">
                <a:solidFill>
                  <a:srgbClr val="0070C0"/>
                </a:solidFill>
              </a:rPr>
              <a:t>га засыпали землю. Тихо в л</a:t>
            </a:r>
            <a:r>
              <a:rPr lang="ru-RU" sz="4800" smtClean="0">
                <a:solidFill>
                  <a:srgbClr val="FF0000"/>
                </a:solidFill>
              </a:rPr>
              <a:t>е</a:t>
            </a:r>
            <a:r>
              <a:rPr lang="ru-RU" sz="4800" smtClean="0">
                <a:solidFill>
                  <a:srgbClr val="0070C0"/>
                </a:solidFill>
              </a:rPr>
              <a:t>сах и полях. Природа уснула до в</a:t>
            </a:r>
            <a:r>
              <a:rPr lang="ru-RU" sz="4800" smtClean="0">
                <a:solidFill>
                  <a:srgbClr val="FF0000"/>
                </a:solidFill>
              </a:rPr>
              <a:t>е</a:t>
            </a:r>
            <a:r>
              <a:rPr lang="ru-RU" sz="4800" smtClean="0">
                <a:solidFill>
                  <a:srgbClr val="0070C0"/>
                </a:solidFill>
              </a:rPr>
              <a:t>сны. </a:t>
            </a:r>
            <a:endParaRPr lang="ru-RU" sz="4800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95288" y="333375"/>
            <a:ext cx="8229600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b="1">
                <a:solidFill>
                  <a:schemeClr val="tx1"/>
                </a:solidFill>
              </a:rPr>
              <a:t>Проверка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C:\Users\user\Desktop\Новая папка\64768913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6" name="Oval 2"/>
          <p:cNvSpPr>
            <a:spLocks noChangeArrowheads="1"/>
          </p:cNvSpPr>
          <p:nvPr/>
        </p:nvSpPr>
        <p:spPr bwMode="auto">
          <a:xfrm>
            <a:off x="3276600" y="4292600"/>
            <a:ext cx="2879725" cy="2339975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7347" name="Oval 3"/>
          <p:cNvSpPr>
            <a:spLocks noChangeArrowheads="1"/>
          </p:cNvSpPr>
          <p:nvPr/>
        </p:nvSpPr>
        <p:spPr bwMode="auto">
          <a:xfrm>
            <a:off x="3563938" y="2708275"/>
            <a:ext cx="2160587" cy="1620838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7348" name="Oval 3"/>
          <p:cNvSpPr>
            <a:spLocks noChangeArrowheads="1"/>
          </p:cNvSpPr>
          <p:nvPr/>
        </p:nvSpPr>
        <p:spPr bwMode="auto">
          <a:xfrm>
            <a:off x="3851275" y="1484313"/>
            <a:ext cx="1476375" cy="1260475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 rot="-3728061">
            <a:off x="3102769" y="2737644"/>
            <a:ext cx="803275" cy="744537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" name="Oval 3"/>
          <p:cNvSpPr>
            <a:spLocks noChangeArrowheads="1"/>
          </p:cNvSpPr>
          <p:nvPr/>
        </p:nvSpPr>
        <p:spPr bwMode="auto">
          <a:xfrm rot="-3048363">
            <a:off x="5334794" y="2666207"/>
            <a:ext cx="803275" cy="744537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" name="Oval 3"/>
          <p:cNvSpPr>
            <a:spLocks noChangeArrowheads="1"/>
          </p:cNvSpPr>
          <p:nvPr/>
        </p:nvSpPr>
        <p:spPr bwMode="auto">
          <a:xfrm rot="2276480">
            <a:off x="2640013" y="5765800"/>
            <a:ext cx="1039812" cy="8636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" name="Oval 3"/>
          <p:cNvSpPr>
            <a:spLocks noChangeArrowheads="1"/>
          </p:cNvSpPr>
          <p:nvPr/>
        </p:nvSpPr>
        <p:spPr bwMode="auto">
          <a:xfrm rot="-3093836">
            <a:off x="5793582" y="5750719"/>
            <a:ext cx="1039812" cy="8636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ru-RU" b="1" smtClean="0">
                <a:effectLst/>
              </a:rPr>
              <a:t>Составь пословицу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6000" smtClean="0">
                <a:effectLst/>
              </a:rPr>
              <a:t>День, нам , каждый , мудрости, жизни, прибавляет, частичку.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7" grpId="0"/>
      <p:bldP spid="6963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7" descr="C:\Users\user\Desktop\Новая папка\dd329540bb6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916238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0" name="Picture 6" descr="http://900igr.net/datai/priroda/4-Zima-2.files/0003-011-Zimoj-idjot-pushistyj-sneg-pojavljajutsja-sugroby-priletajut-snegiri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4652963"/>
            <a:ext cx="914400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7" descr="C:\Users\user\Desktop\Новая папка\dd329540bb6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0"/>
            <a:ext cx="2916237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7" descr="C:\Users\user\Desktop\Новая папка\dd329540bb6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05263"/>
            <a:ext cx="1938338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7" descr="C:\Users\user\Desktop\Новая папка\dd329540bb6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4005263"/>
            <a:ext cx="1938337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7" descr="C:\Users\user\Desktop\Новая папка\dd329540bb6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4005263"/>
            <a:ext cx="193675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29238" y="1870075"/>
            <a:ext cx="3814762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16013" y="1268413"/>
            <a:ext cx="6335712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>
                <a:solidFill>
                  <a:srgbClr val="000099"/>
                </a:solidFill>
              </a:rPr>
              <a:t>Поиграем !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user\Desktop\Новая папка\64768913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Oval 2"/>
          <p:cNvSpPr>
            <a:spLocks noChangeArrowheads="1"/>
          </p:cNvSpPr>
          <p:nvPr/>
        </p:nvSpPr>
        <p:spPr bwMode="auto">
          <a:xfrm>
            <a:off x="3276600" y="4292600"/>
            <a:ext cx="2879725" cy="2339975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4756" name="Oval 3"/>
          <p:cNvSpPr>
            <a:spLocks noChangeArrowheads="1"/>
          </p:cNvSpPr>
          <p:nvPr/>
        </p:nvSpPr>
        <p:spPr bwMode="auto">
          <a:xfrm>
            <a:off x="3563938" y="2708275"/>
            <a:ext cx="2160587" cy="1620838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4757" name="Oval 3"/>
          <p:cNvSpPr>
            <a:spLocks noChangeArrowheads="1"/>
          </p:cNvSpPr>
          <p:nvPr/>
        </p:nvSpPr>
        <p:spPr bwMode="auto">
          <a:xfrm rot="-3728061">
            <a:off x="3102769" y="2721769"/>
            <a:ext cx="803275" cy="744537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4758" name="Oval 3"/>
          <p:cNvSpPr>
            <a:spLocks noChangeArrowheads="1"/>
          </p:cNvSpPr>
          <p:nvPr/>
        </p:nvSpPr>
        <p:spPr bwMode="auto">
          <a:xfrm rot="-3048363">
            <a:off x="5360194" y="2667794"/>
            <a:ext cx="803275" cy="744537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4759" name="Oval 3"/>
          <p:cNvSpPr>
            <a:spLocks noChangeArrowheads="1"/>
          </p:cNvSpPr>
          <p:nvPr/>
        </p:nvSpPr>
        <p:spPr bwMode="auto">
          <a:xfrm rot="2276480">
            <a:off x="2640013" y="5765800"/>
            <a:ext cx="1039812" cy="8636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4760" name="Oval 3"/>
          <p:cNvSpPr>
            <a:spLocks noChangeArrowheads="1"/>
          </p:cNvSpPr>
          <p:nvPr/>
        </p:nvSpPr>
        <p:spPr bwMode="auto">
          <a:xfrm rot="-3093836">
            <a:off x="5793582" y="5750719"/>
            <a:ext cx="1039812" cy="8636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4762" name="Oval 3"/>
          <p:cNvSpPr>
            <a:spLocks noChangeArrowheads="1"/>
          </p:cNvSpPr>
          <p:nvPr/>
        </p:nvSpPr>
        <p:spPr bwMode="auto">
          <a:xfrm>
            <a:off x="3851275" y="1484313"/>
            <a:ext cx="1476375" cy="1260475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" name="Месяц 11"/>
          <p:cNvSpPr/>
          <p:nvPr/>
        </p:nvSpPr>
        <p:spPr>
          <a:xfrm rot="16447829">
            <a:off x="4452144" y="2207419"/>
            <a:ext cx="236538" cy="558800"/>
          </a:xfrm>
          <a:prstGeom prst="moon">
            <a:avLst>
              <a:gd name="adj" fmla="val 38623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787900" y="1916113"/>
            <a:ext cx="215900" cy="21748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140200" y="1916113"/>
            <a:ext cx="215900" cy="21748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il_fi" descr="http://krohajazz.ru/lib/lepka/lepka0_files/lepka0-482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029" t="35570"/>
          <a:stretch>
            <a:fillRect/>
          </a:stretch>
        </p:blipFill>
        <p:spPr bwMode="auto">
          <a:xfrm>
            <a:off x="4427538" y="2133600"/>
            <a:ext cx="754062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7" descr="golub1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10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4388" y="4600575"/>
            <a:ext cx="2236787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9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81725" y="5157788"/>
            <a:ext cx="1685925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8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351338"/>
            <a:ext cx="2484438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5" descr="E:\Белякова\Зима\s11445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4608513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9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34925" y="3357563"/>
            <a:ext cx="1257300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Picture 9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175" y="5013325"/>
            <a:ext cx="2041525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4" name="Заголовок 29"/>
          <p:cNvSpPr>
            <a:spLocks noGrp="1"/>
          </p:cNvSpPr>
          <p:nvPr>
            <p:ph type="ctrTitle" idx="4294967295"/>
          </p:nvPr>
        </p:nvSpPr>
        <p:spPr>
          <a:xfrm>
            <a:off x="684213" y="692150"/>
            <a:ext cx="7772400" cy="4165600"/>
          </a:xfrm>
        </p:spPr>
        <p:txBody>
          <a:bodyPr/>
          <a:lstStyle/>
          <a:p>
            <a:pPr eaLnBrk="1" hangingPunct="1"/>
            <a:r>
              <a:rPr lang="ru-RU" sz="6000" u="sng" smtClean="0">
                <a:solidFill>
                  <a:srgbClr val="000099"/>
                </a:solidFill>
              </a:rPr>
              <a:t>Работа в группах</a:t>
            </a:r>
            <a:r>
              <a:rPr lang="ru-RU" sz="6000" smtClean="0"/>
              <a:t/>
            </a:r>
            <a:br>
              <a:rPr lang="ru-RU" sz="6000" smtClean="0"/>
            </a:br>
            <a:r>
              <a:rPr lang="ru-RU" sz="6000" smtClean="0"/>
              <a:t/>
            </a:r>
            <a:br>
              <a:rPr lang="ru-RU" sz="6000" smtClean="0"/>
            </a:br>
            <a:r>
              <a:rPr lang="ru-RU" sz="6000" smtClean="0"/>
              <a:t>Соберите «семейки» родственных слов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C:\Users\user\Desktop\Новая папка\64768913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2" name="Oval 2"/>
          <p:cNvSpPr>
            <a:spLocks noChangeArrowheads="1"/>
          </p:cNvSpPr>
          <p:nvPr/>
        </p:nvSpPr>
        <p:spPr bwMode="auto">
          <a:xfrm>
            <a:off x="3276600" y="4292600"/>
            <a:ext cx="2879725" cy="2339975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1443" name="Oval 3"/>
          <p:cNvSpPr>
            <a:spLocks noChangeArrowheads="1"/>
          </p:cNvSpPr>
          <p:nvPr/>
        </p:nvSpPr>
        <p:spPr bwMode="auto">
          <a:xfrm>
            <a:off x="3563938" y="2708275"/>
            <a:ext cx="2160587" cy="1620838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1444" name="Oval 3"/>
          <p:cNvSpPr>
            <a:spLocks noChangeArrowheads="1"/>
          </p:cNvSpPr>
          <p:nvPr/>
        </p:nvSpPr>
        <p:spPr bwMode="auto">
          <a:xfrm rot="-3728061">
            <a:off x="3102769" y="2721769"/>
            <a:ext cx="803275" cy="744537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1445" name="Oval 3"/>
          <p:cNvSpPr>
            <a:spLocks noChangeArrowheads="1"/>
          </p:cNvSpPr>
          <p:nvPr/>
        </p:nvSpPr>
        <p:spPr bwMode="auto">
          <a:xfrm rot="-3048363">
            <a:off x="5360194" y="2667794"/>
            <a:ext cx="803275" cy="744537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1446" name="Oval 3"/>
          <p:cNvSpPr>
            <a:spLocks noChangeArrowheads="1"/>
          </p:cNvSpPr>
          <p:nvPr/>
        </p:nvSpPr>
        <p:spPr bwMode="auto">
          <a:xfrm rot="2276480">
            <a:off x="2640013" y="5765800"/>
            <a:ext cx="1039812" cy="8636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1447" name="Oval 3"/>
          <p:cNvSpPr>
            <a:spLocks noChangeArrowheads="1"/>
          </p:cNvSpPr>
          <p:nvPr/>
        </p:nvSpPr>
        <p:spPr bwMode="auto">
          <a:xfrm rot="-3093836">
            <a:off x="5793582" y="5750719"/>
            <a:ext cx="1039812" cy="8636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90114" name="Picture 2" descr="http://sektormag.ru/web/upload/goods/images/24/2397/2396616/vedro-9-l-ocink-art-090123-eb5c13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633466">
            <a:off x="3400425" y="52388"/>
            <a:ext cx="2211388" cy="221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9" name="Oval 3"/>
          <p:cNvSpPr>
            <a:spLocks noChangeArrowheads="1"/>
          </p:cNvSpPr>
          <p:nvPr/>
        </p:nvSpPr>
        <p:spPr bwMode="auto">
          <a:xfrm>
            <a:off x="3851275" y="1484313"/>
            <a:ext cx="1476375" cy="1260475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" name="Месяц 11"/>
          <p:cNvSpPr/>
          <p:nvPr/>
        </p:nvSpPr>
        <p:spPr>
          <a:xfrm rot="16447829">
            <a:off x="4452144" y="2207419"/>
            <a:ext cx="236538" cy="558800"/>
          </a:xfrm>
          <a:prstGeom prst="moon">
            <a:avLst>
              <a:gd name="adj" fmla="val 38623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787900" y="1916113"/>
            <a:ext cx="215900" cy="21748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140200" y="1916113"/>
            <a:ext cx="215900" cy="21748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il_fi" descr="http://krohajazz.ru/lib/lepka/lepka0_files/lepka0-482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029" t="35570"/>
          <a:stretch>
            <a:fillRect/>
          </a:stretch>
        </p:blipFill>
        <p:spPr bwMode="auto">
          <a:xfrm>
            <a:off x="4427538" y="2133600"/>
            <a:ext cx="754062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4" descr="img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60350"/>
            <a:ext cx="8229600" cy="586581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ru-RU" sz="5400">
              <a:latin typeface="Algerian" pitchFamily="82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5400">
                <a:latin typeface="Algerian" pitchFamily="82" charset="0"/>
              </a:rPr>
              <a:t>Каждый день жизни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5400">
                <a:latin typeface="Algerian" pitchFamily="82" charset="0"/>
              </a:rPr>
              <a:t>прибавляет нам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5400">
                <a:latin typeface="Algerian" pitchFamily="82" charset="0"/>
              </a:rPr>
              <a:t>частичку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5400">
                <a:latin typeface="Algerian" pitchFamily="82" charset="0"/>
              </a:rPr>
              <a:t>мудрости. </a:t>
            </a:r>
          </a:p>
        </p:txBody>
      </p:sp>
      <p:pic>
        <p:nvPicPr>
          <p:cNvPr id="63490" name="Picture 5" descr="%D0%A0%D0%B8%D1%81%D1%83%D0%BD%D0%BE%D0%B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078163"/>
            <a:ext cx="3779837" cy="377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7" descr="C:\Users\user\Desktop\Новая папка\dd329540bb6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916238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6" descr="http://900igr.net/datai/priroda/4-Zima-2.files/0003-011-Zimoj-idjot-pushistyj-sneg-pojavljajutsja-sugroby-priletajut-snegiri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4652963"/>
            <a:ext cx="914400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7" descr="C:\Users\user\Desktop\Новая папка\dd329540bb6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0"/>
            <a:ext cx="2916237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7" descr="C:\Users\user\Desktop\Новая папка\dd329540bb6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05263"/>
            <a:ext cx="1938338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7" descr="C:\Users\user\Desktop\Новая папка\dd329540bb6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4005263"/>
            <a:ext cx="1938337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7" descr="C:\Users\user\Desktop\Новая папка\dd329540bb6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4005263"/>
            <a:ext cx="193675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29238" y="1870075"/>
            <a:ext cx="3814762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16013" y="0"/>
            <a:ext cx="6335712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7200" b="1">
              <a:solidFill>
                <a:srgbClr val="FFFF00"/>
              </a:solidFill>
            </a:endParaRPr>
          </a:p>
          <a:p>
            <a:pPr algn="ctr"/>
            <a:r>
              <a:rPr lang="ru-RU" sz="7200" b="1">
                <a:solidFill>
                  <a:srgbClr val="FFFF00"/>
                </a:solidFill>
              </a:rPr>
              <a:t>Домашнее </a:t>
            </a:r>
          </a:p>
          <a:p>
            <a:pPr algn="ctr"/>
            <a:r>
              <a:rPr lang="ru-RU" sz="7200" b="1">
                <a:solidFill>
                  <a:srgbClr val="FFFF00"/>
                </a:solidFill>
              </a:rPr>
              <a:t>задание</a:t>
            </a:r>
            <a:r>
              <a:rPr lang="ru-RU" sz="7200" b="1">
                <a:solidFill>
                  <a:srgbClr val="000099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7" descr="golub1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Picture 10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4388" y="4600575"/>
            <a:ext cx="2236787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9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81725" y="5157788"/>
            <a:ext cx="1685925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8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351338"/>
            <a:ext cx="2484438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5" descr="E:\Белякова\Зима\s11445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4608513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9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34925" y="3357563"/>
            <a:ext cx="1257300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3" name="Picture 9" descr="elky0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175" y="5013325"/>
            <a:ext cx="2041525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4" name="Заголовок 29"/>
          <p:cNvSpPr>
            <a:spLocks noGrp="1"/>
          </p:cNvSpPr>
          <p:nvPr>
            <p:ph type="ctrTitle" idx="4294967295"/>
          </p:nvPr>
        </p:nvSpPr>
        <p:spPr>
          <a:xfrm>
            <a:off x="684213" y="692150"/>
            <a:ext cx="7772400" cy="4165600"/>
          </a:xfrm>
          <a:noFill/>
        </p:spPr>
        <p:txBody>
          <a:bodyPr anchorCtr="0"/>
          <a:lstStyle/>
          <a:p>
            <a:pPr eaLnBrk="1" hangingPunct="1"/>
            <a:r>
              <a:rPr lang="ru-RU" sz="5400" smtClean="0">
                <a:solidFill>
                  <a:srgbClr val="000099"/>
                </a:solidFill>
                <a:effectLst/>
              </a:rPr>
              <a:t/>
            </a:r>
            <a:br>
              <a:rPr lang="ru-RU" sz="5400" smtClean="0">
                <a:solidFill>
                  <a:srgbClr val="000099"/>
                </a:solidFill>
                <a:effectLst/>
              </a:rPr>
            </a:br>
            <a:r>
              <a:rPr lang="ru-RU" sz="5400" smtClean="0">
                <a:solidFill>
                  <a:srgbClr val="000099"/>
                </a:solidFill>
                <a:effectLst/>
              </a:rPr>
              <a:t/>
            </a:r>
            <a:br>
              <a:rPr lang="ru-RU" sz="5400" smtClean="0">
                <a:solidFill>
                  <a:srgbClr val="000099"/>
                </a:solidFill>
                <a:effectLst/>
              </a:rPr>
            </a:br>
            <a:r>
              <a:rPr lang="ru-RU" sz="4800" smtClean="0">
                <a:solidFill>
                  <a:srgbClr val="660066"/>
                </a:solidFill>
                <a:effectLst/>
              </a:rPr>
              <a:t>Сегодня на уроке</a:t>
            </a:r>
            <a:r>
              <a:rPr lang="ru-RU" sz="4800" smtClean="0">
                <a:solidFill>
                  <a:srgbClr val="000099"/>
                </a:solidFill>
                <a:effectLst/>
              </a:rPr>
              <a:t> </a:t>
            </a:r>
            <a:br>
              <a:rPr lang="ru-RU" sz="4800" smtClean="0">
                <a:solidFill>
                  <a:srgbClr val="000099"/>
                </a:solidFill>
                <a:effectLst/>
              </a:rPr>
            </a:br>
            <a:r>
              <a:rPr lang="ru-RU" sz="4800" smtClean="0">
                <a:solidFill>
                  <a:srgbClr val="000099"/>
                </a:solidFill>
                <a:effectLst/>
              </a:rPr>
              <a:t/>
            </a:r>
            <a:br>
              <a:rPr lang="ru-RU" sz="4800" smtClean="0">
                <a:solidFill>
                  <a:srgbClr val="000099"/>
                </a:solidFill>
                <a:effectLst/>
              </a:rPr>
            </a:br>
            <a:r>
              <a:rPr lang="ru-RU" sz="4800" smtClean="0">
                <a:solidFill>
                  <a:srgbClr val="000099"/>
                </a:solidFill>
                <a:effectLst/>
              </a:rPr>
              <a:t>Я научился…</a:t>
            </a:r>
            <a:br>
              <a:rPr lang="ru-RU" sz="4800" smtClean="0">
                <a:solidFill>
                  <a:srgbClr val="000099"/>
                </a:solidFill>
                <a:effectLst/>
              </a:rPr>
            </a:br>
            <a:r>
              <a:rPr lang="ru-RU" sz="4800" smtClean="0">
                <a:solidFill>
                  <a:srgbClr val="000099"/>
                </a:solidFill>
                <a:effectLst/>
              </a:rPr>
              <a:t>Мне понравилось…</a:t>
            </a:r>
            <a:br>
              <a:rPr lang="ru-RU" sz="4800" smtClean="0">
                <a:solidFill>
                  <a:srgbClr val="000099"/>
                </a:solidFill>
                <a:effectLst/>
              </a:rPr>
            </a:br>
            <a:r>
              <a:rPr lang="ru-RU" sz="4800" smtClean="0">
                <a:solidFill>
                  <a:srgbClr val="000099"/>
                </a:solidFill>
                <a:effectLst/>
              </a:rPr>
              <a:t>Мне было трудно…</a:t>
            </a:r>
            <a:br>
              <a:rPr lang="ru-RU" sz="4800" smtClean="0">
                <a:solidFill>
                  <a:srgbClr val="000099"/>
                </a:solidFill>
                <a:effectLst/>
              </a:rPr>
            </a:br>
            <a:r>
              <a:rPr lang="ru-RU" sz="4800" smtClean="0">
                <a:solidFill>
                  <a:srgbClr val="000099"/>
                </a:solidFill>
                <a:effectLst/>
              </a:rPr>
              <a:t>Я запомнил…</a:t>
            </a:r>
            <a:r>
              <a:rPr lang="ru-RU" sz="5400" smtClean="0">
                <a:solidFill>
                  <a:srgbClr val="000099"/>
                </a:solidFill>
                <a:effectLst/>
              </a:rPr>
              <a:t> </a:t>
            </a:r>
            <a:r>
              <a:rPr lang="ru-RU" sz="5400" smtClean="0">
                <a:effectLst/>
              </a:rPr>
              <a:t/>
            </a:r>
            <a:br>
              <a:rPr lang="ru-RU" sz="5400" smtClean="0">
                <a:effectLst/>
              </a:rPr>
            </a:br>
            <a:r>
              <a:rPr lang="ru-RU" sz="6000" smtClean="0">
                <a:effectLst/>
              </a:rPr>
              <a:t/>
            </a:r>
            <a:br>
              <a:rPr lang="ru-RU" sz="6000" smtClean="0">
                <a:effectLst/>
              </a:rPr>
            </a:br>
            <a:endParaRPr lang="ru-RU" sz="6000" smtClean="0"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3" descr="C:\Users\user\Desktop\Новая папка\large_snowflakes_falling_hg_clr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05911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Picture 4" descr="C:\Users\user\Desktop\Новая папка\large_snowflakes_falling_hg_clr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57563"/>
            <a:ext cx="3132138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5" descr="C:\Users\user\Desktop\Новая папка\large_snowflakes_falling_hg_clr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238" y="0"/>
            <a:ext cx="316865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7" descr="C:\Users\user\Desktop\Новая папка\large_snowflakes_falling_hg_clr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1863" y="0"/>
            <a:ext cx="3132137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8" descr="C:\Users\user\Desktop\Новая папка\large_snowflakes_falling_hg_clr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1863" y="3357563"/>
            <a:ext cx="3132137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2" descr="http://t3.gstatic.com/images?q=tbn:ANd9GcQ44eWwb9C3WDPpFOqyDGoqk2VGkHwA2SfWNHsqLqL6WR7JBjXmJu9oIMEZPQ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</a:blip>
          <a:srcRect/>
          <a:stretch>
            <a:fillRect/>
          </a:stretch>
        </p:blipFill>
        <p:spPr bwMode="auto">
          <a:xfrm>
            <a:off x="1908175" y="188913"/>
            <a:ext cx="6335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6" name="Picture 2" descr="http://magazin-karnaval.ru/media/catalog/product/cache/5/image/9df78eab33525d08d6e5fb8d27136e95/images/items/2053/df6af13b6a87c80c69f3466eec86ff75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237540">
            <a:off x="4252913" y="339725"/>
            <a:ext cx="5629275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C:\Users\user\Desktop\Новая папка\large_snowflakes_falling_hg_clr.gif"/>
          <p:cNvPicPr>
            <a:picLocks noChangeAspect="1" noChangeArrowheads="1" noCrop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272415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Picture 2" descr="C:\Users\user\Desktop\Новая папка\large_snowflakes_falling_hg_clr.gif"/>
          <p:cNvPicPr>
            <a:picLocks noChangeAspect="1" noChangeArrowheads="1" noCrop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3505200"/>
            <a:ext cx="272415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2" descr="C:\Users\user\Desktop\Новая папка\large_snowflakes_falling_hg_clr.gif"/>
          <p:cNvPicPr>
            <a:picLocks noChangeAspect="1" noChangeArrowheads="1" noCrop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3276600" y="0"/>
            <a:ext cx="272415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2" descr="C:\Users\user\Desktop\Новая папка\large_snowflakes_falling_hg_clr.gif"/>
          <p:cNvPicPr>
            <a:picLocks noChangeAspect="1" noChangeArrowheads="1" noCrop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6227763" y="0"/>
            <a:ext cx="272415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2" descr="C:\Users\user\Desktop\Новая папка\large_snowflakes_falling_hg_clr.gif"/>
          <p:cNvPicPr>
            <a:picLocks noChangeAspect="1" noChangeArrowheads="1" noCrop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6419850" y="3505200"/>
            <a:ext cx="272415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2" descr="C:\Users\user\Desktop\Новая папка\large_snowflakes_falling_hg_clr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8038" y="3505200"/>
            <a:ext cx="272415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2" descr="E:\Белякова\Зима\395019479.gif"/>
          <p:cNvPicPr>
            <a:picLocks noChangeAspect="1" noChangeArrowheads="1" noCrop="1"/>
          </p:cNvPicPr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>
            <a:off x="1835150" y="765175"/>
            <a:ext cx="5349875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55576" y="404664"/>
            <a:ext cx="7704856" cy="180020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cap="all" dirty="0">
                <a:ln w="0"/>
                <a:solidFill>
                  <a:srgbClr val="000099"/>
                </a:solidFill>
                <a:effectLst>
                  <a:reflection blurRad="12700" stA="50000" endPos="50000" dist="5000" dir="5400000" sy="-100000" rotWithShape="0"/>
                </a:effectLst>
                <a:latin typeface="Century Schoolbook" pitchFamily="18" charset="0"/>
                <a:cs typeface="+mn-cs"/>
              </a:rPr>
              <a:t>МОЛОДЦЫ!</a:t>
            </a:r>
            <a:endParaRPr lang="uk-UA" sz="6600" b="1" cap="all" dirty="0">
              <a:ln w="0"/>
              <a:solidFill>
                <a:srgbClr val="000099"/>
              </a:solidFill>
              <a:effectLst>
                <a:reflection blurRad="12700" stA="50000" endPos="50000" dist="5000" dir="5400000" sy="-100000" rotWithShape="0"/>
              </a:effectLst>
              <a:latin typeface="Century Schoolbook" pitchFamily="18" charset="0"/>
              <a:cs typeface="+mn-cs"/>
            </a:endParaRPr>
          </a:p>
        </p:txBody>
      </p:sp>
    </p:spTree>
  </p:cSld>
  <p:clrMapOvr>
    <a:masterClrMapping/>
  </p:clrMapOvr>
  <p:transition spd="slow" advTm="5772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260350"/>
            <a:ext cx="8229600" cy="586581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ru-RU" sz="5400">
              <a:latin typeface="Algerian" pitchFamily="82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5400">
                <a:latin typeface="Algerian" pitchFamily="82" charset="0"/>
              </a:rPr>
              <a:t>Каждый день жизни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5400">
                <a:latin typeface="Algerian" pitchFamily="82" charset="0"/>
              </a:rPr>
              <a:t>прибавляет нам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5400">
                <a:latin typeface="Algerian" pitchFamily="82" charset="0"/>
              </a:rPr>
              <a:t>частичку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5400">
                <a:latin typeface="Algerian" pitchFamily="82" charset="0"/>
              </a:rPr>
              <a:t>мудрости. </a:t>
            </a:r>
          </a:p>
        </p:txBody>
      </p:sp>
      <p:pic>
        <p:nvPicPr>
          <p:cNvPr id="30722" name="Picture 5" descr="%D0%A0%D0%B8%D1%81%D1%83%D0%BD%D0%BE%D0%B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078163"/>
            <a:ext cx="3779837" cy="377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олокольчик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_ezhnaya_silnaya_melodiya_kolokolchik_skripka_kotrabas_udarnye_i_dr._-_waltz_(iplayer.fm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675688" y="6308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 descr="E:\Белякова\Зима\a7a48da5372a.gif"/>
          <p:cNvPicPr>
            <a:picLocks noChangeAspect="1" noChangeArrowheads="1" noCrop="1"/>
          </p:cNvPicPr>
          <p:nvPr/>
        </p:nvPicPr>
        <p:blipFill>
          <a:blip r:embed="rId6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50718" y="928670"/>
            <a:ext cx="8264686" cy="3231873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Schoolbook" pitchFamily="18" charset="0"/>
                <a:cs typeface="+mn-cs"/>
              </a:rPr>
              <a:t>СПАСИБО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Schoolbook" pitchFamily="18" charset="0"/>
                <a:cs typeface="+mn-cs"/>
              </a:rPr>
              <a:t>ЗА УРОК,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Schoolbook" pitchFamily="18" charset="0"/>
                <a:cs typeface="+mn-cs"/>
              </a:rPr>
              <a:t>ДЕТИ!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5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4" descr="http://vodb.ru/include/fckeditor/data/users/admin/Image/80659480_large_f_4d079405257b4.jpg"/>
          <p:cNvPicPr>
            <a:picLocks noChangeAspect="1" noChangeArrowheads="1"/>
          </p:cNvPicPr>
          <p:nvPr/>
        </p:nvPicPr>
        <p:blipFill>
          <a:blip r:embed="rId2"/>
          <a:srcRect b="4025"/>
          <a:stretch>
            <a:fillRect/>
          </a:stretch>
        </p:blipFill>
        <p:spPr bwMode="auto">
          <a:xfrm>
            <a:off x="0" y="642938"/>
            <a:ext cx="9144000" cy="621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2" descr="C:\Users\user\Desktop\Новая папка\corona-natalizia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71450"/>
            <a:ext cx="9144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68313" y="1125538"/>
            <a:ext cx="81359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7200" b="1">
                <a:solidFill>
                  <a:srgbClr val="000099"/>
                </a:solidFill>
                <a:latin typeface="Century" pitchFamily="18" charset="0"/>
              </a:rPr>
              <a:t>Скоро Новый год!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etskie_novogodnie_pesni_-_ZIMNYAYA_SKAZKA_MINUS__(get-tune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vals_snezhinok_-_vals_snezhinok_Minusovki.MpTri.Net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onya_Saharova__9_let_-K_nam_prishla_zima_demo_MK(5mp3.org)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elie_snezhinki-minus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2" descr="C:\Users\user\Desktop\Новая папка\0_7dc0e_e6d7386a_L.jpg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C:\Users\user\Desktop\Новая папка\ka4sw5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C:\Users\user\Desktop\Новая папка\0_208f6_5e6371d8_XL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C:\Users\user\Desktop\Новая папка\0_7cf85_3c42290e_orig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536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numSld="3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numSld="2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numSld="3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-179388" y="0"/>
            <a:ext cx="9323388" cy="6858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00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00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80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800"/>
              <a:t>                </a:t>
            </a:r>
            <a:r>
              <a:rPr lang="ru-RU" sz="2400"/>
              <a:t>вьюга      снеговик            метель           сосульки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/>
              <a:t>                снег             лёд          мороз           гололёд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/>
              <a:t>                 холод               </a:t>
            </a:r>
            <a:r>
              <a:rPr lang="ru-RU" sz="4400"/>
              <a:t>зима </a:t>
            </a:r>
            <a:r>
              <a:rPr lang="ru-RU" sz="2400"/>
              <a:t>      иней         снежки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40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/>
              <a:t>       Новый  год         День Святого  Николая      Рождество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/>
              <a:t>         валенки         шубка      варежки       ледяные   горки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/>
              <a:t>            лыжи               санки             каток            коньки  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40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/>
              <a:t>             сугробы               снежинки                  снегопад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/>
              <a:t>                                     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000"/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86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6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86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86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86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86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86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86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86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86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86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86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86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86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86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86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86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86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86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86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86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user\Desktop\Новая папка\64768913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5" y="0"/>
            <a:ext cx="9172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C:\Users\user\Desktop\Новая папка\1286374919_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975" y="0"/>
            <a:ext cx="4719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C:\Users\user\Desktop\Новая папка\1286374874_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9975" y="0"/>
            <a:ext cx="47990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8" descr="C:\Users\user\Desktop\Новая папка\1286374857_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39975" y="0"/>
            <a:ext cx="4824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1876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C:\Users\user\Desktop\Новая папка\64768913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5" y="0"/>
            <a:ext cx="9172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E:\Белякова\Зима\0b2cbaa65ac4dd3b796635b6e5d9e717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0"/>
            <a:ext cx="4932362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5" descr="Копия 13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0" y="0"/>
            <a:ext cx="9286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8"/>
          <p:cNvSpPr>
            <a:spLocks noGrp="1"/>
          </p:cNvSpPr>
          <p:nvPr>
            <p:ph type="ctrTitle" idx="4294967295"/>
          </p:nvPr>
        </p:nvSpPr>
        <p:spPr>
          <a:xfrm>
            <a:off x="685800" y="341194"/>
            <a:ext cx="7772400" cy="537382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kern="1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Правописание </a:t>
            </a:r>
            <a:br>
              <a:rPr lang="ru-RU" b="1" kern="1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kern="1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слов  </a:t>
            </a:r>
            <a:br>
              <a:rPr lang="ru-RU" b="1" kern="1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kern="1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 безударными</a:t>
            </a:r>
            <a:br>
              <a:rPr lang="ru-RU" b="1" kern="1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kern="1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гласными в корне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.8|4.6"/>
</p:tagLst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Круги">
  <a:themeElements>
    <a:clrScheme name="Круги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Круги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руги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уги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1360</TotalTime>
  <Words>258</Words>
  <Application>Microsoft Office PowerPoint</Application>
  <PresentationFormat>Экран (4:3)</PresentationFormat>
  <Paragraphs>86</Paragraphs>
  <Slides>41</Slides>
  <Notes>1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3</vt:i4>
      </vt:variant>
      <vt:variant>
        <vt:lpstr>Заголовки слайдов</vt:lpstr>
      </vt:variant>
      <vt:variant>
        <vt:i4>41</vt:i4>
      </vt:variant>
    </vt:vector>
  </HeadingPairs>
  <TitlesOfParts>
    <vt:vector size="50" baseType="lpstr">
      <vt:lpstr>Arial</vt:lpstr>
      <vt:lpstr>Calibri</vt:lpstr>
      <vt:lpstr>Wingdings</vt:lpstr>
      <vt:lpstr>Century</vt:lpstr>
      <vt:lpstr>Algerian</vt:lpstr>
      <vt:lpstr>Times New Roman</vt:lpstr>
      <vt:lpstr>Оформление по умолчанию</vt:lpstr>
      <vt:lpstr>Круги</vt:lpstr>
      <vt:lpstr>Круги</vt:lpstr>
      <vt:lpstr>Слайд 1</vt:lpstr>
      <vt:lpstr>Слайд 2</vt:lpstr>
      <vt:lpstr>Составь пословицу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Гласные звуки 6 а  о  у  и  ы  э </vt:lpstr>
      <vt:lpstr>Буквы, обозначающие гласные звуки</vt:lpstr>
      <vt:lpstr>Слайд 13</vt:lpstr>
      <vt:lpstr>Слайд 14</vt:lpstr>
      <vt:lpstr>Минутка чистописания </vt:lpstr>
      <vt:lpstr>Слайд 16</vt:lpstr>
      <vt:lpstr>  Физкультминутка  </vt:lpstr>
      <vt:lpstr> Горит прекрасная зв*зда. Под г*рой т*чёт р*ка.  На берегу растёт с*сна.  </vt:lpstr>
      <vt:lpstr>Проверь  звезда –звёзды,звёздочка горой-горы, горка течёт-течь река-реки, речка сосна-сосны</vt:lpstr>
      <vt:lpstr>Слайд 20</vt:lpstr>
      <vt:lpstr>Слайд 21</vt:lpstr>
      <vt:lpstr>Работа в парах В_да, з_ма, вет_р,   сн_говик, м_роз, _дежда.</vt:lpstr>
      <vt:lpstr>вода   река снеговик</vt:lpstr>
      <vt:lpstr> ветер мороз  одежда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Работа в группах  Соберите «семейки» родственных слов</vt:lpstr>
      <vt:lpstr>Слайд 33</vt:lpstr>
      <vt:lpstr>Слайд 34</vt:lpstr>
      <vt:lpstr>Слайд 35</vt:lpstr>
      <vt:lpstr>Слайд 36</vt:lpstr>
      <vt:lpstr>  Сегодня на уроке   Я научился… Мне понравилось… Мне было трудно… Я запомнил…   </vt:lpstr>
      <vt:lpstr>Слайд 38</vt:lpstr>
      <vt:lpstr>Слайд 39</vt:lpstr>
      <vt:lpstr>Слайд 40</vt:lpstr>
      <vt:lpstr>Слайд 41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ES</cp:lastModifiedBy>
  <cp:revision>143</cp:revision>
  <dcterms:created xsi:type="dcterms:W3CDTF">2012-12-11T15:34:32Z</dcterms:created>
  <dcterms:modified xsi:type="dcterms:W3CDTF">2019-12-15T16:54:41Z</dcterms:modified>
</cp:coreProperties>
</file>