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2" r:id="rId3"/>
    <p:sldId id="258" r:id="rId4"/>
    <p:sldId id="259" r:id="rId5"/>
    <p:sldId id="264" r:id="rId6"/>
    <p:sldId id="265" r:id="rId7"/>
    <p:sldId id="267" r:id="rId8"/>
    <p:sldId id="266" r:id="rId9"/>
    <p:sldId id="269" r:id="rId10"/>
    <p:sldId id="270" r:id="rId11"/>
    <p:sldId id="271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855A"/>
    <a:srgbClr val="336600"/>
    <a:srgbClr val="4D4D4D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3048000"/>
            <a:ext cx="5867400" cy="762000"/>
          </a:xfrm>
        </p:spPr>
        <p:txBody>
          <a:bodyPr/>
          <a:lstStyle>
            <a:lvl1pPr algn="l">
              <a:defRPr sz="3600">
                <a:solidFill>
                  <a:srgbClr val="45855A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6FC9C8-BD53-4C94-BAAB-1C3670111B6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6B87E-77A3-4FD3-9154-D1B82F6D09A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B5530-451A-410A-B7B4-7A9E59F9506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9BFFB-AFD9-4CBF-91BF-EA0A3DA401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77EB1-9E3B-4CA8-981D-57B63428722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19309-A4F3-4BA9-BEE4-DBFC5AADD54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C8444-181E-4EA4-AAC5-6DBEC436EB6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D94A-3639-4985-84C7-F709E1DBB64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3B562-AD17-41FA-AE2E-D0A14C08CB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AC676D-A39E-4B03-A956-D1FE5ABD13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DE9B-904D-4AA5-9A9B-601293CCC3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34B1C8-ABDC-4C0A-8083-B4548D417A5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onvex_concave_q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4" name="Picture 6" descr="http://animo2.ucoz.ru/_ph/14/1/686062126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857364"/>
            <a:ext cx="4572032" cy="314327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357166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Урок - практикум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nvex_concave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3" name="Freeform 8"/>
          <p:cNvSpPr>
            <a:spLocks/>
          </p:cNvSpPr>
          <p:nvPr/>
        </p:nvSpPr>
        <p:spPr bwMode="gray">
          <a:xfrm>
            <a:off x="7715272" y="357166"/>
            <a:ext cx="993775" cy="1271588"/>
          </a:xfrm>
          <a:custGeom>
            <a:avLst/>
            <a:gdLst/>
            <a:ahLst/>
            <a:cxnLst>
              <a:cxn ang="0">
                <a:pos x="708" y="0"/>
              </a:cxn>
              <a:cxn ang="0">
                <a:pos x="718" y="8"/>
              </a:cxn>
              <a:cxn ang="0">
                <a:pos x="722" y="20"/>
              </a:cxn>
              <a:cxn ang="0">
                <a:pos x="704" y="42"/>
              </a:cxn>
              <a:cxn ang="0">
                <a:pos x="614" y="60"/>
              </a:cxn>
              <a:cxn ang="0">
                <a:pos x="490" y="112"/>
              </a:cxn>
              <a:cxn ang="0">
                <a:pos x="380" y="196"/>
              </a:cxn>
              <a:cxn ang="0">
                <a:pos x="286" y="312"/>
              </a:cxn>
              <a:cxn ang="0">
                <a:pos x="220" y="450"/>
              </a:cxn>
              <a:cxn ang="0">
                <a:pos x="186" y="598"/>
              </a:cxn>
              <a:cxn ang="0">
                <a:pos x="184" y="724"/>
              </a:cxn>
              <a:cxn ang="0">
                <a:pos x="200" y="802"/>
              </a:cxn>
              <a:cxn ang="0">
                <a:pos x="234" y="860"/>
              </a:cxn>
              <a:cxn ang="0">
                <a:pos x="284" y="880"/>
              </a:cxn>
              <a:cxn ang="0">
                <a:pos x="344" y="858"/>
              </a:cxn>
              <a:cxn ang="0">
                <a:pos x="388" y="790"/>
              </a:cxn>
              <a:cxn ang="0">
                <a:pos x="422" y="660"/>
              </a:cxn>
              <a:cxn ang="0">
                <a:pos x="422" y="540"/>
              </a:cxn>
              <a:cxn ang="0">
                <a:pos x="394" y="460"/>
              </a:cxn>
              <a:cxn ang="0">
                <a:pos x="354" y="430"/>
              </a:cxn>
              <a:cxn ang="0">
                <a:pos x="322" y="426"/>
              </a:cxn>
              <a:cxn ang="0">
                <a:pos x="304" y="430"/>
              </a:cxn>
              <a:cxn ang="0">
                <a:pos x="288" y="434"/>
              </a:cxn>
              <a:cxn ang="0">
                <a:pos x="278" y="432"/>
              </a:cxn>
              <a:cxn ang="0">
                <a:pos x="270" y="426"/>
              </a:cxn>
              <a:cxn ang="0">
                <a:pos x="276" y="404"/>
              </a:cxn>
              <a:cxn ang="0">
                <a:pos x="322" y="380"/>
              </a:cxn>
              <a:cxn ang="0">
                <a:pos x="392" y="370"/>
              </a:cxn>
              <a:cxn ang="0">
                <a:pos x="480" y="386"/>
              </a:cxn>
              <a:cxn ang="0">
                <a:pos x="552" y="438"/>
              </a:cxn>
              <a:cxn ang="0">
                <a:pos x="596" y="512"/>
              </a:cxn>
              <a:cxn ang="0">
                <a:pos x="610" y="604"/>
              </a:cxn>
              <a:cxn ang="0">
                <a:pos x="590" y="714"/>
              </a:cxn>
              <a:cxn ang="0">
                <a:pos x="528" y="812"/>
              </a:cxn>
              <a:cxn ang="0">
                <a:pos x="440" y="886"/>
              </a:cxn>
              <a:cxn ang="0">
                <a:pos x="336" y="922"/>
              </a:cxn>
              <a:cxn ang="0">
                <a:pos x="230" y="922"/>
              </a:cxn>
              <a:cxn ang="0">
                <a:pos x="142" y="894"/>
              </a:cxn>
              <a:cxn ang="0">
                <a:pos x="72" y="840"/>
              </a:cxn>
              <a:cxn ang="0">
                <a:pos x="18" y="744"/>
              </a:cxn>
              <a:cxn ang="0">
                <a:pos x="0" y="624"/>
              </a:cxn>
              <a:cxn ang="0">
                <a:pos x="20" y="478"/>
              </a:cxn>
              <a:cxn ang="0">
                <a:pos x="84" y="340"/>
              </a:cxn>
              <a:cxn ang="0">
                <a:pos x="180" y="222"/>
              </a:cxn>
              <a:cxn ang="0">
                <a:pos x="298" y="132"/>
              </a:cxn>
              <a:cxn ang="0">
                <a:pos x="442" y="62"/>
              </a:cxn>
              <a:cxn ang="0">
                <a:pos x="612" y="14"/>
              </a:cxn>
              <a:cxn ang="0">
                <a:pos x="680" y="2"/>
              </a:cxn>
            </a:cxnLst>
            <a:rect l="0" t="0" r="r" b="b"/>
            <a:pathLst>
              <a:path w="722" h="926">
                <a:moveTo>
                  <a:pt x="700" y="0"/>
                </a:moveTo>
                <a:lnTo>
                  <a:pt x="708" y="0"/>
                </a:lnTo>
                <a:lnTo>
                  <a:pt x="714" y="4"/>
                </a:lnTo>
                <a:lnTo>
                  <a:pt x="718" y="8"/>
                </a:lnTo>
                <a:lnTo>
                  <a:pt x="722" y="14"/>
                </a:lnTo>
                <a:lnTo>
                  <a:pt x="722" y="20"/>
                </a:lnTo>
                <a:lnTo>
                  <a:pt x="718" y="32"/>
                </a:lnTo>
                <a:lnTo>
                  <a:pt x="704" y="42"/>
                </a:lnTo>
                <a:lnTo>
                  <a:pt x="682" y="46"/>
                </a:lnTo>
                <a:lnTo>
                  <a:pt x="614" y="60"/>
                </a:lnTo>
                <a:lnTo>
                  <a:pt x="550" y="82"/>
                </a:lnTo>
                <a:lnTo>
                  <a:pt x="490" y="112"/>
                </a:lnTo>
                <a:lnTo>
                  <a:pt x="432" y="150"/>
                </a:lnTo>
                <a:lnTo>
                  <a:pt x="380" y="196"/>
                </a:lnTo>
                <a:lnTo>
                  <a:pt x="332" y="250"/>
                </a:lnTo>
                <a:lnTo>
                  <a:pt x="286" y="312"/>
                </a:lnTo>
                <a:lnTo>
                  <a:pt x="248" y="380"/>
                </a:lnTo>
                <a:lnTo>
                  <a:pt x="220" y="450"/>
                </a:lnTo>
                <a:lnTo>
                  <a:pt x="198" y="522"/>
                </a:lnTo>
                <a:lnTo>
                  <a:pt x="186" y="598"/>
                </a:lnTo>
                <a:lnTo>
                  <a:pt x="182" y="676"/>
                </a:lnTo>
                <a:lnTo>
                  <a:pt x="184" y="724"/>
                </a:lnTo>
                <a:lnTo>
                  <a:pt x="190" y="766"/>
                </a:lnTo>
                <a:lnTo>
                  <a:pt x="200" y="802"/>
                </a:lnTo>
                <a:lnTo>
                  <a:pt x="214" y="836"/>
                </a:lnTo>
                <a:lnTo>
                  <a:pt x="234" y="860"/>
                </a:lnTo>
                <a:lnTo>
                  <a:pt x="258" y="876"/>
                </a:lnTo>
                <a:lnTo>
                  <a:pt x="284" y="880"/>
                </a:lnTo>
                <a:lnTo>
                  <a:pt x="316" y="874"/>
                </a:lnTo>
                <a:lnTo>
                  <a:pt x="344" y="858"/>
                </a:lnTo>
                <a:lnTo>
                  <a:pt x="368" y="830"/>
                </a:lnTo>
                <a:lnTo>
                  <a:pt x="388" y="790"/>
                </a:lnTo>
                <a:lnTo>
                  <a:pt x="408" y="726"/>
                </a:lnTo>
                <a:lnTo>
                  <a:pt x="422" y="660"/>
                </a:lnTo>
                <a:lnTo>
                  <a:pt x="426" y="592"/>
                </a:lnTo>
                <a:lnTo>
                  <a:pt x="422" y="540"/>
                </a:lnTo>
                <a:lnTo>
                  <a:pt x="412" y="496"/>
                </a:lnTo>
                <a:lnTo>
                  <a:pt x="394" y="460"/>
                </a:lnTo>
                <a:lnTo>
                  <a:pt x="376" y="442"/>
                </a:lnTo>
                <a:lnTo>
                  <a:pt x="354" y="430"/>
                </a:lnTo>
                <a:lnTo>
                  <a:pt x="328" y="426"/>
                </a:lnTo>
                <a:lnTo>
                  <a:pt x="322" y="426"/>
                </a:lnTo>
                <a:lnTo>
                  <a:pt x="312" y="428"/>
                </a:lnTo>
                <a:lnTo>
                  <a:pt x="304" y="430"/>
                </a:lnTo>
                <a:lnTo>
                  <a:pt x="294" y="432"/>
                </a:lnTo>
                <a:lnTo>
                  <a:pt x="288" y="434"/>
                </a:lnTo>
                <a:lnTo>
                  <a:pt x="284" y="434"/>
                </a:lnTo>
                <a:lnTo>
                  <a:pt x="278" y="432"/>
                </a:lnTo>
                <a:lnTo>
                  <a:pt x="274" y="430"/>
                </a:lnTo>
                <a:lnTo>
                  <a:pt x="270" y="426"/>
                </a:lnTo>
                <a:lnTo>
                  <a:pt x="270" y="420"/>
                </a:lnTo>
                <a:lnTo>
                  <a:pt x="276" y="404"/>
                </a:lnTo>
                <a:lnTo>
                  <a:pt x="292" y="392"/>
                </a:lnTo>
                <a:lnTo>
                  <a:pt x="322" y="380"/>
                </a:lnTo>
                <a:lnTo>
                  <a:pt x="358" y="372"/>
                </a:lnTo>
                <a:lnTo>
                  <a:pt x="392" y="370"/>
                </a:lnTo>
                <a:lnTo>
                  <a:pt x="438" y="374"/>
                </a:lnTo>
                <a:lnTo>
                  <a:pt x="480" y="386"/>
                </a:lnTo>
                <a:lnTo>
                  <a:pt x="518" y="408"/>
                </a:lnTo>
                <a:lnTo>
                  <a:pt x="552" y="438"/>
                </a:lnTo>
                <a:lnTo>
                  <a:pt x="578" y="474"/>
                </a:lnTo>
                <a:lnTo>
                  <a:pt x="596" y="512"/>
                </a:lnTo>
                <a:lnTo>
                  <a:pt x="606" y="556"/>
                </a:lnTo>
                <a:lnTo>
                  <a:pt x="610" y="604"/>
                </a:lnTo>
                <a:lnTo>
                  <a:pt x="604" y="662"/>
                </a:lnTo>
                <a:lnTo>
                  <a:pt x="590" y="714"/>
                </a:lnTo>
                <a:lnTo>
                  <a:pt x="564" y="766"/>
                </a:lnTo>
                <a:lnTo>
                  <a:pt x="528" y="812"/>
                </a:lnTo>
                <a:lnTo>
                  <a:pt x="486" y="854"/>
                </a:lnTo>
                <a:lnTo>
                  <a:pt x="440" y="886"/>
                </a:lnTo>
                <a:lnTo>
                  <a:pt x="390" y="908"/>
                </a:lnTo>
                <a:lnTo>
                  <a:pt x="336" y="922"/>
                </a:lnTo>
                <a:lnTo>
                  <a:pt x="278" y="926"/>
                </a:lnTo>
                <a:lnTo>
                  <a:pt x="230" y="922"/>
                </a:lnTo>
                <a:lnTo>
                  <a:pt x="184" y="912"/>
                </a:lnTo>
                <a:lnTo>
                  <a:pt x="142" y="894"/>
                </a:lnTo>
                <a:lnTo>
                  <a:pt x="106" y="870"/>
                </a:lnTo>
                <a:lnTo>
                  <a:pt x="72" y="840"/>
                </a:lnTo>
                <a:lnTo>
                  <a:pt x="40" y="794"/>
                </a:lnTo>
                <a:lnTo>
                  <a:pt x="18" y="744"/>
                </a:lnTo>
                <a:lnTo>
                  <a:pt x="4" y="688"/>
                </a:lnTo>
                <a:lnTo>
                  <a:pt x="0" y="624"/>
                </a:lnTo>
                <a:lnTo>
                  <a:pt x="6" y="550"/>
                </a:lnTo>
                <a:lnTo>
                  <a:pt x="20" y="478"/>
                </a:lnTo>
                <a:lnTo>
                  <a:pt x="48" y="408"/>
                </a:lnTo>
                <a:lnTo>
                  <a:pt x="84" y="340"/>
                </a:lnTo>
                <a:lnTo>
                  <a:pt x="130" y="276"/>
                </a:lnTo>
                <a:lnTo>
                  <a:pt x="180" y="222"/>
                </a:lnTo>
                <a:lnTo>
                  <a:pt x="236" y="174"/>
                </a:lnTo>
                <a:lnTo>
                  <a:pt x="298" y="132"/>
                </a:lnTo>
                <a:lnTo>
                  <a:pt x="366" y="94"/>
                </a:lnTo>
                <a:lnTo>
                  <a:pt x="442" y="62"/>
                </a:lnTo>
                <a:lnTo>
                  <a:pt x="524" y="36"/>
                </a:lnTo>
                <a:lnTo>
                  <a:pt x="612" y="14"/>
                </a:lnTo>
                <a:lnTo>
                  <a:pt x="652" y="6"/>
                </a:lnTo>
                <a:lnTo>
                  <a:pt x="680" y="2"/>
                </a:lnTo>
                <a:lnTo>
                  <a:pt x="700" y="0"/>
                </a:lnTo>
                <a:close/>
              </a:path>
            </a:pathLst>
          </a:custGeom>
          <a:gradFill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2214554"/>
            <a:ext cx="4703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Fe(OH)</a:t>
            </a:r>
            <a:r>
              <a:rPr lang="en-US" sz="2800" b="1" dirty="0" smtClean="0"/>
              <a:t>3</a:t>
            </a:r>
            <a:r>
              <a:rPr lang="en-US" sz="4000" b="1" dirty="0" smtClean="0"/>
              <a:t> + Na</a:t>
            </a:r>
            <a:r>
              <a:rPr lang="en-US" sz="2800" b="1" dirty="0" smtClean="0"/>
              <a:t>2</a:t>
            </a:r>
            <a:r>
              <a:rPr lang="en-US" sz="4000" b="1" dirty="0" smtClean="0"/>
              <a:t>S →</a:t>
            </a:r>
            <a:endParaRPr lang="ru-RU" sz="4000" b="1" dirty="0"/>
          </a:p>
        </p:txBody>
      </p:sp>
      <p:pic>
        <p:nvPicPr>
          <p:cNvPr id="5" name="Picture 9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000240"/>
            <a:ext cx="9525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55577" y="3429000"/>
            <a:ext cx="89884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Составьте уравнения химической реакции.</a:t>
            </a:r>
          </a:p>
          <a:p>
            <a:pPr algn="ctr"/>
            <a:r>
              <a:rPr lang="ru-RU" sz="3200" b="1" dirty="0" smtClean="0"/>
              <a:t>Подберите коэффициенты для </a:t>
            </a:r>
          </a:p>
          <a:p>
            <a:pPr algn="ctr"/>
            <a:r>
              <a:rPr lang="ru-RU" sz="3200" b="1" dirty="0" smtClean="0"/>
              <a:t>уравнения методом электронного баланса</a:t>
            </a:r>
            <a:endParaRPr lang="ru-RU" sz="3200" b="1" dirty="0"/>
          </a:p>
        </p:txBody>
      </p:sp>
      <p:sp>
        <p:nvSpPr>
          <p:cNvPr id="7" name="Стрелка вниз 6"/>
          <p:cNvSpPr/>
          <p:nvPr/>
        </p:nvSpPr>
        <p:spPr>
          <a:xfrm flipH="1">
            <a:off x="5000628" y="2071678"/>
            <a:ext cx="571504" cy="978408"/>
          </a:xfrm>
          <a:prstGeom prst="downArrow">
            <a:avLst/>
          </a:pr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nvex_concave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pic>
        <p:nvPicPr>
          <p:cNvPr id="3" name="Picture 22" descr="Хими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92021">
            <a:off x="255482" y="1834690"/>
            <a:ext cx="464345" cy="37147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extBox 3"/>
          <p:cNvSpPr txBox="1"/>
          <p:nvPr/>
        </p:nvSpPr>
        <p:spPr>
          <a:xfrm>
            <a:off x="428596" y="0"/>
            <a:ext cx="57021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Сделаем вывод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420" y="1664820"/>
            <a:ext cx="6881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С любым ли анионом могут связываться ионы железа(3+) в растворе с образованием </a:t>
            </a:r>
            <a:r>
              <a:rPr lang="ru-RU" sz="2400" b="1" dirty="0" smtClean="0"/>
              <a:t> устойчивого </a:t>
            </a:r>
            <a:r>
              <a:rPr lang="ru-RU" sz="2400" b="1" dirty="0" smtClean="0"/>
              <a:t>соединения?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7191" y="2981609"/>
            <a:ext cx="8357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Какую роль выполняют ионы железа(3+) 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при образовании </a:t>
            </a:r>
            <a:r>
              <a:rPr lang="ru-RU" sz="2400" b="1" dirty="0" smtClean="0"/>
              <a:t>комплексных соединений?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5214950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В качестве чего  выступают ионы железа (3+) при протекании окислительно-восстановительных реакций?</a:t>
            </a:r>
            <a:endParaRPr lang="ru-RU" sz="2400" b="1" dirty="0"/>
          </a:p>
        </p:txBody>
      </p:sp>
      <p:pic>
        <p:nvPicPr>
          <p:cNvPr id="10" name="Picture 8" descr="j04326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 descr="Хими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32664">
            <a:off x="235100" y="3106150"/>
            <a:ext cx="428628" cy="413363"/>
          </a:xfrm>
          <a:prstGeom prst="rect">
            <a:avLst/>
          </a:prstGeom>
          <a:noFill/>
        </p:spPr>
      </p:pic>
      <p:pic>
        <p:nvPicPr>
          <p:cNvPr id="12" name="Picture 22" descr="Хими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53956">
            <a:off x="247290" y="5260751"/>
            <a:ext cx="464344" cy="35719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82435" y="3863250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Почему при многообразие ионов находящихся в </a:t>
            </a:r>
          </a:p>
          <a:p>
            <a:pPr algn="just"/>
            <a:r>
              <a:rPr lang="ru-RU" sz="2400" b="1" dirty="0" smtClean="0"/>
              <a:t>пробирке ионы железа(3+)  каждый раз выбирают</a:t>
            </a:r>
          </a:p>
          <a:p>
            <a:pPr algn="just"/>
            <a:r>
              <a:rPr lang="ru-RU" sz="2400" b="1" dirty="0" smtClean="0"/>
              <a:t>определенные анионы?</a:t>
            </a:r>
            <a:endParaRPr lang="ru-RU" sz="2400" b="1" dirty="0"/>
          </a:p>
        </p:txBody>
      </p:sp>
      <p:pic>
        <p:nvPicPr>
          <p:cNvPr id="14" name="Picture 22" descr="Химия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53956">
            <a:off x="258528" y="3973644"/>
            <a:ext cx="464344" cy="461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428604"/>
            <a:ext cx="5867400" cy="7620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Домашнее задание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714620"/>
            <a:ext cx="6072230" cy="457200"/>
          </a:xfrm>
        </p:spPr>
        <p:txBody>
          <a:bodyPr/>
          <a:lstStyle/>
          <a:p>
            <a:pPr algn="ctr"/>
            <a:r>
              <a:rPr lang="ru-RU" sz="3600" b="1" dirty="0" smtClean="0"/>
              <a:t>Предскажите поведение ионов меди(2+) в различных системах</a:t>
            </a:r>
            <a:endParaRPr lang="ru-RU" sz="3600" b="1" dirty="0"/>
          </a:p>
        </p:txBody>
      </p:sp>
      <p:pic>
        <p:nvPicPr>
          <p:cNvPr id="4" name="Picture 22" descr="http://animo2.ucoz.ru/_ph/14/2/67987117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714884"/>
            <a:ext cx="1785950" cy="1809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 noChangeArrowheads="1"/>
          </p:cNvSpPr>
          <p:nvPr/>
        </p:nvSpPr>
        <p:spPr bwMode="invGray">
          <a:xfrm>
            <a:off x="0" y="1428736"/>
            <a:ext cx="5715000" cy="4495800"/>
          </a:xfrm>
          <a:prstGeom prst="rightArrow">
            <a:avLst>
              <a:gd name="adj1" fmla="val 86065"/>
              <a:gd name="adj2" fmla="val 31780"/>
            </a:avLst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blackWhite">
          <a:xfrm>
            <a:off x="304800" y="2133600"/>
            <a:ext cx="4038600" cy="990600"/>
          </a:xfrm>
          <a:prstGeom prst="roundRect">
            <a:avLst>
              <a:gd name="adj" fmla="val 9106"/>
            </a:avLst>
          </a:prstGeom>
          <a:solidFill>
            <a:srgbClr val="45855A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ТЭД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 Гидролиз солей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blackWhite">
          <a:xfrm>
            <a:off x="304800" y="3276600"/>
            <a:ext cx="4038600" cy="990600"/>
          </a:xfrm>
          <a:prstGeom prst="roundRect">
            <a:avLst>
              <a:gd name="adj" fmla="val 9106"/>
            </a:avLst>
          </a:prstGeom>
          <a:solidFill>
            <a:srgbClr val="45855A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smtClean="0">
                <a:solidFill>
                  <a:srgbClr val="FFFFFF"/>
                </a:solidFill>
              </a:rPr>
              <a:t>ОВТ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blackWhite">
          <a:xfrm>
            <a:off x="304800" y="4419600"/>
            <a:ext cx="4038600" cy="990600"/>
          </a:xfrm>
          <a:prstGeom prst="roundRect">
            <a:avLst>
              <a:gd name="adj" fmla="val 9106"/>
            </a:avLst>
          </a:prstGeom>
          <a:solidFill>
            <a:srgbClr val="45855A"/>
          </a:solidFill>
          <a:ln w="25400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FFFFFF"/>
                </a:solidFill>
              </a:rPr>
              <a:t>Координационная</a:t>
            </a:r>
          </a:p>
          <a:p>
            <a:pPr algn="ctr"/>
            <a:r>
              <a:rPr lang="ru-RU" sz="3200" b="1" dirty="0" smtClean="0">
                <a:solidFill>
                  <a:srgbClr val="FFFFFF"/>
                </a:solidFill>
              </a:rPr>
              <a:t>теория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5791200" y="2209800"/>
            <a:ext cx="3138518" cy="3200400"/>
          </a:xfrm>
          <a:prstGeom prst="roundRect">
            <a:avLst>
              <a:gd name="adj" fmla="val 9106"/>
            </a:avLst>
          </a:prstGeom>
          <a:solidFill>
            <a:schemeClr val="bg1"/>
          </a:solidFill>
          <a:ln w="25400">
            <a:noFill/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/>
            <a:r>
              <a:rPr lang="ru-RU" sz="3200" b="1" dirty="0" smtClean="0"/>
              <a:t>Семь превращений в одной пробирке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928802"/>
            <a:ext cx="7315200" cy="4525963"/>
          </a:xfrm>
        </p:spPr>
        <p:txBody>
          <a:bodyPr/>
          <a:lstStyle/>
          <a:p>
            <a:pPr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Я никогда не отговариваю человека от попытки провести тот или другой эксперимент. Если он не найдет, что ищет, он, может быть откроет нечто новое.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Джеймс Максвелл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71472" y="642918"/>
            <a:ext cx="7929618" cy="5715040"/>
          </a:xfrm>
          <a:prstGeom prst="horizontalScroll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b="1" dirty="0" smtClean="0">
                <a:solidFill>
                  <a:schemeClr val="tx1"/>
                </a:solidFill>
              </a:rPr>
              <a:t>Исследовать поведение ионов железа (3+) в  различных системах, осуществив практически ряд последовательных превращений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" descr="convex_concave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57158" y="2214554"/>
            <a:ext cx="5032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FeCI</a:t>
            </a:r>
            <a:r>
              <a:rPr lang="en-US" sz="2800" b="1" dirty="0" smtClean="0"/>
              <a:t>3 </a:t>
            </a:r>
            <a:r>
              <a:rPr lang="en-US" sz="4000" b="1" dirty="0" smtClean="0"/>
              <a:t> +  Na</a:t>
            </a:r>
            <a:r>
              <a:rPr lang="en-US" sz="2800" b="1" dirty="0" smtClean="0"/>
              <a:t>2</a:t>
            </a:r>
            <a:r>
              <a:rPr lang="en-US" sz="4000" b="1" dirty="0" smtClean="0"/>
              <a:t>CO</a:t>
            </a:r>
            <a:r>
              <a:rPr lang="en-US" sz="2800" b="1" dirty="0" smtClean="0"/>
              <a:t>3</a:t>
            </a:r>
            <a:r>
              <a:rPr lang="en-US" sz="4000" b="1" dirty="0" smtClean="0"/>
              <a:t> → </a:t>
            </a:r>
            <a:endParaRPr lang="ru-RU" sz="4000" b="1" dirty="0"/>
          </a:p>
        </p:txBody>
      </p:sp>
      <p:pic>
        <p:nvPicPr>
          <p:cNvPr id="5" name="Picture 9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143116"/>
            <a:ext cx="9525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1857356" y="3857628"/>
            <a:ext cx="53578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Запишите уравнение </a:t>
            </a:r>
          </a:p>
          <a:p>
            <a:pPr algn="ctr"/>
            <a:r>
              <a:rPr lang="ru-RU" sz="3200" b="1" dirty="0" smtClean="0"/>
              <a:t>реакции гидролиза</a:t>
            </a:r>
            <a:endParaRPr lang="ru-RU" sz="3200" b="1" dirty="0"/>
          </a:p>
        </p:txBody>
      </p:sp>
      <p:sp>
        <p:nvSpPr>
          <p:cNvPr id="64" name="Freeform 3"/>
          <p:cNvSpPr>
            <a:spLocks/>
          </p:cNvSpPr>
          <p:nvPr/>
        </p:nvSpPr>
        <p:spPr bwMode="gray">
          <a:xfrm>
            <a:off x="7858148" y="285728"/>
            <a:ext cx="738187" cy="1152525"/>
          </a:xfrm>
          <a:custGeom>
            <a:avLst/>
            <a:gdLst/>
            <a:ahLst/>
            <a:cxnLst>
              <a:cxn ang="0">
                <a:pos x="348" y="682"/>
              </a:cxn>
              <a:cxn ang="0">
                <a:pos x="340" y="734"/>
              </a:cxn>
              <a:cxn ang="0">
                <a:pos x="352" y="770"/>
              </a:cxn>
              <a:cxn ang="0">
                <a:pos x="390" y="786"/>
              </a:cxn>
              <a:cxn ang="0">
                <a:pos x="434" y="800"/>
              </a:cxn>
              <a:cxn ang="0">
                <a:pos x="436" y="826"/>
              </a:cxn>
              <a:cxn ang="0">
                <a:pos x="400" y="838"/>
              </a:cxn>
              <a:cxn ang="0">
                <a:pos x="382" y="836"/>
              </a:cxn>
              <a:cxn ang="0">
                <a:pos x="288" y="828"/>
              </a:cxn>
              <a:cxn ang="0">
                <a:pos x="144" y="828"/>
              </a:cxn>
              <a:cxn ang="0">
                <a:pos x="42" y="840"/>
              </a:cxn>
              <a:cxn ang="0">
                <a:pos x="16" y="840"/>
              </a:cxn>
              <a:cxn ang="0">
                <a:pos x="4" y="832"/>
              </a:cxn>
              <a:cxn ang="0">
                <a:pos x="0" y="820"/>
              </a:cxn>
              <a:cxn ang="0">
                <a:pos x="4" y="804"/>
              </a:cxn>
              <a:cxn ang="0">
                <a:pos x="14" y="794"/>
              </a:cxn>
              <a:cxn ang="0">
                <a:pos x="32" y="790"/>
              </a:cxn>
              <a:cxn ang="0">
                <a:pos x="76" y="780"/>
              </a:cxn>
              <a:cxn ang="0">
                <a:pos x="120" y="750"/>
              </a:cxn>
              <a:cxn ang="0">
                <a:pos x="154" y="678"/>
              </a:cxn>
              <a:cxn ang="0">
                <a:pos x="300" y="168"/>
              </a:cxn>
              <a:cxn ang="0">
                <a:pos x="300" y="144"/>
              </a:cxn>
              <a:cxn ang="0">
                <a:pos x="292" y="134"/>
              </a:cxn>
              <a:cxn ang="0">
                <a:pos x="280" y="130"/>
              </a:cxn>
              <a:cxn ang="0">
                <a:pos x="258" y="136"/>
              </a:cxn>
              <a:cxn ang="0">
                <a:pos x="206" y="150"/>
              </a:cxn>
              <a:cxn ang="0">
                <a:pos x="170" y="156"/>
              </a:cxn>
              <a:cxn ang="0">
                <a:pos x="156" y="152"/>
              </a:cxn>
              <a:cxn ang="0">
                <a:pos x="150" y="142"/>
              </a:cxn>
              <a:cxn ang="0">
                <a:pos x="154" y="122"/>
              </a:cxn>
              <a:cxn ang="0">
                <a:pos x="198" y="98"/>
              </a:cxn>
              <a:cxn ang="0">
                <a:pos x="262" y="80"/>
              </a:cxn>
              <a:cxn ang="0">
                <a:pos x="506" y="2"/>
              </a:cxn>
              <a:cxn ang="0">
                <a:pos x="520" y="0"/>
              </a:cxn>
              <a:cxn ang="0">
                <a:pos x="532" y="2"/>
              </a:cxn>
              <a:cxn ang="0">
                <a:pos x="538" y="12"/>
              </a:cxn>
              <a:cxn ang="0">
                <a:pos x="538" y="22"/>
              </a:cxn>
              <a:cxn ang="0">
                <a:pos x="534" y="36"/>
              </a:cxn>
            </a:cxnLst>
            <a:rect l="0" t="0" r="r" b="b"/>
            <a:pathLst>
              <a:path w="538" h="840">
                <a:moveTo>
                  <a:pt x="532" y="46"/>
                </a:moveTo>
                <a:lnTo>
                  <a:pt x="348" y="682"/>
                </a:lnTo>
                <a:lnTo>
                  <a:pt x="342" y="710"/>
                </a:lnTo>
                <a:lnTo>
                  <a:pt x="340" y="734"/>
                </a:lnTo>
                <a:lnTo>
                  <a:pt x="342" y="754"/>
                </a:lnTo>
                <a:lnTo>
                  <a:pt x="352" y="770"/>
                </a:lnTo>
                <a:lnTo>
                  <a:pt x="368" y="782"/>
                </a:lnTo>
                <a:lnTo>
                  <a:pt x="390" y="786"/>
                </a:lnTo>
                <a:lnTo>
                  <a:pt x="418" y="792"/>
                </a:lnTo>
                <a:lnTo>
                  <a:pt x="434" y="800"/>
                </a:lnTo>
                <a:lnTo>
                  <a:pt x="440" y="810"/>
                </a:lnTo>
                <a:lnTo>
                  <a:pt x="436" y="826"/>
                </a:lnTo>
                <a:lnTo>
                  <a:pt x="422" y="834"/>
                </a:lnTo>
                <a:lnTo>
                  <a:pt x="400" y="838"/>
                </a:lnTo>
                <a:lnTo>
                  <a:pt x="392" y="838"/>
                </a:lnTo>
                <a:lnTo>
                  <a:pt x="382" y="836"/>
                </a:lnTo>
                <a:lnTo>
                  <a:pt x="370" y="836"/>
                </a:lnTo>
                <a:lnTo>
                  <a:pt x="288" y="828"/>
                </a:lnTo>
                <a:lnTo>
                  <a:pt x="218" y="826"/>
                </a:lnTo>
                <a:lnTo>
                  <a:pt x="144" y="828"/>
                </a:lnTo>
                <a:lnTo>
                  <a:pt x="62" y="838"/>
                </a:lnTo>
                <a:lnTo>
                  <a:pt x="42" y="840"/>
                </a:lnTo>
                <a:lnTo>
                  <a:pt x="26" y="840"/>
                </a:lnTo>
                <a:lnTo>
                  <a:pt x="16" y="840"/>
                </a:lnTo>
                <a:lnTo>
                  <a:pt x="10" y="836"/>
                </a:lnTo>
                <a:lnTo>
                  <a:pt x="4" y="832"/>
                </a:lnTo>
                <a:lnTo>
                  <a:pt x="2" y="826"/>
                </a:lnTo>
                <a:lnTo>
                  <a:pt x="0" y="820"/>
                </a:lnTo>
                <a:lnTo>
                  <a:pt x="0" y="812"/>
                </a:lnTo>
                <a:lnTo>
                  <a:pt x="4" y="804"/>
                </a:lnTo>
                <a:lnTo>
                  <a:pt x="8" y="800"/>
                </a:lnTo>
                <a:lnTo>
                  <a:pt x="14" y="794"/>
                </a:lnTo>
                <a:lnTo>
                  <a:pt x="22" y="792"/>
                </a:lnTo>
                <a:lnTo>
                  <a:pt x="32" y="790"/>
                </a:lnTo>
                <a:lnTo>
                  <a:pt x="50" y="786"/>
                </a:lnTo>
                <a:lnTo>
                  <a:pt x="76" y="780"/>
                </a:lnTo>
                <a:lnTo>
                  <a:pt x="100" y="772"/>
                </a:lnTo>
                <a:lnTo>
                  <a:pt x="120" y="750"/>
                </a:lnTo>
                <a:lnTo>
                  <a:pt x="138" y="720"/>
                </a:lnTo>
                <a:lnTo>
                  <a:pt x="154" y="678"/>
                </a:lnTo>
                <a:lnTo>
                  <a:pt x="296" y="180"/>
                </a:lnTo>
                <a:lnTo>
                  <a:pt x="300" y="168"/>
                </a:lnTo>
                <a:lnTo>
                  <a:pt x="300" y="152"/>
                </a:lnTo>
                <a:lnTo>
                  <a:pt x="300" y="144"/>
                </a:lnTo>
                <a:lnTo>
                  <a:pt x="296" y="138"/>
                </a:lnTo>
                <a:lnTo>
                  <a:pt x="292" y="134"/>
                </a:lnTo>
                <a:lnTo>
                  <a:pt x="288" y="132"/>
                </a:lnTo>
                <a:lnTo>
                  <a:pt x="280" y="130"/>
                </a:lnTo>
                <a:lnTo>
                  <a:pt x="272" y="132"/>
                </a:lnTo>
                <a:lnTo>
                  <a:pt x="258" y="136"/>
                </a:lnTo>
                <a:lnTo>
                  <a:pt x="236" y="142"/>
                </a:lnTo>
                <a:lnTo>
                  <a:pt x="206" y="150"/>
                </a:lnTo>
                <a:lnTo>
                  <a:pt x="186" y="154"/>
                </a:lnTo>
                <a:lnTo>
                  <a:pt x="170" y="156"/>
                </a:lnTo>
                <a:lnTo>
                  <a:pt x="162" y="154"/>
                </a:lnTo>
                <a:lnTo>
                  <a:pt x="156" y="152"/>
                </a:lnTo>
                <a:lnTo>
                  <a:pt x="152" y="148"/>
                </a:lnTo>
                <a:lnTo>
                  <a:pt x="150" y="142"/>
                </a:lnTo>
                <a:lnTo>
                  <a:pt x="148" y="134"/>
                </a:lnTo>
                <a:lnTo>
                  <a:pt x="154" y="122"/>
                </a:lnTo>
                <a:lnTo>
                  <a:pt x="170" y="110"/>
                </a:lnTo>
                <a:lnTo>
                  <a:pt x="198" y="98"/>
                </a:lnTo>
                <a:lnTo>
                  <a:pt x="230" y="88"/>
                </a:lnTo>
                <a:lnTo>
                  <a:pt x="262" y="80"/>
                </a:lnTo>
                <a:lnTo>
                  <a:pt x="390" y="42"/>
                </a:lnTo>
                <a:lnTo>
                  <a:pt x="506" y="2"/>
                </a:lnTo>
                <a:lnTo>
                  <a:pt x="514" y="0"/>
                </a:lnTo>
                <a:lnTo>
                  <a:pt x="520" y="0"/>
                </a:lnTo>
                <a:lnTo>
                  <a:pt x="526" y="0"/>
                </a:lnTo>
                <a:lnTo>
                  <a:pt x="532" y="2"/>
                </a:lnTo>
                <a:lnTo>
                  <a:pt x="536" y="6"/>
                </a:lnTo>
                <a:lnTo>
                  <a:pt x="538" y="12"/>
                </a:lnTo>
                <a:lnTo>
                  <a:pt x="538" y="18"/>
                </a:lnTo>
                <a:lnTo>
                  <a:pt x="538" y="22"/>
                </a:lnTo>
                <a:lnTo>
                  <a:pt x="536" y="28"/>
                </a:lnTo>
                <a:lnTo>
                  <a:pt x="534" y="36"/>
                </a:lnTo>
                <a:lnTo>
                  <a:pt x="532" y="46"/>
                </a:lnTo>
                <a:close/>
              </a:path>
            </a:pathLst>
          </a:custGeom>
          <a:gradFill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65" name="Picture 13" descr="http://animashky.ru/flist/gldr/2/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857628"/>
            <a:ext cx="1428750" cy="1428750"/>
          </a:xfrm>
          <a:prstGeom prst="rect">
            <a:avLst/>
          </a:prstGeom>
          <a:noFill/>
        </p:spPr>
      </p:pic>
      <p:pic>
        <p:nvPicPr>
          <p:cNvPr id="4098" name="Picture 2" descr="http://cor.edu.27.ru/dlrstore/2ce7202c-322b-4b0c-4724-88f54b7503fb/028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1785926"/>
            <a:ext cx="15716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3" grpId="0"/>
      <p:bldP spid="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nvex_concave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785786" y="2285992"/>
            <a:ext cx="43043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Fe(OH)</a:t>
            </a:r>
            <a:r>
              <a:rPr lang="en-US" sz="2800" b="1" dirty="0" smtClean="0"/>
              <a:t>3</a:t>
            </a:r>
            <a:r>
              <a:rPr lang="en-US" sz="4000" b="1" dirty="0" smtClean="0"/>
              <a:t> + HCI →</a:t>
            </a:r>
            <a:endParaRPr lang="ru-RU" sz="4000" b="1" dirty="0"/>
          </a:p>
        </p:txBody>
      </p:sp>
      <p:pic>
        <p:nvPicPr>
          <p:cNvPr id="5" name="Picture 9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143116"/>
            <a:ext cx="9525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357290" y="3500438"/>
            <a:ext cx="7072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Запишите уравнение химической</a:t>
            </a:r>
          </a:p>
          <a:p>
            <a:pPr algn="ctr"/>
            <a:r>
              <a:rPr lang="ru-RU" sz="3200" b="1" dirty="0" smtClean="0"/>
              <a:t> реакции в молекулярном и ионном видах</a:t>
            </a:r>
            <a:endParaRPr lang="ru-RU" sz="3200" b="1" dirty="0"/>
          </a:p>
        </p:txBody>
      </p:sp>
      <p:sp>
        <p:nvSpPr>
          <p:cNvPr id="10" name="Freeform 4"/>
          <p:cNvSpPr>
            <a:spLocks/>
          </p:cNvSpPr>
          <p:nvPr/>
        </p:nvSpPr>
        <p:spPr bwMode="gray">
          <a:xfrm>
            <a:off x="7715272" y="285728"/>
            <a:ext cx="1004887" cy="1131888"/>
          </a:xfrm>
          <a:custGeom>
            <a:avLst/>
            <a:gdLst/>
            <a:ahLst/>
            <a:cxnLst>
              <a:cxn ang="0">
                <a:pos x="256" y="662"/>
              </a:cxn>
              <a:cxn ang="0">
                <a:pos x="314" y="660"/>
              </a:cxn>
              <a:cxn ang="0">
                <a:pos x="372" y="660"/>
              </a:cxn>
              <a:cxn ang="0">
                <a:pos x="534" y="660"/>
              </a:cxn>
              <a:cxn ang="0">
                <a:pos x="574" y="638"/>
              </a:cxn>
              <a:cxn ang="0">
                <a:pos x="594" y="606"/>
              </a:cxn>
              <a:cxn ang="0">
                <a:pos x="610" y="594"/>
              </a:cxn>
              <a:cxn ang="0">
                <a:pos x="626" y="592"/>
              </a:cxn>
              <a:cxn ang="0">
                <a:pos x="636" y="598"/>
              </a:cxn>
              <a:cxn ang="0">
                <a:pos x="638" y="610"/>
              </a:cxn>
              <a:cxn ang="0">
                <a:pos x="632" y="636"/>
              </a:cxn>
              <a:cxn ang="0">
                <a:pos x="620" y="668"/>
              </a:cxn>
              <a:cxn ang="0">
                <a:pos x="604" y="724"/>
              </a:cxn>
              <a:cxn ang="0">
                <a:pos x="582" y="796"/>
              </a:cxn>
              <a:cxn ang="0">
                <a:pos x="558" y="820"/>
              </a:cxn>
              <a:cxn ang="0">
                <a:pos x="542" y="818"/>
              </a:cxn>
              <a:cxn ang="0">
                <a:pos x="484" y="818"/>
              </a:cxn>
              <a:cxn ang="0">
                <a:pos x="306" y="818"/>
              </a:cxn>
              <a:cxn ang="0">
                <a:pos x="184" y="818"/>
              </a:cxn>
              <a:cxn ang="0">
                <a:pos x="120" y="820"/>
              </a:cxn>
              <a:cxn ang="0">
                <a:pos x="46" y="824"/>
              </a:cxn>
              <a:cxn ang="0">
                <a:pos x="30" y="824"/>
              </a:cxn>
              <a:cxn ang="0">
                <a:pos x="10" y="820"/>
              </a:cxn>
              <a:cxn ang="0">
                <a:pos x="2" y="810"/>
              </a:cxn>
              <a:cxn ang="0">
                <a:pos x="4" y="790"/>
              </a:cxn>
              <a:cxn ang="0">
                <a:pos x="40" y="746"/>
              </a:cxn>
              <a:cxn ang="0">
                <a:pos x="112" y="684"/>
              </a:cxn>
              <a:cxn ang="0">
                <a:pos x="230" y="590"/>
              </a:cxn>
              <a:cxn ang="0">
                <a:pos x="340" y="496"/>
              </a:cxn>
              <a:cxn ang="0">
                <a:pos x="418" y="422"/>
              </a:cxn>
              <a:cxn ang="0">
                <a:pos x="476" y="342"/>
              </a:cxn>
              <a:cxn ang="0">
                <a:pos x="516" y="240"/>
              </a:cxn>
              <a:cxn ang="0">
                <a:pos x="516" y="158"/>
              </a:cxn>
              <a:cxn ang="0">
                <a:pos x="488" y="104"/>
              </a:cxn>
              <a:cxn ang="0">
                <a:pos x="438" y="70"/>
              </a:cxn>
              <a:cxn ang="0">
                <a:pos x="364" y="70"/>
              </a:cxn>
              <a:cxn ang="0">
                <a:pos x="286" y="110"/>
              </a:cxn>
              <a:cxn ang="0">
                <a:pos x="216" y="190"/>
              </a:cxn>
              <a:cxn ang="0">
                <a:pos x="200" y="208"/>
              </a:cxn>
              <a:cxn ang="0">
                <a:pos x="184" y="214"/>
              </a:cxn>
              <a:cxn ang="0">
                <a:pos x="172" y="210"/>
              </a:cxn>
              <a:cxn ang="0">
                <a:pos x="166" y="202"/>
              </a:cxn>
              <a:cxn ang="0">
                <a:pos x="170" y="172"/>
              </a:cxn>
              <a:cxn ang="0">
                <a:pos x="206" y="120"/>
              </a:cxn>
              <a:cxn ang="0">
                <a:pos x="276" y="56"/>
              </a:cxn>
              <a:cxn ang="0">
                <a:pos x="368" y="14"/>
              </a:cxn>
              <a:cxn ang="0">
                <a:pos x="472" y="0"/>
              </a:cxn>
              <a:cxn ang="0">
                <a:pos x="570" y="12"/>
              </a:cxn>
              <a:cxn ang="0">
                <a:pos x="650" y="50"/>
              </a:cxn>
              <a:cxn ang="0">
                <a:pos x="712" y="118"/>
              </a:cxn>
              <a:cxn ang="0">
                <a:pos x="732" y="210"/>
              </a:cxn>
              <a:cxn ang="0">
                <a:pos x="710" y="306"/>
              </a:cxn>
              <a:cxn ang="0">
                <a:pos x="642" y="390"/>
              </a:cxn>
              <a:cxn ang="0">
                <a:pos x="574" y="436"/>
              </a:cxn>
              <a:cxn ang="0">
                <a:pos x="520" y="466"/>
              </a:cxn>
              <a:cxn ang="0">
                <a:pos x="436" y="514"/>
              </a:cxn>
              <a:cxn ang="0">
                <a:pos x="276" y="616"/>
              </a:cxn>
            </a:cxnLst>
            <a:rect l="0" t="0" r="r" b="b"/>
            <a:pathLst>
              <a:path w="732" h="824">
                <a:moveTo>
                  <a:pt x="206" y="668"/>
                </a:moveTo>
                <a:lnTo>
                  <a:pt x="256" y="662"/>
                </a:lnTo>
                <a:lnTo>
                  <a:pt x="300" y="660"/>
                </a:lnTo>
                <a:lnTo>
                  <a:pt x="314" y="660"/>
                </a:lnTo>
                <a:lnTo>
                  <a:pt x="338" y="660"/>
                </a:lnTo>
                <a:lnTo>
                  <a:pt x="372" y="660"/>
                </a:lnTo>
                <a:lnTo>
                  <a:pt x="508" y="662"/>
                </a:lnTo>
                <a:lnTo>
                  <a:pt x="534" y="660"/>
                </a:lnTo>
                <a:lnTo>
                  <a:pt x="556" y="652"/>
                </a:lnTo>
                <a:lnTo>
                  <a:pt x="574" y="638"/>
                </a:lnTo>
                <a:lnTo>
                  <a:pt x="586" y="618"/>
                </a:lnTo>
                <a:lnTo>
                  <a:pt x="594" y="606"/>
                </a:lnTo>
                <a:lnTo>
                  <a:pt x="602" y="598"/>
                </a:lnTo>
                <a:lnTo>
                  <a:pt x="610" y="594"/>
                </a:lnTo>
                <a:lnTo>
                  <a:pt x="618" y="592"/>
                </a:lnTo>
                <a:lnTo>
                  <a:pt x="626" y="592"/>
                </a:lnTo>
                <a:lnTo>
                  <a:pt x="632" y="594"/>
                </a:lnTo>
                <a:lnTo>
                  <a:pt x="636" y="598"/>
                </a:lnTo>
                <a:lnTo>
                  <a:pt x="638" y="604"/>
                </a:lnTo>
                <a:lnTo>
                  <a:pt x="638" y="610"/>
                </a:lnTo>
                <a:lnTo>
                  <a:pt x="636" y="622"/>
                </a:lnTo>
                <a:lnTo>
                  <a:pt x="632" y="636"/>
                </a:lnTo>
                <a:lnTo>
                  <a:pt x="624" y="656"/>
                </a:lnTo>
                <a:lnTo>
                  <a:pt x="620" y="668"/>
                </a:lnTo>
                <a:lnTo>
                  <a:pt x="614" y="690"/>
                </a:lnTo>
                <a:lnTo>
                  <a:pt x="604" y="724"/>
                </a:lnTo>
                <a:lnTo>
                  <a:pt x="592" y="768"/>
                </a:lnTo>
                <a:lnTo>
                  <a:pt x="582" y="796"/>
                </a:lnTo>
                <a:lnTo>
                  <a:pt x="572" y="812"/>
                </a:lnTo>
                <a:lnTo>
                  <a:pt x="558" y="820"/>
                </a:lnTo>
                <a:lnTo>
                  <a:pt x="556" y="820"/>
                </a:lnTo>
                <a:lnTo>
                  <a:pt x="542" y="818"/>
                </a:lnTo>
                <a:lnTo>
                  <a:pt x="518" y="818"/>
                </a:lnTo>
                <a:lnTo>
                  <a:pt x="484" y="818"/>
                </a:lnTo>
                <a:lnTo>
                  <a:pt x="384" y="818"/>
                </a:lnTo>
                <a:lnTo>
                  <a:pt x="306" y="818"/>
                </a:lnTo>
                <a:lnTo>
                  <a:pt x="240" y="818"/>
                </a:lnTo>
                <a:lnTo>
                  <a:pt x="184" y="818"/>
                </a:lnTo>
                <a:lnTo>
                  <a:pt x="138" y="818"/>
                </a:lnTo>
                <a:lnTo>
                  <a:pt x="120" y="820"/>
                </a:lnTo>
                <a:lnTo>
                  <a:pt x="88" y="820"/>
                </a:lnTo>
                <a:lnTo>
                  <a:pt x="46" y="824"/>
                </a:lnTo>
                <a:lnTo>
                  <a:pt x="36" y="824"/>
                </a:lnTo>
                <a:lnTo>
                  <a:pt x="30" y="824"/>
                </a:lnTo>
                <a:lnTo>
                  <a:pt x="18" y="824"/>
                </a:lnTo>
                <a:lnTo>
                  <a:pt x="10" y="820"/>
                </a:lnTo>
                <a:lnTo>
                  <a:pt x="4" y="816"/>
                </a:lnTo>
                <a:lnTo>
                  <a:pt x="2" y="810"/>
                </a:lnTo>
                <a:lnTo>
                  <a:pt x="0" y="802"/>
                </a:lnTo>
                <a:lnTo>
                  <a:pt x="4" y="790"/>
                </a:lnTo>
                <a:lnTo>
                  <a:pt x="18" y="770"/>
                </a:lnTo>
                <a:lnTo>
                  <a:pt x="40" y="746"/>
                </a:lnTo>
                <a:lnTo>
                  <a:pt x="72" y="718"/>
                </a:lnTo>
                <a:lnTo>
                  <a:pt x="112" y="684"/>
                </a:lnTo>
                <a:lnTo>
                  <a:pt x="160" y="644"/>
                </a:lnTo>
                <a:lnTo>
                  <a:pt x="230" y="590"/>
                </a:lnTo>
                <a:lnTo>
                  <a:pt x="288" y="540"/>
                </a:lnTo>
                <a:lnTo>
                  <a:pt x="340" y="496"/>
                </a:lnTo>
                <a:lnTo>
                  <a:pt x="382" y="456"/>
                </a:lnTo>
                <a:lnTo>
                  <a:pt x="418" y="422"/>
                </a:lnTo>
                <a:lnTo>
                  <a:pt x="442" y="392"/>
                </a:lnTo>
                <a:lnTo>
                  <a:pt x="476" y="342"/>
                </a:lnTo>
                <a:lnTo>
                  <a:pt x="500" y="292"/>
                </a:lnTo>
                <a:lnTo>
                  <a:pt x="516" y="240"/>
                </a:lnTo>
                <a:lnTo>
                  <a:pt x="520" y="190"/>
                </a:lnTo>
                <a:lnTo>
                  <a:pt x="516" y="158"/>
                </a:lnTo>
                <a:lnTo>
                  <a:pt x="506" y="130"/>
                </a:lnTo>
                <a:lnTo>
                  <a:pt x="488" y="104"/>
                </a:lnTo>
                <a:lnTo>
                  <a:pt x="466" y="82"/>
                </a:lnTo>
                <a:lnTo>
                  <a:pt x="438" y="70"/>
                </a:lnTo>
                <a:lnTo>
                  <a:pt x="408" y="66"/>
                </a:lnTo>
                <a:lnTo>
                  <a:pt x="364" y="70"/>
                </a:lnTo>
                <a:lnTo>
                  <a:pt x="324" y="86"/>
                </a:lnTo>
                <a:lnTo>
                  <a:pt x="286" y="110"/>
                </a:lnTo>
                <a:lnTo>
                  <a:pt x="250" y="144"/>
                </a:lnTo>
                <a:lnTo>
                  <a:pt x="216" y="190"/>
                </a:lnTo>
                <a:lnTo>
                  <a:pt x="208" y="200"/>
                </a:lnTo>
                <a:lnTo>
                  <a:pt x="200" y="208"/>
                </a:lnTo>
                <a:lnTo>
                  <a:pt x="192" y="212"/>
                </a:lnTo>
                <a:lnTo>
                  <a:pt x="184" y="214"/>
                </a:lnTo>
                <a:lnTo>
                  <a:pt x="178" y="212"/>
                </a:lnTo>
                <a:lnTo>
                  <a:pt x="172" y="210"/>
                </a:lnTo>
                <a:lnTo>
                  <a:pt x="168" y="206"/>
                </a:lnTo>
                <a:lnTo>
                  <a:pt x="166" y="202"/>
                </a:lnTo>
                <a:lnTo>
                  <a:pt x="166" y="194"/>
                </a:lnTo>
                <a:lnTo>
                  <a:pt x="170" y="172"/>
                </a:lnTo>
                <a:lnTo>
                  <a:pt x="184" y="146"/>
                </a:lnTo>
                <a:lnTo>
                  <a:pt x="206" y="120"/>
                </a:lnTo>
                <a:lnTo>
                  <a:pt x="236" y="88"/>
                </a:lnTo>
                <a:lnTo>
                  <a:pt x="276" y="56"/>
                </a:lnTo>
                <a:lnTo>
                  <a:pt x="320" y="32"/>
                </a:lnTo>
                <a:lnTo>
                  <a:pt x="368" y="14"/>
                </a:lnTo>
                <a:lnTo>
                  <a:pt x="418" y="4"/>
                </a:lnTo>
                <a:lnTo>
                  <a:pt x="472" y="0"/>
                </a:lnTo>
                <a:lnTo>
                  <a:pt x="524" y="4"/>
                </a:lnTo>
                <a:lnTo>
                  <a:pt x="570" y="12"/>
                </a:lnTo>
                <a:lnTo>
                  <a:pt x="612" y="28"/>
                </a:lnTo>
                <a:lnTo>
                  <a:pt x="650" y="50"/>
                </a:lnTo>
                <a:lnTo>
                  <a:pt x="686" y="82"/>
                </a:lnTo>
                <a:lnTo>
                  <a:pt x="712" y="118"/>
                </a:lnTo>
                <a:lnTo>
                  <a:pt x="728" y="162"/>
                </a:lnTo>
                <a:lnTo>
                  <a:pt x="732" y="210"/>
                </a:lnTo>
                <a:lnTo>
                  <a:pt x="726" y="260"/>
                </a:lnTo>
                <a:lnTo>
                  <a:pt x="710" y="306"/>
                </a:lnTo>
                <a:lnTo>
                  <a:pt x="682" y="350"/>
                </a:lnTo>
                <a:lnTo>
                  <a:pt x="642" y="390"/>
                </a:lnTo>
                <a:lnTo>
                  <a:pt x="590" y="426"/>
                </a:lnTo>
                <a:lnTo>
                  <a:pt x="574" y="436"/>
                </a:lnTo>
                <a:lnTo>
                  <a:pt x="552" y="448"/>
                </a:lnTo>
                <a:lnTo>
                  <a:pt x="520" y="466"/>
                </a:lnTo>
                <a:lnTo>
                  <a:pt x="482" y="488"/>
                </a:lnTo>
                <a:lnTo>
                  <a:pt x="436" y="514"/>
                </a:lnTo>
                <a:lnTo>
                  <a:pt x="352" y="564"/>
                </a:lnTo>
                <a:lnTo>
                  <a:pt x="276" y="616"/>
                </a:lnTo>
                <a:lnTo>
                  <a:pt x="206" y="668"/>
                </a:lnTo>
                <a:close/>
              </a:path>
            </a:pathLst>
          </a:custGeom>
          <a:gradFill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pic>
        <p:nvPicPr>
          <p:cNvPr id="11" name="Picture 13" descr="http://animashky.ru/flist/gldr/2/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1428750" cy="1428750"/>
          </a:xfrm>
          <a:prstGeom prst="rect">
            <a:avLst/>
          </a:prstGeom>
          <a:noFill/>
        </p:spPr>
      </p:pic>
      <p:pic>
        <p:nvPicPr>
          <p:cNvPr id="3074" name="Picture 2" descr="http://cor.edu.27.ru/dlrstore/328025e1-a196-e0d5-3524-f28eba00f451/154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1643050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nvex_concave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3" name="Freeform 5"/>
          <p:cNvSpPr>
            <a:spLocks/>
          </p:cNvSpPr>
          <p:nvPr/>
        </p:nvSpPr>
        <p:spPr bwMode="gray">
          <a:xfrm>
            <a:off x="7715272" y="214290"/>
            <a:ext cx="996950" cy="1306513"/>
          </a:xfrm>
          <a:custGeom>
            <a:avLst/>
            <a:gdLst/>
            <a:ahLst/>
            <a:cxnLst>
              <a:cxn ang="0">
                <a:pos x="386" y="388"/>
              </a:cxn>
              <a:cxn ang="0">
                <a:pos x="476" y="390"/>
              </a:cxn>
              <a:cxn ang="0">
                <a:pos x="566" y="414"/>
              </a:cxn>
              <a:cxn ang="0">
                <a:pos x="640" y="466"/>
              </a:cxn>
              <a:cxn ang="0">
                <a:pos x="684" y="546"/>
              </a:cxn>
              <a:cxn ang="0">
                <a:pos x="684" y="650"/>
              </a:cxn>
              <a:cxn ang="0">
                <a:pos x="638" y="752"/>
              </a:cxn>
              <a:cxn ang="0">
                <a:pos x="558" y="838"/>
              </a:cxn>
              <a:cxn ang="0">
                <a:pos x="462" y="898"/>
              </a:cxn>
              <a:cxn ang="0">
                <a:pos x="344" y="936"/>
              </a:cxn>
              <a:cxn ang="0">
                <a:pos x="208" y="950"/>
              </a:cxn>
              <a:cxn ang="0">
                <a:pos x="118" y="942"/>
              </a:cxn>
              <a:cxn ang="0">
                <a:pos x="46" y="918"/>
              </a:cxn>
              <a:cxn ang="0">
                <a:pos x="6" y="876"/>
              </a:cxn>
              <a:cxn ang="0">
                <a:pos x="6" y="822"/>
              </a:cxn>
              <a:cxn ang="0">
                <a:pos x="44" y="786"/>
              </a:cxn>
              <a:cxn ang="0">
                <a:pos x="102" y="786"/>
              </a:cxn>
              <a:cxn ang="0">
                <a:pos x="158" y="826"/>
              </a:cxn>
              <a:cxn ang="0">
                <a:pos x="204" y="888"/>
              </a:cxn>
              <a:cxn ang="0">
                <a:pos x="244" y="908"/>
              </a:cxn>
              <a:cxn ang="0">
                <a:pos x="314" y="888"/>
              </a:cxn>
              <a:cxn ang="0">
                <a:pos x="386" y="830"/>
              </a:cxn>
              <a:cxn ang="0">
                <a:pos x="436" y="760"/>
              </a:cxn>
              <a:cxn ang="0">
                <a:pos x="474" y="670"/>
              </a:cxn>
              <a:cxn ang="0">
                <a:pos x="486" y="586"/>
              </a:cxn>
              <a:cxn ang="0">
                <a:pos x="476" y="522"/>
              </a:cxn>
              <a:cxn ang="0">
                <a:pos x="442" y="472"/>
              </a:cxn>
              <a:cxn ang="0">
                <a:pos x="370" y="434"/>
              </a:cxn>
              <a:cxn ang="0">
                <a:pos x="288" y="432"/>
              </a:cxn>
              <a:cxn ang="0">
                <a:pos x="200" y="456"/>
              </a:cxn>
              <a:cxn ang="0">
                <a:pos x="188" y="458"/>
              </a:cxn>
              <a:cxn ang="0">
                <a:pos x="176" y="454"/>
              </a:cxn>
              <a:cxn ang="0">
                <a:pos x="170" y="444"/>
              </a:cxn>
              <a:cxn ang="0">
                <a:pos x="174" y="424"/>
              </a:cxn>
              <a:cxn ang="0">
                <a:pos x="220" y="394"/>
              </a:cxn>
              <a:cxn ang="0">
                <a:pos x="290" y="370"/>
              </a:cxn>
              <a:cxn ang="0">
                <a:pos x="376" y="336"/>
              </a:cxn>
              <a:cxn ang="0">
                <a:pos x="422" y="316"/>
              </a:cxn>
              <a:cxn ang="0">
                <a:pos x="492" y="258"/>
              </a:cxn>
              <a:cxn ang="0">
                <a:pos x="526" y="188"/>
              </a:cxn>
              <a:cxn ang="0">
                <a:pos x="528" y="124"/>
              </a:cxn>
              <a:cxn ang="0">
                <a:pos x="506" y="82"/>
              </a:cxn>
              <a:cxn ang="0">
                <a:pos x="466" y="58"/>
              </a:cxn>
              <a:cxn ang="0">
                <a:pos x="406" y="60"/>
              </a:cxn>
              <a:cxn ang="0">
                <a:pos x="330" y="100"/>
              </a:cxn>
              <a:cxn ang="0">
                <a:pos x="272" y="148"/>
              </a:cxn>
              <a:cxn ang="0">
                <a:pos x="252" y="152"/>
              </a:cxn>
              <a:cxn ang="0">
                <a:pos x="242" y="148"/>
              </a:cxn>
              <a:cxn ang="0">
                <a:pos x="240" y="136"/>
              </a:cxn>
              <a:cxn ang="0">
                <a:pos x="262" y="92"/>
              </a:cxn>
              <a:cxn ang="0">
                <a:pos x="338" y="38"/>
              </a:cxn>
              <a:cxn ang="0">
                <a:pos x="440" y="4"/>
              </a:cxn>
              <a:cxn ang="0">
                <a:pos x="554" y="4"/>
              </a:cxn>
              <a:cxn ang="0">
                <a:pos x="648" y="36"/>
              </a:cxn>
              <a:cxn ang="0">
                <a:pos x="706" y="86"/>
              </a:cxn>
              <a:cxn ang="0">
                <a:pos x="724" y="154"/>
              </a:cxn>
              <a:cxn ang="0">
                <a:pos x="702" y="228"/>
              </a:cxn>
              <a:cxn ang="0">
                <a:pos x="632" y="290"/>
              </a:cxn>
              <a:cxn ang="0">
                <a:pos x="570" y="318"/>
              </a:cxn>
              <a:cxn ang="0">
                <a:pos x="522" y="336"/>
              </a:cxn>
              <a:cxn ang="0">
                <a:pos x="442" y="360"/>
              </a:cxn>
              <a:cxn ang="0">
                <a:pos x="386" y="376"/>
              </a:cxn>
            </a:cxnLst>
            <a:rect l="0" t="0" r="r" b="b"/>
            <a:pathLst>
              <a:path w="724" h="950">
                <a:moveTo>
                  <a:pt x="338" y="390"/>
                </a:moveTo>
                <a:lnTo>
                  <a:pt x="386" y="388"/>
                </a:lnTo>
                <a:lnTo>
                  <a:pt x="422" y="388"/>
                </a:lnTo>
                <a:lnTo>
                  <a:pt x="476" y="390"/>
                </a:lnTo>
                <a:lnTo>
                  <a:pt x="524" y="400"/>
                </a:lnTo>
                <a:lnTo>
                  <a:pt x="566" y="414"/>
                </a:lnTo>
                <a:lnTo>
                  <a:pt x="602" y="432"/>
                </a:lnTo>
                <a:lnTo>
                  <a:pt x="640" y="466"/>
                </a:lnTo>
                <a:lnTo>
                  <a:pt x="666" y="504"/>
                </a:lnTo>
                <a:lnTo>
                  <a:pt x="684" y="546"/>
                </a:lnTo>
                <a:lnTo>
                  <a:pt x="688" y="594"/>
                </a:lnTo>
                <a:lnTo>
                  <a:pt x="684" y="650"/>
                </a:lnTo>
                <a:lnTo>
                  <a:pt x="666" y="702"/>
                </a:lnTo>
                <a:lnTo>
                  <a:pt x="638" y="752"/>
                </a:lnTo>
                <a:lnTo>
                  <a:pt x="600" y="798"/>
                </a:lnTo>
                <a:lnTo>
                  <a:pt x="558" y="838"/>
                </a:lnTo>
                <a:lnTo>
                  <a:pt x="512" y="870"/>
                </a:lnTo>
                <a:lnTo>
                  <a:pt x="462" y="898"/>
                </a:lnTo>
                <a:lnTo>
                  <a:pt x="406" y="920"/>
                </a:lnTo>
                <a:lnTo>
                  <a:pt x="344" y="936"/>
                </a:lnTo>
                <a:lnTo>
                  <a:pt x="278" y="946"/>
                </a:lnTo>
                <a:lnTo>
                  <a:pt x="208" y="950"/>
                </a:lnTo>
                <a:lnTo>
                  <a:pt x="160" y="948"/>
                </a:lnTo>
                <a:lnTo>
                  <a:pt x="118" y="942"/>
                </a:lnTo>
                <a:lnTo>
                  <a:pt x="80" y="932"/>
                </a:lnTo>
                <a:lnTo>
                  <a:pt x="46" y="918"/>
                </a:lnTo>
                <a:lnTo>
                  <a:pt x="20" y="900"/>
                </a:lnTo>
                <a:lnTo>
                  <a:pt x="6" y="876"/>
                </a:lnTo>
                <a:lnTo>
                  <a:pt x="0" y="850"/>
                </a:lnTo>
                <a:lnTo>
                  <a:pt x="6" y="822"/>
                </a:lnTo>
                <a:lnTo>
                  <a:pt x="20" y="800"/>
                </a:lnTo>
                <a:lnTo>
                  <a:pt x="44" y="786"/>
                </a:lnTo>
                <a:lnTo>
                  <a:pt x="72" y="782"/>
                </a:lnTo>
                <a:lnTo>
                  <a:pt x="102" y="786"/>
                </a:lnTo>
                <a:lnTo>
                  <a:pt x="130" y="802"/>
                </a:lnTo>
                <a:lnTo>
                  <a:pt x="158" y="826"/>
                </a:lnTo>
                <a:lnTo>
                  <a:pt x="184" y="862"/>
                </a:lnTo>
                <a:lnTo>
                  <a:pt x="204" y="888"/>
                </a:lnTo>
                <a:lnTo>
                  <a:pt x="224" y="902"/>
                </a:lnTo>
                <a:lnTo>
                  <a:pt x="244" y="908"/>
                </a:lnTo>
                <a:lnTo>
                  <a:pt x="278" y="904"/>
                </a:lnTo>
                <a:lnTo>
                  <a:pt x="314" y="888"/>
                </a:lnTo>
                <a:lnTo>
                  <a:pt x="350" y="864"/>
                </a:lnTo>
                <a:lnTo>
                  <a:pt x="386" y="830"/>
                </a:lnTo>
                <a:lnTo>
                  <a:pt x="412" y="796"/>
                </a:lnTo>
                <a:lnTo>
                  <a:pt x="436" y="760"/>
                </a:lnTo>
                <a:lnTo>
                  <a:pt x="456" y="716"/>
                </a:lnTo>
                <a:lnTo>
                  <a:pt x="474" y="670"/>
                </a:lnTo>
                <a:lnTo>
                  <a:pt x="484" y="628"/>
                </a:lnTo>
                <a:lnTo>
                  <a:pt x="486" y="586"/>
                </a:lnTo>
                <a:lnTo>
                  <a:pt x="484" y="552"/>
                </a:lnTo>
                <a:lnTo>
                  <a:pt x="476" y="522"/>
                </a:lnTo>
                <a:lnTo>
                  <a:pt x="462" y="496"/>
                </a:lnTo>
                <a:lnTo>
                  <a:pt x="442" y="472"/>
                </a:lnTo>
                <a:lnTo>
                  <a:pt x="410" y="448"/>
                </a:lnTo>
                <a:lnTo>
                  <a:pt x="370" y="434"/>
                </a:lnTo>
                <a:lnTo>
                  <a:pt x="326" y="430"/>
                </a:lnTo>
                <a:lnTo>
                  <a:pt x="288" y="432"/>
                </a:lnTo>
                <a:lnTo>
                  <a:pt x="246" y="442"/>
                </a:lnTo>
                <a:lnTo>
                  <a:pt x="200" y="456"/>
                </a:lnTo>
                <a:lnTo>
                  <a:pt x="194" y="458"/>
                </a:lnTo>
                <a:lnTo>
                  <a:pt x="188" y="458"/>
                </a:lnTo>
                <a:lnTo>
                  <a:pt x="180" y="456"/>
                </a:lnTo>
                <a:lnTo>
                  <a:pt x="176" y="454"/>
                </a:lnTo>
                <a:lnTo>
                  <a:pt x="172" y="450"/>
                </a:lnTo>
                <a:lnTo>
                  <a:pt x="170" y="444"/>
                </a:lnTo>
                <a:lnTo>
                  <a:pt x="168" y="438"/>
                </a:lnTo>
                <a:lnTo>
                  <a:pt x="174" y="424"/>
                </a:lnTo>
                <a:lnTo>
                  <a:pt x="192" y="408"/>
                </a:lnTo>
                <a:lnTo>
                  <a:pt x="220" y="394"/>
                </a:lnTo>
                <a:lnTo>
                  <a:pt x="254" y="382"/>
                </a:lnTo>
                <a:lnTo>
                  <a:pt x="290" y="370"/>
                </a:lnTo>
                <a:lnTo>
                  <a:pt x="338" y="352"/>
                </a:lnTo>
                <a:lnTo>
                  <a:pt x="376" y="336"/>
                </a:lnTo>
                <a:lnTo>
                  <a:pt x="404" y="324"/>
                </a:lnTo>
                <a:lnTo>
                  <a:pt x="422" y="316"/>
                </a:lnTo>
                <a:lnTo>
                  <a:pt x="462" y="288"/>
                </a:lnTo>
                <a:lnTo>
                  <a:pt x="492" y="258"/>
                </a:lnTo>
                <a:lnTo>
                  <a:pt x="514" y="224"/>
                </a:lnTo>
                <a:lnTo>
                  <a:pt x="526" y="188"/>
                </a:lnTo>
                <a:lnTo>
                  <a:pt x="530" y="148"/>
                </a:lnTo>
                <a:lnTo>
                  <a:pt x="528" y="124"/>
                </a:lnTo>
                <a:lnTo>
                  <a:pt x="520" y="102"/>
                </a:lnTo>
                <a:lnTo>
                  <a:pt x="506" y="82"/>
                </a:lnTo>
                <a:lnTo>
                  <a:pt x="488" y="68"/>
                </a:lnTo>
                <a:lnTo>
                  <a:pt x="466" y="58"/>
                </a:lnTo>
                <a:lnTo>
                  <a:pt x="442" y="56"/>
                </a:lnTo>
                <a:lnTo>
                  <a:pt x="406" y="60"/>
                </a:lnTo>
                <a:lnTo>
                  <a:pt x="368" y="76"/>
                </a:lnTo>
                <a:lnTo>
                  <a:pt x="330" y="100"/>
                </a:lnTo>
                <a:lnTo>
                  <a:pt x="290" y="134"/>
                </a:lnTo>
                <a:lnTo>
                  <a:pt x="272" y="148"/>
                </a:lnTo>
                <a:lnTo>
                  <a:pt x="258" y="154"/>
                </a:lnTo>
                <a:lnTo>
                  <a:pt x="252" y="152"/>
                </a:lnTo>
                <a:lnTo>
                  <a:pt x="246" y="150"/>
                </a:lnTo>
                <a:lnTo>
                  <a:pt x="242" y="148"/>
                </a:lnTo>
                <a:lnTo>
                  <a:pt x="240" y="142"/>
                </a:lnTo>
                <a:lnTo>
                  <a:pt x="240" y="136"/>
                </a:lnTo>
                <a:lnTo>
                  <a:pt x="246" y="116"/>
                </a:lnTo>
                <a:lnTo>
                  <a:pt x="262" y="92"/>
                </a:lnTo>
                <a:lnTo>
                  <a:pt x="292" y="66"/>
                </a:lnTo>
                <a:lnTo>
                  <a:pt x="338" y="38"/>
                </a:lnTo>
                <a:lnTo>
                  <a:pt x="388" y="16"/>
                </a:lnTo>
                <a:lnTo>
                  <a:pt x="440" y="4"/>
                </a:lnTo>
                <a:lnTo>
                  <a:pt x="496" y="0"/>
                </a:lnTo>
                <a:lnTo>
                  <a:pt x="554" y="4"/>
                </a:lnTo>
                <a:lnTo>
                  <a:pt x="604" y="16"/>
                </a:lnTo>
                <a:lnTo>
                  <a:pt x="648" y="36"/>
                </a:lnTo>
                <a:lnTo>
                  <a:pt x="682" y="60"/>
                </a:lnTo>
                <a:lnTo>
                  <a:pt x="706" y="86"/>
                </a:lnTo>
                <a:lnTo>
                  <a:pt x="720" y="118"/>
                </a:lnTo>
                <a:lnTo>
                  <a:pt x="724" y="154"/>
                </a:lnTo>
                <a:lnTo>
                  <a:pt x="718" y="192"/>
                </a:lnTo>
                <a:lnTo>
                  <a:pt x="702" y="228"/>
                </a:lnTo>
                <a:lnTo>
                  <a:pt x="672" y="260"/>
                </a:lnTo>
                <a:lnTo>
                  <a:pt x="632" y="290"/>
                </a:lnTo>
                <a:lnTo>
                  <a:pt x="602" y="306"/>
                </a:lnTo>
                <a:lnTo>
                  <a:pt x="570" y="318"/>
                </a:lnTo>
                <a:lnTo>
                  <a:pt x="550" y="326"/>
                </a:lnTo>
                <a:lnTo>
                  <a:pt x="522" y="336"/>
                </a:lnTo>
                <a:lnTo>
                  <a:pt x="486" y="346"/>
                </a:lnTo>
                <a:lnTo>
                  <a:pt x="442" y="360"/>
                </a:lnTo>
                <a:lnTo>
                  <a:pt x="420" y="366"/>
                </a:lnTo>
                <a:lnTo>
                  <a:pt x="386" y="376"/>
                </a:lnTo>
                <a:lnTo>
                  <a:pt x="338" y="390"/>
                </a:lnTo>
                <a:close/>
              </a:path>
            </a:pathLst>
          </a:custGeom>
          <a:gradFill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1643050"/>
            <a:ext cx="43877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FeCI</a:t>
            </a:r>
            <a:r>
              <a:rPr lang="en-US" sz="2800" b="1" dirty="0" smtClean="0"/>
              <a:t>3</a:t>
            </a:r>
            <a:r>
              <a:rPr lang="en-US" sz="4000" b="1" dirty="0" smtClean="0"/>
              <a:t> + KSCN → </a:t>
            </a:r>
            <a:endParaRPr lang="ru-RU" sz="4000" b="1" dirty="0"/>
          </a:p>
        </p:txBody>
      </p:sp>
      <p:pic>
        <p:nvPicPr>
          <p:cNvPr id="5" name="Picture 9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500174"/>
            <a:ext cx="9525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2643182"/>
            <a:ext cx="764386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Запишите уравнения реакции в</a:t>
            </a:r>
          </a:p>
          <a:p>
            <a:pPr algn="ctr"/>
            <a:r>
              <a:rPr lang="ru-RU" sz="3200" b="1" dirty="0" smtClean="0"/>
              <a:t> молекулярном и ионном виде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Учтите, что координационное число</a:t>
            </a:r>
          </a:p>
          <a:p>
            <a:pPr algn="ctr"/>
            <a:r>
              <a:rPr lang="ru-RU" sz="3200" b="1" dirty="0" smtClean="0"/>
              <a:t>комплексообразователя равно 6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Назовите комплексное соединение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1571612"/>
            <a:ext cx="32719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раствор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красного цвета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9" name="Picture 13" descr="http://animashky.ru/flist/gldr/2/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14346" y="264318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onvex_concave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6" name="Freeform 6"/>
          <p:cNvSpPr>
            <a:spLocks/>
          </p:cNvSpPr>
          <p:nvPr/>
        </p:nvSpPr>
        <p:spPr bwMode="gray">
          <a:xfrm>
            <a:off x="7572396" y="214290"/>
            <a:ext cx="871537" cy="1177925"/>
          </a:xfrm>
          <a:custGeom>
            <a:avLst/>
            <a:gdLst/>
            <a:ahLst/>
            <a:cxnLst>
              <a:cxn ang="0">
                <a:pos x="490" y="716"/>
              </a:cxn>
              <a:cxn ang="0">
                <a:pos x="482" y="762"/>
              </a:cxn>
              <a:cxn ang="0">
                <a:pos x="498" y="796"/>
              </a:cxn>
              <a:cxn ang="0">
                <a:pos x="548" y="812"/>
              </a:cxn>
              <a:cxn ang="0">
                <a:pos x="576" y="824"/>
              </a:cxn>
              <a:cxn ang="0">
                <a:pos x="576" y="848"/>
              </a:cxn>
              <a:cxn ang="0">
                <a:pos x="542" y="858"/>
              </a:cxn>
              <a:cxn ang="0">
                <a:pos x="488" y="856"/>
              </a:cxn>
              <a:cxn ang="0">
                <a:pos x="318" y="850"/>
              </a:cxn>
              <a:cxn ang="0">
                <a:pos x="254" y="852"/>
              </a:cxn>
              <a:cxn ang="0">
                <a:pos x="200" y="856"/>
              </a:cxn>
              <a:cxn ang="0">
                <a:pos x="172" y="858"/>
              </a:cxn>
              <a:cxn ang="0">
                <a:pos x="162" y="852"/>
              </a:cxn>
              <a:cxn ang="0">
                <a:pos x="160" y="838"/>
              </a:cxn>
              <a:cxn ang="0">
                <a:pos x="178" y="812"/>
              </a:cxn>
              <a:cxn ang="0">
                <a:pos x="232" y="804"/>
              </a:cxn>
              <a:cxn ang="0">
                <a:pos x="270" y="788"/>
              </a:cxn>
              <a:cxn ang="0">
                <a:pos x="294" y="752"/>
              </a:cxn>
              <a:cxn ang="0">
                <a:pos x="334" y="618"/>
              </a:cxn>
              <a:cxn ang="0">
                <a:pos x="2" y="618"/>
              </a:cxn>
              <a:cxn ang="0">
                <a:pos x="0" y="610"/>
              </a:cxn>
              <a:cxn ang="0">
                <a:pos x="20" y="552"/>
              </a:cxn>
              <a:cxn ang="0">
                <a:pos x="518" y="16"/>
              </a:cxn>
              <a:cxn ang="0">
                <a:pos x="538" y="2"/>
              </a:cxn>
              <a:cxn ang="0">
                <a:pos x="592" y="0"/>
              </a:cxn>
              <a:cxn ang="0">
                <a:pos x="604" y="2"/>
              </a:cxn>
              <a:cxn ang="0">
                <a:pos x="610" y="6"/>
              </a:cxn>
              <a:cxn ang="0">
                <a:pos x="606" y="12"/>
              </a:cxn>
              <a:cxn ang="0">
                <a:pos x="596" y="24"/>
              </a:cxn>
              <a:cxn ang="0">
                <a:pos x="88" y="546"/>
              </a:cxn>
              <a:cxn ang="0">
                <a:pos x="422" y="308"/>
              </a:cxn>
              <a:cxn ang="0">
                <a:pos x="438" y="276"/>
              </a:cxn>
              <a:cxn ang="0">
                <a:pos x="476" y="264"/>
              </a:cxn>
              <a:cxn ang="0">
                <a:pos x="596" y="236"/>
              </a:cxn>
              <a:cxn ang="0">
                <a:pos x="618" y="236"/>
              </a:cxn>
              <a:cxn ang="0">
                <a:pos x="622" y="240"/>
              </a:cxn>
              <a:cxn ang="0">
                <a:pos x="624" y="250"/>
              </a:cxn>
              <a:cxn ang="0">
                <a:pos x="620" y="264"/>
              </a:cxn>
              <a:cxn ang="0">
                <a:pos x="616" y="546"/>
              </a:cxn>
              <a:cxn ang="0">
                <a:pos x="628" y="548"/>
              </a:cxn>
              <a:cxn ang="0">
                <a:pos x="634" y="554"/>
              </a:cxn>
              <a:cxn ang="0">
                <a:pos x="632" y="564"/>
              </a:cxn>
              <a:cxn ang="0">
                <a:pos x="618" y="608"/>
              </a:cxn>
              <a:cxn ang="0">
                <a:pos x="606" y="616"/>
              </a:cxn>
              <a:cxn ang="0">
                <a:pos x="518" y="618"/>
              </a:cxn>
            </a:cxnLst>
            <a:rect l="0" t="0" r="r" b="b"/>
            <a:pathLst>
              <a:path w="634" h="858">
                <a:moveTo>
                  <a:pt x="518" y="618"/>
                </a:moveTo>
                <a:lnTo>
                  <a:pt x="490" y="716"/>
                </a:lnTo>
                <a:lnTo>
                  <a:pt x="484" y="744"/>
                </a:lnTo>
                <a:lnTo>
                  <a:pt x="482" y="762"/>
                </a:lnTo>
                <a:lnTo>
                  <a:pt x="486" y="782"/>
                </a:lnTo>
                <a:lnTo>
                  <a:pt x="498" y="796"/>
                </a:lnTo>
                <a:lnTo>
                  <a:pt x="518" y="806"/>
                </a:lnTo>
                <a:lnTo>
                  <a:pt x="548" y="812"/>
                </a:lnTo>
                <a:lnTo>
                  <a:pt x="566" y="816"/>
                </a:lnTo>
                <a:lnTo>
                  <a:pt x="576" y="824"/>
                </a:lnTo>
                <a:lnTo>
                  <a:pt x="580" y="836"/>
                </a:lnTo>
                <a:lnTo>
                  <a:pt x="576" y="848"/>
                </a:lnTo>
                <a:lnTo>
                  <a:pt x="564" y="856"/>
                </a:lnTo>
                <a:lnTo>
                  <a:pt x="542" y="858"/>
                </a:lnTo>
                <a:lnTo>
                  <a:pt x="516" y="858"/>
                </a:lnTo>
                <a:lnTo>
                  <a:pt x="488" y="856"/>
                </a:lnTo>
                <a:lnTo>
                  <a:pt x="400" y="852"/>
                </a:lnTo>
                <a:lnTo>
                  <a:pt x="318" y="850"/>
                </a:lnTo>
                <a:lnTo>
                  <a:pt x="282" y="850"/>
                </a:lnTo>
                <a:lnTo>
                  <a:pt x="254" y="852"/>
                </a:lnTo>
                <a:lnTo>
                  <a:pt x="230" y="854"/>
                </a:lnTo>
                <a:lnTo>
                  <a:pt x="200" y="856"/>
                </a:lnTo>
                <a:lnTo>
                  <a:pt x="180" y="858"/>
                </a:lnTo>
                <a:lnTo>
                  <a:pt x="172" y="858"/>
                </a:lnTo>
                <a:lnTo>
                  <a:pt x="166" y="854"/>
                </a:lnTo>
                <a:lnTo>
                  <a:pt x="162" y="852"/>
                </a:lnTo>
                <a:lnTo>
                  <a:pt x="160" y="846"/>
                </a:lnTo>
                <a:lnTo>
                  <a:pt x="160" y="838"/>
                </a:lnTo>
                <a:lnTo>
                  <a:pt x="164" y="824"/>
                </a:lnTo>
                <a:lnTo>
                  <a:pt x="178" y="812"/>
                </a:lnTo>
                <a:lnTo>
                  <a:pt x="200" y="808"/>
                </a:lnTo>
                <a:lnTo>
                  <a:pt x="232" y="804"/>
                </a:lnTo>
                <a:lnTo>
                  <a:pt x="254" y="798"/>
                </a:lnTo>
                <a:lnTo>
                  <a:pt x="270" y="788"/>
                </a:lnTo>
                <a:lnTo>
                  <a:pt x="282" y="774"/>
                </a:lnTo>
                <a:lnTo>
                  <a:pt x="294" y="752"/>
                </a:lnTo>
                <a:lnTo>
                  <a:pt x="304" y="722"/>
                </a:lnTo>
                <a:lnTo>
                  <a:pt x="334" y="618"/>
                </a:lnTo>
                <a:lnTo>
                  <a:pt x="6" y="618"/>
                </a:lnTo>
                <a:lnTo>
                  <a:pt x="2" y="618"/>
                </a:lnTo>
                <a:lnTo>
                  <a:pt x="0" y="614"/>
                </a:lnTo>
                <a:lnTo>
                  <a:pt x="0" y="610"/>
                </a:lnTo>
                <a:lnTo>
                  <a:pt x="8" y="580"/>
                </a:lnTo>
                <a:lnTo>
                  <a:pt x="20" y="552"/>
                </a:lnTo>
                <a:lnTo>
                  <a:pt x="40" y="524"/>
                </a:lnTo>
                <a:lnTo>
                  <a:pt x="518" y="16"/>
                </a:lnTo>
                <a:lnTo>
                  <a:pt x="528" y="8"/>
                </a:lnTo>
                <a:lnTo>
                  <a:pt x="538" y="2"/>
                </a:lnTo>
                <a:lnTo>
                  <a:pt x="548" y="0"/>
                </a:lnTo>
                <a:lnTo>
                  <a:pt x="592" y="0"/>
                </a:lnTo>
                <a:lnTo>
                  <a:pt x="600" y="0"/>
                </a:lnTo>
                <a:lnTo>
                  <a:pt x="604" y="2"/>
                </a:lnTo>
                <a:lnTo>
                  <a:pt x="608" y="4"/>
                </a:lnTo>
                <a:lnTo>
                  <a:pt x="610" y="6"/>
                </a:lnTo>
                <a:lnTo>
                  <a:pt x="608" y="8"/>
                </a:lnTo>
                <a:lnTo>
                  <a:pt x="606" y="12"/>
                </a:lnTo>
                <a:lnTo>
                  <a:pt x="602" y="18"/>
                </a:lnTo>
                <a:lnTo>
                  <a:pt x="596" y="24"/>
                </a:lnTo>
                <a:lnTo>
                  <a:pt x="590" y="30"/>
                </a:lnTo>
                <a:lnTo>
                  <a:pt x="88" y="546"/>
                </a:lnTo>
                <a:lnTo>
                  <a:pt x="354" y="546"/>
                </a:lnTo>
                <a:lnTo>
                  <a:pt x="422" y="308"/>
                </a:lnTo>
                <a:lnTo>
                  <a:pt x="430" y="286"/>
                </a:lnTo>
                <a:lnTo>
                  <a:pt x="438" y="276"/>
                </a:lnTo>
                <a:lnTo>
                  <a:pt x="452" y="270"/>
                </a:lnTo>
                <a:lnTo>
                  <a:pt x="476" y="264"/>
                </a:lnTo>
                <a:lnTo>
                  <a:pt x="570" y="242"/>
                </a:lnTo>
                <a:lnTo>
                  <a:pt x="596" y="236"/>
                </a:lnTo>
                <a:lnTo>
                  <a:pt x="614" y="234"/>
                </a:lnTo>
                <a:lnTo>
                  <a:pt x="618" y="236"/>
                </a:lnTo>
                <a:lnTo>
                  <a:pt x="622" y="236"/>
                </a:lnTo>
                <a:lnTo>
                  <a:pt x="622" y="240"/>
                </a:lnTo>
                <a:lnTo>
                  <a:pt x="624" y="244"/>
                </a:lnTo>
                <a:lnTo>
                  <a:pt x="624" y="250"/>
                </a:lnTo>
                <a:lnTo>
                  <a:pt x="622" y="256"/>
                </a:lnTo>
                <a:lnTo>
                  <a:pt x="620" y="264"/>
                </a:lnTo>
                <a:lnTo>
                  <a:pt x="538" y="546"/>
                </a:lnTo>
                <a:lnTo>
                  <a:pt x="616" y="546"/>
                </a:lnTo>
                <a:lnTo>
                  <a:pt x="624" y="546"/>
                </a:lnTo>
                <a:lnTo>
                  <a:pt x="628" y="548"/>
                </a:lnTo>
                <a:lnTo>
                  <a:pt x="632" y="550"/>
                </a:lnTo>
                <a:lnTo>
                  <a:pt x="634" y="554"/>
                </a:lnTo>
                <a:lnTo>
                  <a:pt x="632" y="558"/>
                </a:lnTo>
                <a:lnTo>
                  <a:pt x="632" y="564"/>
                </a:lnTo>
                <a:lnTo>
                  <a:pt x="622" y="600"/>
                </a:lnTo>
                <a:lnTo>
                  <a:pt x="618" y="608"/>
                </a:lnTo>
                <a:lnTo>
                  <a:pt x="612" y="614"/>
                </a:lnTo>
                <a:lnTo>
                  <a:pt x="606" y="616"/>
                </a:lnTo>
                <a:lnTo>
                  <a:pt x="598" y="618"/>
                </a:lnTo>
                <a:lnTo>
                  <a:pt x="518" y="618"/>
                </a:lnTo>
                <a:close/>
              </a:path>
            </a:pathLst>
          </a:custGeom>
          <a:gradFill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596" y="1928802"/>
            <a:ext cx="5388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[</a:t>
            </a:r>
            <a:r>
              <a:rPr lang="en-US" sz="4000" b="1" dirty="0" smtClean="0"/>
              <a:t>Fe(SCN)</a:t>
            </a:r>
            <a:r>
              <a:rPr lang="en-US" sz="2800" b="1" dirty="0" smtClean="0"/>
              <a:t>6</a:t>
            </a:r>
            <a:r>
              <a:rPr lang="en-US" sz="4000" b="1" dirty="0" smtClean="0"/>
              <a:t>] </a:t>
            </a:r>
            <a:r>
              <a:rPr lang="ru-RU" sz="4000" b="1" dirty="0" smtClean="0"/>
              <a:t> </a:t>
            </a:r>
            <a:r>
              <a:rPr lang="en-US" sz="4000" b="1" dirty="0" smtClean="0"/>
              <a:t>+ </a:t>
            </a:r>
            <a:r>
              <a:rPr lang="en-US" sz="4000" b="1" dirty="0" err="1" smtClean="0"/>
              <a:t>NaF</a:t>
            </a:r>
            <a:r>
              <a:rPr lang="en-US" sz="4000" b="1" dirty="0" smtClean="0"/>
              <a:t> → 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14612" y="1500174"/>
            <a:ext cx="744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</a:t>
            </a:r>
            <a:r>
              <a:rPr lang="ru-RU" sz="2800" b="1" dirty="0" smtClean="0"/>
              <a:t>-</a:t>
            </a:r>
            <a:endParaRPr lang="ru-RU" sz="2800" b="1" dirty="0"/>
          </a:p>
        </p:txBody>
      </p:sp>
      <p:pic>
        <p:nvPicPr>
          <p:cNvPr id="10" name="Picture 9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714488"/>
            <a:ext cx="9525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85852" y="2928934"/>
            <a:ext cx="68580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336600"/>
                </a:solidFill>
              </a:rPr>
              <a:t>Раствор обесцветился за счет образования более устойчивого комплекса </a:t>
            </a:r>
            <a:r>
              <a:rPr lang="ru-RU" sz="2800" b="1" dirty="0" err="1" smtClean="0">
                <a:solidFill>
                  <a:srgbClr val="336600"/>
                </a:solidFill>
              </a:rPr>
              <a:t>гексафтороферрата</a:t>
            </a:r>
            <a:r>
              <a:rPr lang="ru-RU" sz="2800" b="1" dirty="0" smtClean="0">
                <a:solidFill>
                  <a:srgbClr val="336600"/>
                </a:solidFill>
              </a:rPr>
              <a:t>(</a:t>
            </a:r>
            <a:r>
              <a:rPr lang="en-US" sz="2800" b="1" dirty="0" smtClean="0">
                <a:solidFill>
                  <a:srgbClr val="336600"/>
                </a:solidFill>
              </a:rPr>
              <a:t>III</a:t>
            </a:r>
            <a:r>
              <a:rPr lang="ru-RU" sz="2800" b="1" dirty="0" smtClean="0">
                <a:solidFill>
                  <a:srgbClr val="336600"/>
                </a:solidFill>
              </a:rPr>
              <a:t>) натрия</a:t>
            </a:r>
          </a:p>
          <a:p>
            <a:pPr algn="just"/>
            <a:endParaRPr lang="ru-RU" sz="2800" b="1" dirty="0" smtClean="0"/>
          </a:p>
          <a:p>
            <a:pPr algn="just"/>
            <a:r>
              <a:rPr lang="ru-RU" sz="2800" b="1" dirty="0" smtClean="0"/>
              <a:t>Запишите уравнения химической реакции в  ионном виде</a:t>
            </a:r>
            <a:endParaRPr lang="ru-RU" sz="2800" b="1" dirty="0"/>
          </a:p>
        </p:txBody>
      </p:sp>
      <p:pic>
        <p:nvPicPr>
          <p:cNvPr id="12" name="Picture 13" descr="http://animashky.ru/flist/gldr/2/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72074"/>
            <a:ext cx="1428750" cy="14287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57818" y="2000240"/>
            <a:ext cx="31350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обесцвечивание</a:t>
            </a:r>
          </a:p>
          <a:p>
            <a:pPr algn="ctr"/>
            <a:r>
              <a:rPr lang="ru-RU" sz="2800" b="1" dirty="0" smtClean="0"/>
              <a:t> раствора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onvex_concave_p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</p:pic>
      <p:sp>
        <p:nvSpPr>
          <p:cNvPr id="3" name="Freeform 7"/>
          <p:cNvSpPr>
            <a:spLocks/>
          </p:cNvSpPr>
          <p:nvPr/>
        </p:nvSpPr>
        <p:spPr bwMode="gray">
          <a:xfrm>
            <a:off x="7572396" y="214290"/>
            <a:ext cx="1085850" cy="1263650"/>
          </a:xfrm>
          <a:custGeom>
            <a:avLst/>
            <a:gdLst/>
            <a:ahLst/>
            <a:cxnLst>
              <a:cxn ang="0">
                <a:pos x="282" y="80"/>
              </a:cxn>
              <a:cxn ang="0">
                <a:pos x="308" y="42"/>
              </a:cxn>
              <a:cxn ang="0">
                <a:pos x="334" y="38"/>
              </a:cxn>
              <a:cxn ang="0">
                <a:pos x="758" y="2"/>
              </a:cxn>
              <a:cxn ang="0">
                <a:pos x="772" y="0"/>
              </a:cxn>
              <a:cxn ang="0">
                <a:pos x="782" y="0"/>
              </a:cxn>
              <a:cxn ang="0">
                <a:pos x="790" y="4"/>
              </a:cxn>
              <a:cxn ang="0">
                <a:pos x="790" y="10"/>
              </a:cxn>
              <a:cxn ang="0">
                <a:pos x="788" y="16"/>
              </a:cxn>
              <a:cxn ang="0">
                <a:pos x="758" y="120"/>
              </a:cxn>
              <a:cxn ang="0">
                <a:pos x="734" y="158"/>
              </a:cxn>
              <a:cxn ang="0">
                <a:pos x="688" y="168"/>
              </a:cxn>
              <a:cxn ang="0">
                <a:pos x="300" y="208"/>
              </a:cxn>
              <a:cxn ang="0">
                <a:pos x="288" y="218"/>
              </a:cxn>
              <a:cxn ang="0">
                <a:pos x="278" y="246"/>
              </a:cxn>
              <a:cxn ang="0">
                <a:pos x="274" y="258"/>
              </a:cxn>
              <a:cxn ang="0">
                <a:pos x="278" y="266"/>
              </a:cxn>
              <a:cxn ang="0">
                <a:pos x="314" y="270"/>
              </a:cxn>
              <a:cxn ang="0">
                <a:pos x="458" y="284"/>
              </a:cxn>
              <a:cxn ang="0">
                <a:pos x="566" y="324"/>
              </a:cxn>
              <a:cxn ang="0">
                <a:pos x="626" y="372"/>
              </a:cxn>
              <a:cxn ang="0">
                <a:pos x="676" y="446"/>
              </a:cxn>
              <a:cxn ang="0">
                <a:pos x="694" y="532"/>
              </a:cxn>
              <a:cxn ang="0">
                <a:pos x="666" y="650"/>
              </a:cxn>
              <a:cxn ang="0">
                <a:pos x="584" y="760"/>
              </a:cxn>
              <a:cxn ang="0">
                <a:pos x="468" y="840"/>
              </a:cxn>
              <a:cxn ang="0">
                <a:pos x="314" y="894"/>
              </a:cxn>
              <a:cxn ang="0">
                <a:pos x="156" y="918"/>
              </a:cxn>
              <a:cxn ang="0">
                <a:pos x="40" y="918"/>
              </a:cxn>
              <a:cxn ang="0">
                <a:pos x="6" y="906"/>
              </a:cxn>
              <a:cxn ang="0">
                <a:pos x="2" y="890"/>
              </a:cxn>
              <a:cxn ang="0">
                <a:pos x="8" y="880"/>
              </a:cxn>
              <a:cxn ang="0">
                <a:pos x="22" y="874"/>
              </a:cxn>
              <a:cxn ang="0">
                <a:pos x="58" y="874"/>
              </a:cxn>
              <a:cxn ang="0">
                <a:pos x="180" y="864"/>
              </a:cxn>
              <a:cxn ang="0">
                <a:pos x="304" y="824"/>
              </a:cxn>
              <a:cxn ang="0">
                <a:pos x="406" y="756"/>
              </a:cxn>
              <a:cxn ang="0">
                <a:pos x="468" y="674"/>
              </a:cxn>
              <a:cxn ang="0">
                <a:pos x="488" y="586"/>
              </a:cxn>
              <a:cxn ang="0">
                <a:pos x="470" y="514"/>
              </a:cxn>
              <a:cxn ang="0">
                <a:pos x="410" y="456"/>
              </a:cxn>
              <a:cxn ang="0">
                <a:pos x="332" y="426"/>
              </a:cxn>
              <a:cxn ang="0">
                <a:pos x="222" y="418"/>
              </a:cxn>
              <a:cxn ang="0">
                <a:pos x="210" y="418"/>
              </a:cxn>
              <a:cxn ang="0">
                <a:pos x="192" y="418"/>
              </a:cxn>
              <a:cxn ang="0">
                <a:pos x="180" y="418"/>
              </a:cxn>
              <a:cxn ang="0">
                <a:pos x="170" y="416"/>
              </a:cxn>
              <a:cxn ang="0">
                <a:pos x="168" y="408"/>
              </a:cxn>
              <a:cxn ang="0">
                <a:pos x="172" y="390"/>
              </a:cxn>
              <a:cxn ang="0">
                <a:pos x="178" y="372"/>
              </a:cxn>
            </a:cxnLst>
            <a:rect l="0" t="0" r="r" b="b"/>
            <a:pathLst>
              <a:path w="790" h="920">
                <a:moveTo>
                  <a:pt x="178" y="372"/>
                </a:moveTo>
                <a:lnTo>
                  <a:pt x="282" y="80"/>
                </a:lnTo>
                <a:lnTo>
                  <a:pt x="294" y="54"/>
                </a:lnTo>
                <a:lnTo>
                  <a:pt x="308" y="42"/>
                </a:lnTo>
                <a:lnTo>
                  <a:pt x="316" y="40"/>
                </a:lnTo>
                <a:lnTo>
                  <a:pt x="334" y="38"/>
                </a:lnTo>
                <a:lnTo>
                  <a:pt x="360" y="36"/>
                </a:lnTo>
                <a:lnTo>
                  <a:pt x="758" y="2"/>
                </a:lnTo>
                <a:lnTo>
                  <a:pt x="766" y="0"/>
                </a:lnTo>
                <a:lnTo>
                  <a:pt x="772" y="0"/>
                </a:lnTo>
                <a:lnTo>
                  <a:pt x="774" y="0"/>
                </a:lnTo>
                <a:lnTo>
                  <a:pt x="782" y="0"/>
                </a:lnTo>
                <a:lnTo>
                  <a:pt x="786" y="2"/>
                </a:lnTo>
                <a:lnTo>
                  <a:pt x="790" y="4"/>
                </a:lnTo>
                <a:lnTo>
                  <a:pt x="790" y="8"/>
                </a:lnTo>
                <a:lnTo>
                  <a:pt x="790" y="10"/>
                </a:lnTo>
                <a:lnTo>
                  <a:pt x="790" y="12"/>
                </a:lnTo>
                <a:lnTo>
                  <a:pt x="788" y="16"/>
                </a:lnTo>
                <a:lnTo>
                  <a:pt x="788" y="22"/>
                </a:lnTo>
                <a:lnTo>
                  <a:pt x="758" y="120"/>
                </a:lnTo>
                <a:lnTo>
                  <a:pt x="748" y="144"/>
                </a:lnTo>
                <a:lnTo>
                  <a:pt x="734" y="158"/>
                </a:lnTo>
                <a:lnTo>
                  <a:pt x="716" y="164"/>
                </a:lnTo>
                <a:lnTo>
                  <a:pt x="688" y="168"/>
                </a:lnTo>
                <a:lnTo>
                  <a:pt x="306" y="206"/>
                </a:lnTo>
                <a:lnTo>
                  <a:pt x="300" y="208"/>
                </a:lnTo>
                <a:lnTo>
                  <a:pt x="294" y="212"/>
                </a:lnTo>
                <a:lnTo>
                  <a:pt x="288" y="218"/>
                </a:lnTo>
                <a:lnTo>
                  <a:pt x="284" y="224"/>
                </a:lnTo>
                <a:lnTo>
                  <a:pt x="278" y="246"/>
                </a:lnTo>
                <a:lnTo>
                  <a:pt x="276" y="252"/>
                </a:lnTo>
                <a:lnTo>
                  <a:pt x="274" y="258"/>
                </a:lnTo>
                <a:lnTo>
                  <a:pt x="274" y="260"/>
                </a:lnTo>
                <a:lnTo>
                  <a:pt x="278" y="266"/>
                </a:lnTo>
                <a:lnTo>
                  <a:pt x="292" y="268"/>
                </a:lnTo>
                <a:lnTo>
                  <a:pt x="314" y="270"/>
                </a:lnTo>
                <a:lnTo>
                  <a:pt x="390" y="274"/>
                </a:lnTo>
                <a:lnTo>
                  <a:pt x="458" y="284"/>
                </a:lnTo>
                <a:lnTo>
                  <a:pt x="516" y="302"/>
                </a:lnTo>
                <a:lnTo>
                  <a:pt x="566" y="324"/>
                </a:lnTo>
                <a:lnTo>
                  <a:pt x="598" y="346"/>
                </a:lnTo>
                <a:lnTo>
                  <a:pt x="626" y="372"/>
                </a:lnTo>
                <a:lnTo>
                  <a:pt x="652" y="404"/>
                </a:lnTo>
                <a:lnTo>
                  <a:pt x="676" y="446"/>
                </a:lnTo>
                <a:lnTo>
                  <a:pt x="690" y="488"/>
                </a:lnTo>
                <a:lnTo>
                  <a:pt x="694" y="532"/>
                </a:lnTo>
                <a:lnTo>
                  <a:pt x="688" y="592"/>
                </a:lnTo>
                <a:lnTo>
                  <a:pt x="666" y="650"/>
                </a:lnTo>
                <a:lnTo>
                  <a:pt x="632" y="706"/>
                </a:lnTo>
                <a:lnTo>
                  <a:pt x="584" y="760"/>
                </a:lnTo>
                <a:lnTo>
                  <a:pt x="530" y="804"/>
                </a:lnTo>
                <a:lnTo>
                  <a:pt x="468" y="840"/>
                </a:lnTo>
                <a:lnTo>
                  <a:pt x="396" y="870"/>
                </a:lnTo>
                <a:lnTo>
                  <a:pt x="314" y="894"/>
                </a:lnTo>
                <a:lnTo>
                  <a:pt x="236" y="908"/>
                </a:lnTo>
                <a:lnTo>
                  <a:pt x="156" y="918"/>
                </a:lnTo>
                <a:lnTo>
                  <a:pt x="70" y="920"/>
                </a:lnTo>
                <a:lnTo>
                  <a:pt x="40" y="918"/>
                </a:lnTo>
                <a:lnTo>
                  <a:pt x="18" y="914"/>
                </a:lnTo>
                <a:lnTo>
                  <a:pt x="6" y="906"/>
                </a:lnTo>
                <a:lnTo>
                  <a:pt x="0" y="896"/>
                </a:lnTo>
                <a:lnTo>
                  <a:pt x="2" y="890"/>
                </a:lnTo>
                <a:lnTo>
                  <a:pt x="4" y="884"/>
                </a:lnTo>
                <a:lnTo>
                  <a:pt x="8" y="880"/>
                </a:lnTo>
                <a:lnTo>
                  <a:pt x="14" y="876"/>
                </a:lnTo>
                <a:lnTo>
                  <a:pt x="22" y="874"/>
                </a:lnTo>
                <a:lnTo>
                  <a:pt x="32" y="874"/>
                </a:lnTo>
                <a:lnTo>
                  <a:pt x="58" y="874"/>
                </a:lnTo>
                <a:lnTo>
                  <a:pt x="118" y="872"/>
                </a:lnTo>
                <a:lnTo>
                  <a:pt x="180" y="864"/>
                </a:lnTo>
                <a:lnTo>
                  <a:pt x="242" y="848"/>
                </a:lnTo>
                <a:lnTo>
                  <a:pt x="304" y="824"/>
                </a:lnTo>
                <a:lnTo>
                  <a:pt x="360" y="794"/>
                </a:lnTo>
                <a:lnTo>
                  <a:pt x="406" y="756"/>
                </a:lnTo>
                <a:lnTo>
                  <a:pt x="442" y="716"/>
                </a:lnTo>
                <a:lnTo>
                  <a:pt x="468" y="674"/>
                </a:lnTo>
                <a:lnTo>
                  <a:pt x="484" y="630"/>
                </a:lnTo>
                <a:lnTo>
                  <a:pt x="488" y="586"/>
                </a:lnTo>
                <a:lnTo>
                  <a:pt x="484" y="548"/>
                </a:lnTo>
                <a:lnTo>
                  <a:pt x="470" y="514"/>
                </a:lnTo>
                <a:lnTo>
                  <a:pt x="444" y="482"/>
                </a:lnTo>
                <a:lnTo>
                  <a:pt x="410" y="456"/>
                </a:lnTo>
                <a:lnTo>
                  <a:pt x="374" y="440"/>
                </a:lnTo>
                <a:lnTo>
                  <a:pt x="332" y="426"/>
                </a:lnTo>
                <a:lnTo>
                  <a:pt x="280" y="420"/>
                </a:lnTo>
                <a:lnTo>
                  <a:pt x="222" y="418"/>
                </a:lnTo>
                <a:lnTo>
                  <a:pt x="218" y="418"/>
                </a:lnTo>
                <a:lnTo>
                  <a:pt x="210" y="418"/>
                </a:lnTo>
                <a:lnTo>
                  <a:pt x="202" y="418"/>
                </a:lnTo>
                <a:lnTo>
                  <a:pt x="192" y="418"/>
                </a:lnTo>
                <a:lnTo>
                  <a:pt x="186" y="418"/>
                </a:lnTo>
                <a:lnTo>
                  <a:pt x="180" y="418"/>
                </a:lnTo>
                <a:lnTo>
                  <a:pt x="174" y="418"/>
                </a:lnTo>
                <a:lnTo>
                  <a:pt x="170" y="416"/>
                </a:lnTo>
                <a:lnTo>
                  <a:pt x="168" y="412"/>
                </a:lnTo>
                <a:lnTo>
                  <a:pt x="168" y="408"/>
                </a:lnTo>
                <a:lnTo>
                  <a:pt x="168" y="402"/>
                </a:lnTo>
                <a:lnTo>
                  <a:pt x="172" y="390"/>
                </a:lnTo>
                <a:lnTo>
                  <a:pt x="178" y="372"/>
                </a:lnTo>
                <a:lnTo>
                  <a:pt x="178" y="372"/>
                </a:lnTo>
                <a:close/>
              </a:path>
            </a:pathLst>
          </a:custGeom>
          <a:gradFill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85852" y="2214554"/>
            <a:ext cx="4532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[</a:t>
            </a:r>
            <a:r>
              <a:rPr lang="en-US" sz="4000" b="1" dirty="0" smtClean="0"/>
              <a:t>FeF</a:t>
            </a:r>
            <a:r>
              <a:rPr lang="en-US" sz="2800" b="1" dirty="0" smtClean="0"/>
              <a:t>6</a:t>
            </a:r>
            <a:r>
              <a:rPr lang="en-US" sz="4000" b="1" dirty="0" smtClean="0"/>
              <a:t> ] + </a:t>
            </a:r>
            <a:r>
              <a:rPr lang="en-US" sz="4000" b="1" dirty="0" err="1" smtClean="0"/>
              <a:t>NaOH</a:t>
            </a:r>
            <a:r>
              <a:rPr lang="en-US" sz="4000" b="1" dirty="0" smtClean="0"/>
              <a:t> →</a:t>
            </a:r>
            <a:endParaRPr lang="ru-RU" sz="4000" b="1" dirty="0"/>
          </a:p>
        </p:txBody>
      </p:sp>
      <p:pic>
        <p:nvPicPr>
          <p:cNvPr id="5" name="Picture 9" descr="j025450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2143116"/>
            <a:ext cx="952500" cy="9525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71736" y="1785926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3-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00166" y="3571876"/>
            <a:ext cx="63549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Запишите уравнения реакций</a:t>
            </a:r>
          </a:p>
          <a:p>
            <a:pPr algn="ctr"/>
            <a:r>
              <a:rPr lang="ru-RU" sz="3200" b="1" dirty="0" smtClean="0"/>
              <a:t> в  ионном виде</a:t>
            </a:r>
            <a:endParaRPr lang="ru-RU" sz="3200" b="1" dirty="0"/>
          </a:p>
        </p:txBody>
      </p:sp>
      <p:pic>
        <p:nvPicPr>
          <p:cNvPr id="8" name="Picture 13" descr="http://animashky.ru/flist/gldr/2/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357562"/>
            <a:ext cx="1428750" cy="1428750"/>
          </a:xfrm>
          <a:prstGeom prst="rect">
            <a:avLst/>
          </a:prstGeom>
          <a:noFill/>
        </p:spPr>
      </p:pic>
      <p:pic>
        <p:nvPicPr>
          <p:cNvPr id="9" name="Picture 2" descr="http://cor.edu.27.ru/dlrstore/2ce7202c-322b-4b0c-4724-88f54b7503fb/028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643050"/>
            <a:ext cx="1571636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convex_concav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convex_concave</Template>
  <TotalTime>770</TotalTime>
  <Words>240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convex_concave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CONVEX CONCAVE</dc:title>
  <dc:creator>HOME</dc:creator>
  <cp:lastModifiedBy>Test</cp:lastModifiedBy>
  <cp:revision>67</cp:revision>
  <dcterms:created xsi:type="dcterms:W3CDTF">2010-06-13T17:46:50Z</dcterms:created>
  <dcterms:modified xsi:type="dcterms:W3CDTF">2023-03-18T16:52:03Z</dcterms:modified>
</cp:coreProperties>
</file>