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62" r:id="rId3"/>
    <p:sldId id="263" r:id="rId4"/>
    <p:sldId id="276" r:id="rId5"/>
    <p:sldId id="277" r:id="rId6"/>
    <p:sldId id="278" r:id="rId7"/>
    <p:sldId id="279" r:id="rId8"/>
    <p:sldId id="280" r:id="rId9"/>
    <p:sldId id="281" r:id="rId10"/>
    <p:sldId id="286" r:id="rId11"/>
    <p:sldId id="287" r:id="rId12"/>
    <p:sldId id="288" r:id="rId13"/>
    <p:sldId id="289" r:id="rId14"/>
    <p:sldId id="290" r:id="rId15"/>
    <p:sldId id="298" r:id="rId16"/>
    <p:sldId id="292" r:id="rId17"/>
    <p:sldId id="293" r:id="rId18"/>
    <p:sldId id="294" r:id="rId19"/>
    <p:sldId id="299" r:id="rId20"/>
    <p:sldId id="300" r:id="rId21"/>
    <p:sldId id="301" r:id="rId22"/>
    <p:sldId id="302" r:id="rId23"/>
    <p:sldId id="275" r:id="rId24"/>
    <p:sldId id="305" r:id="rId25"/>
    <p:sldId id="306" r:id="rId26"/>
    <p:sldId id="26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91723-3DE6-4F18-92D0-52078D9725C7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6DF9B-A26D-4731-A2AF-4C0ABD98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E32E43-441D-4D60-9603-3435C98E82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0448-2BC5-4311-8C14-DA8C5C3FB813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6522/108950446.113/0_cd1e2_62c3e99a_S" TargetMode="External"/><Relationship Id="rId3" Type="http://schemas.openxmlformats.org/officeDocument/2006/relationships/hyperlink" Target="http://img-fotki.yandex.ru/get/6423/108950446.114/0_cd21d_6e954672_S" TargetMode="External"/><Relationship Id="rId7" Type="http://schemas.openxmlformats.org/officeDocument/2006/relationships/hyperlink" Target="http://img-fotki.yandex.ru/get/6422/108950446.113/0_cd203_9aab45c1_S" TargetMode="External"/><Relationship Id="rId2" Type="http://schemas.openxmlformats.org/officeDocument/2006/relationships/hyperlink" Target="http://img-fotki.yandex.ru/get/9265/134091466.97/0_bfe0c_e48f0e9d_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522/108950446.113/0_cd204_e4176d55_S" TargetMode="External"/><Relationship Id="rId5" Type="http://schemas.openxmlformats.org/officeDocument/2006/relationships/hyperlink" Target="http://img-fotki.yandex.ru/get/6520/108950446.113/0_cd1fa_68667641_S" TargetMode="External"/><Relationship Id="rId4" Type="http://schemas.openxmlformats.org/officeDocument/2006/relationships/hyperlink" Target="http://img-fotki.yandex.ru/get/6422/108950446.114/0_cd22d_220e3889_S" TargetMode="External"/><Relationship Id="rId9" Type="http://schemas.openxmlformats.org/officeDocument/2006/relationships/hyperlink" Target="http://img-fotki.yandex.ru/get/6521/108950446.113/0_cd1e6_7c1b8dea_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38437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Буквы </a:t>
            </a:r>
            <a:r>
              <a:rPr lang="ru-RU" b="1" i="1" dirty="0" smtClean="0">
                <a:solidFill>
                  <a:srgbClr val="FF0000"/>
                </a:solidFill>
              </a:rPr>
              <a:t>О-Е после шипящих и Ц в суффиксах </a:t>
            </a:r>
            <a:r>
              <a:rPr lang="ru-RU" b="1" i="1" dirty="0" smtClean="0">
                <a:solidFill>
                  <a:srgbClr val="FF0000"/>
                </a:solidFill>
              </a:rPr>
              <a:t>прилагательных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Автор: Гайдук Татьяна Павловна,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учитель русского языка и литературы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МКОУ  «СОШ № 4 р.п. Линёво»,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Искитимский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Новосибирская область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Работа с учебником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Прочитать материал на стр. 28.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Проговорить по вариантам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Упр.362- письменно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(обозначить условия выбора изучаемой орфограммы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57200" y="533400"/>
            <a:ext cx="822960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48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</a:rPr>
              <a:t>Работа в парах:</a:t>
            </a:r>
          </a:p>
          <a:p>
            <a:pPr algn="ctr">
              <a:defRPr/>
            </a:pPr>
            <a:endParaRPr lang="ru-RU" sz="2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ЛИЦ…ВОЙ СЧЁТ</a:t>
            </a:r>
          </a:p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КОЛЬЦ…ВАЯ ДОРОГА</a:t>
            </a:r>
          </a:p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БОЙЦ..ВАЯ ПОРОДА</a:t>
            </a:r>
          </a:p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ТАНЦ..ВАЛЬНЫЙ ЗАЛ  1в</a:t>
            </a:r>
          </a:p>
          <a:p>
            <a:pPr>
              <a:defRPr/>
            </a:pP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ЛУЧ…ВАЯ КОСТЬ</a:t>
            </a:r>
          </a:p>
          <a:p>
            <a:pPr>
              <a:defRPr/>
            </a:pP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ТОРЦ…ВАЯ ПОВЕРХНОСТЬ</a:t>
            </a:r>
          </a:p>
          <a:p>
            <a:pPr>
              <a:defRPr/>
            </a:pP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ПЕРЦ…ВЫЙ ПЛАСТЫРЬ</a:t>
            </a:r>
          </a:p>
          <a:p>
            <a:pPr>
              <a:defRPr/>
            </a:pP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ЕЖ…ВЫЕ РУКАВИЦЫ   2в</a:t>
            </a:r>
          </a:p>
          <a:p>
            <a:pPr algn="ctr">
              <a:defRPr/>
            </a:pPr>
            <a:endParaRPr lang="ru-RU" sz="5400" dirty="0">
              <a:solidFill>
                <a:srgbClr val="0048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/>
          <p:cNvSpPr>
            <a:spLocks noChangeArrowheads="1"/>
          </p:cNvSpPr>
          <p:nvPr/>
        </p:nvSpPr>
        <p:spPr bwMode="auto">
          <a:xfrm>
            <a:off x="467544" y="665502"/>
            <a:ext cx="813690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ru-RU" sz="40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Проверь себя!</a:t>
            </a:r>
          </a:p>
          <a:p>
            <a:pPr algn="ctr" eaLnBrk="0" hangingPunct="0">
              <a:tabLst>
                <a:tab pos="457200" algn="l"/>
              </a:tabLst>
            </a:pP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ЛИЦ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ев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ОЙ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СЧЁТ</a:t>
            </a: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КОЛЬЦ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ев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АЯ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ДОРОГА</a:t>
            </a: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БОЙЦ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АЯ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ПОРОДА</a:t>
            </a: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ТАНЦ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ев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АЛЬНЫЙ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ЗАЛ</a:t>
            </a: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ЛУЧ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ев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АЯ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КОСТЬ</a:t>
            </a: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ТОРЦ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АЯ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ПОВЕРХНОСТЬ</a:t>
            </a: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ПЕРЦ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ЫЙ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ПЛАСТЫРЬ</a:t>
            </a:r>
            <a:endParaRPr lang="ru-RU" sz="32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ЕЖ</a:t>
            </a:r>
            <a:r>
              <a:rPr lang="ru-RU" sz="32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ов</a:t>
            </a:r>
            <a:r>
              <a:rPr lang="ru-RU" sz="3200" dirty="0" err="1">
                <a:latin typeface="Calibri" pitchFamily="34" charset="0"/>
                <a:cs typeface="Times New Roman" pitchFamily="18" charset="0"/>
              </a:rPr>
              <a:t>ЫЕ</a:t>
            </a:r>
            <a:r>
              <a:rPr lang="ru-RU" sz="3200" dirty="0">
                <a:latin typeface="Calibri" pitchFamily="34" charset="0"/>
                <a:cs typeface="Times New Roman" pitchFamily="18" charset="0"/>
              </a:rPr>
              <a:t> РУКАВИЦЫ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Отчего зависит правописание О-Е в суффиксах прилагательных?</a:t>
            </a:r>
          </a:p>
          <a:p>
            <a:pPr eaLnBrk="1" hangingPunct="1"/>
            <a:r>
              <a:rPr lang="ru-RU" sz="6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4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сигнальными карточками</a:t>
            </a:r>
            <a:r>
              <a:rPr lang="ru-RU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9248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b="1" i="1" dirty="0" smtClean="0"/>
          </a:p>
          <a:p>
            <a:pPr eaLnBrk="1" hangingPunct="1">
              <a:buFont typeface="Arial" charset="0"/>
              <a:buNone/>
            </a:pPr>
            <a:r>
              <a:rPr lang="ru-RU" b="1" i="1" dirty="0" smtClean="0"/>
              <a:t>Со свеч..</a:t>
            </a:r>
            <a:r>
              <a:rPr lang="ru-RU" b="1" i="1" dirty="0" err="1" smtClean="0"/>
              <a:t>й</a:t>
            </a:r>
            <a:r>
              <a:rPr lang="ru-RU" b="1" i="1" dirty="0" smtClean="0"/>
              <a:t>, ч..</a:t>
            </a:r>
            <a:r>
              <a:rPr lang="ru-RU" b="1" i="1" dirty="0" err="1" smtClean="0"/>
              <a:t>рный</a:t>
            </a:r>
            <a:r>
              <a:rPr lang="ru-RU" b="1" i="1" dirty="0" smtClean="0"/>
              <a:t>, ч..</a:t>
            </a:r>
            <a:r>
              <a:rPr lang="ru-RU" b="1" i="1" dirty="0" err="1" smtClean="0"/>
              <a:t>рт</a:t>
            </a:r>
            <a:r>
              <a:rPr lang="ru-RU" b="1" i="1" dirty="0" smtClean="0"/>
              <a:t>, кирпич..м;</a:t>
            </a:r>
          </a:p>
          <a:p>
            <a:pPr eaLnBrk="1" hangingPunct="1">
              <a:buFont typeface="Arial" charset="0"/>
              <a:buNone/>
            </a:pPr>
            <a:r>
              <a:rPr lang="ru-RU" b="1" i="1" dirty="0" smtClean="0"/>
              <a:t>   ж..</a:t>
            </a:r>
            <a:r>
              <a:rPr lang="ru-RU" b="1" i="1" dirty="0" err="1" smtClean="0"/>
              <a:t>лтый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жж</a:t>
            </a:r>
            <a:r>
              <a:rPr lang="ru-RU" b="1" i="1" dirty="0" smtClean="0"/>
              <a:t>..т, </a:t>
            </a:r>
            <a:r>
              <a:rPr lang="ru-RU" b="1" i="1" dirty="0" err="1" smtClean="0"/>
              <a:t>овраж</a:t>
            </a:r>
            <a:r>
              <a:rPr lang="ru-RU" b="1" i="1" dirty="0" smtClean="0"/>
              <a:t>..к,  </a:t>
            </a:r>
            <a:r>
              <a:rPr lang="ru-RU" b="1" i="1" dirty="0" err="1" smtClean="0"/>
              <a:t>ш</a:t>
            </a:r>
            <a:r>
              <a:rPr lang="ru-RU" b="1" i="1" dirty="0" smtClean="0"/>
              <a:t>..</a:t>
            </a:r>
            <a:r>
              <a:rPr lang="ru-RU" b="1" i="1" dirty="0" err="1" smtClean="0"/>
              <a:t>рох</a:t>
            </a:r>
            <a:r>
              <a:rPr lang="ru-RU" b="1" i="1" dirty="0" smtClean="0"/>
              <a:t>;</a:t>
            </a:r>
          </a:p>
          <a:p>
            <a:pPr eaLnBrk="1" hangingPunct="1">
              <a:buFont typeface="Arial" charset="0"/>
              <a:buNone/>
            </a:pPr>
            <a:r>
              <a:rPr lang="ru-RU" b="1" i="1" dirty="0" smtClean="0"/>
              <a:t> </a:t>
            </a:r>
            <a:r>
              <a:rPr lang="ru-RU" b="1" i="1" dirty="0" err="1" smtClean="0"/>
              <a:t>ш</a:t>
            </a:r>
            <a:r>
              <a:rPr lang="ru-RU" b="1" i="1" dirty="0" smtClean="0"/>
              <a:t>..пот, ж..</a:t>
            </a:r>
            <a:r>
              <a:rPr lang="ru-RU" b="1" i="1" dirty="0" err="1" smtClean="0"/>
              <a:t>лудь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горшоч</a:t>
            </a:r>
            <a:r>
              <a:rPr lang="ru-RU" b="1" i="1" dirty="0" smtClean="0"/>
              <a:t>..к, </a:t>
            </a:r>
            <a:r>
              <a:rPr lang="ru-RU" b="1" i="1" dirty="0" err="1" smtClean="0"/>
              <a:t>ш</a:t>
            </a:r>
            <a:r>
              <a:rPr lang="ru-RU" b="1" i="1" dirty="0" smtClean="0"/>
              <a:t>..л, ж..</a:t>
            </a:r>
            <a:r>
              <a:rPr lang="ru-RU" b="1" i="1" dirty="0" err="1" smtClean="0"/>
              <a:t>рдочка</a:t>
            </a:r>
            <a:r>
              <a:rPr lang="ru-RU" b="1" i="1" dirty="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b="1" i="1" dirty="0" smtClean="0"/>
              <a:t> </a:t>
            </a:r>
            <a:r>
              <a:rPr lang="ru-RU" b="1" i="1" dirty="0" err="1" smtClean="0"/>
              <a:t>ш</a:t>
            </a:r>
            <a:r>
              <a:rPr lang="ru-RU" b="1" i="1" dirty="0" smtClean="0"/>
              <a:t>..</a:t>
            </a:r>
            <a:r>
              <a:rPr lang="ru-RU" b="1" i="1" dirty="0" err="1" smtClean="0"/>
              <a:t>колад</a:t>
            </a:r>
            <a:r>
              <a:rPr lang="ru-RU" b="1" i="1" dirty="0" smtClean="0"/>
              <a:t>, </a:t>
            </a:r>
            <a:r>
              <a:rPr lang="ru-RU" b="1" i="1" dirty="0" err="1" smtClean="0"/>
              <a:t>ш</a:t>
            </a:r>
            <a:r>
              <a:rPr lang="ru-RU" b="1" i="1" dirty="0" smtClean="0"/>
              <a:t>..</a:t>
            </a:r>
            <a:r>
              <a:rPr lang="ru-RU" b="1" i="1" dirty="0" err="1" smtClean="0"/>
              <a:t>фёр</a:t>
            </a:r>
            <a:r>
              <a:rPr lang="ru-RU" b="1" i="1" dirty="0" smtClean="0"/>
              <a:t>, ч..</a:t>
            </a:r>
            <a:r>
              <a:rPr lang="ru-RU" b="1" i="1" dirty="0" err="1" smtClean="0"/>
              <a:t>лка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кружоч</a:t>
            </a:r>
            <a:r>
              <a:rPr lang="ru-RU" b="1" i="1" dirty="0" smtClean="0"/>
              <a:t>..к</a:t>
            </a:r>
          </a:p>
          <a:p>
            <a:pPr eaLnBrk="1" hangingPunct="1">
              <a:buFont typeface="Arial" charset="0"/>
              <a:buNone/>
            </a:pPr>
            <a:r>
              <a:rPr lang="ru-RU" b="1" i="1" dirty="0" smtClean="0"/>
              <a:t>  шприц..м, </a:t>
            </a:r>
            <a:r>
              <a:rPr lang="ru-RU" b="1" i="1" dirty="0" err="1" smtClean="0"/>
              <a:t>ш</a:t>
            </a:r>
            <a:r>
              <a:rPr lang="ru-RU" b="1" i="1" dirty="0" smtClean="0"/>
              <a:t>..в; </a:t>
            </a:r>
            <a:r>
              <a:rPr lang="ru-RU" b="1" i="1" dirty="0" err="1" smtClean="0"/>
              <a:t>галч</a:t>
            </a:r>
            <a:r>
              <a:rPr lang="ru-RU" b="1" i="1" dirty="0" smtClean="0"/>
              <a:t>..нок, </a:t>
            </a:r>
            <a:r>
              <a:rPr lang="ru-RU" b="1" i="1" dirty="0" err="1" smtClean="0"/>
              <a:t>дружоч</a:t>
            </a:r>
            <a:r>
              <a:rPr lang="ru-RU" b="1" i="1" dirty="0" smtClean="0"/>
              <a:t>..к, </a:t>
            </a:r>
          </a:p>
          <a:p>
            <a:pPr eaLnBrk="1" hangingPunct="1">
              <a:buFont typeface="Arial" charset="0"/>
              <a:buNone/>
            </a:pPr>
            <a:r>
              <a:rPr lang="ru-RU" b="1" i="1" dirty="0" smtClean="0"/>
              <a:t> </a:t>
            </a:r>
            <a:r>
              <a:rPr lang="ru-RU" b="1" i="1" dirty="0" err="1" smtClean="0"/>
              <a:t>капюш</a:t>
            </a:r>
            <a:r>
              <a:rPr lang="ru-RU" b="1" i="1" dirty="0" smtClean="0"/>
              <a:t>..</a:t>
            </a:r>
            <a:r>
              <a:rPr lang="ru-RU" b="1" i="1" dirty="0" err="1" smtClean="0"/>
              <a:t>н</a:t>
            </a:r>
            <a:r>
              <a:rPr lang="ru-RU" b="1" i="1" dirty="0" smtClean="0"/>
              <a:t>, </a:t>
            </a:r>
            <a:r>
              <a:rPr lang="ru-RU" b="1" i="1" dirty="0" err="1" smtClean="0"/>
              <a:t>ш</a:t>
            </a:r>
            <a:r>
              <a:rPr lang="ru-RU" b="1" i="1" dirty="0" smtClean="0"/>
              <a:t>..</a:t>
            </a:r>
            <a:r>
              <a:rPr lang="ru-RU" b="1" i="1" dirty="0" err="1" smtClean="0"/>
              <a:t>рох</a:t>
            </a:r>
            <a:r>
              <a:rPr lang="ru-RU" b="1" i="1" dirty="0" smtClean="0"/>
              <a:t>,  </a:t>
            </a:r>
            <a:r>
              <a:rPr lang="ru-RU" b="1" i="1" dirty="0" err="1" smtClean="0"/>
              <a:t>мыш</a:t>
            </a:r>
            <a:r>
              <a:rPr lang="ru-RU" b="1" i="1" dirty="0" smtClean="0"/>
              <a:t>..нок,  </a:t>
            </a:r>
            <a:r>
              <a:rPr lang="ru-RU" b="1" i="1" dirty="0" err="1" smtClean="0"/>
              <a:t>мешоч</a:t>
            </a:r>
            <a:r>
              <a:rPr lang="ru-RU" b="1" i="1" dirty="0" smtClean="0"/>
              <a:t>..к, 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 в группах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/>
          </a:p>
          <a:p>
            <a:r>
              <a:rPr lang="ru-RU" b="1" i="1" dirty="0" smtClean="0"/>
              <a:t>Взаимопроверка</a:t>
            </a:r>
            <a:endParaRPr lang="ru-RU" dirty="0" smtClean="0"/>
          </a:p>
          <a:p>
            <a:r>
              <a:rPr lang="ru-RU" b="1" i="1" dirty="0" smtClean="0"/>
              <a:t>1гр.   Гайдук Т.П.</a:t>
            </a:r>
            <a:endParaRPr lang="ru-RU" dirty="0" smtClean="0"/>
          </a:p>
          <a:p>
            <a:r>
              <a:rPr lang="ru-RU" b="1" i="1" dirty="0" smtClean="0"/>
              <a:t>2гр. </a:t>
            </a:r>
            <a:r>
              <a:rPr lang="ru-RU" b="1" i="1" dirty="0" err="1" smtClean="0"/>
              <a:t>Посаженников</a:t>
            </a:r>
            <a:r>
              <a:rPr lang="ru-RU" b="1" i="1" dirty="0" smtClean="0"/>
              <a:t> А</a:t>
            </a:r>
            <a:endParaRPr lang="ru-RU" dirty="0" smtClean="0"/>
          </a:p>
          <a:p>
            <a:r>
              <a:rPr lang="ru-RU" b="1" i="1" u="sng" dirty="0" smtClean="0"/>
              <a:t>3гр. Тамбовцев А.</a:t>
            </a:r>
            <a:endParaRPr lang="ru-RU" dirty="0" smtClean="0"/>
          </a:p>
          <a:p>
            <a:r>
              <a:rPr lang="ru-RU" b="1" i="1" u="sng" dirty="0" smtClean="0"/>
              <a:t>4гр. Радченко Д.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395536" y="-359962"/>
            <a:ext cx="8280920" cy="645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sz="12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ru-RU" sz="3600" u="sng" dirty="0">
                <a:solidFill>
                  <a:srgbClr val="800000"/>
                </a:solidFill>
                <a:latin typeface="Calibri" pitchFamily="34" charset="0"/>
                <a:cs typeface="Times New Roman" pitchFamily="18" charset="0"/>
              </a:rPr>
              <a:t>«Найди ошибку»</a:t>
            </a:r>
          </a:p>
          <a:p>
            <a:pPr eaLnBrk="0" hangingPunct="0">
              <a:tabLst>
                <a:tab pos="457200" algn="l"/>
              </a:tabLst>
            </a:pPr>
            <a:endParaRPr lang="ru-RU" sz="3600" dirty="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>
                <a:latin typeface="Calibri" pitchFamily="34" charset="0"/>
                <a:cs typeface="Times New Roman" pitchFamily="18" charset="0"/>
              </a:rPr>
              <a:t>Плюшевый мишка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>
                <a:latin typeface="Calibri" pitchFamily="34" charset="0"/>
                <a:cs typeface="Times New Roman" pitchFamily="18" charset="0"/>
              </a:rPr>
              <a:t>песцовый воротник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 err="1">
                <a:latin typeface="Calibri" pitchFamily="34" charset="0"/>
                <a:cs typeface="Times New Roman" pitchFamily="18" charset="0"/>
              </a:rPr>
              <a:t>кумачевая</a:t>
            </a:r>
            <a:r>
              <a:rPr lang="ru-RU" sz="3600" dirty="0">
                <a:latin typeface="Calibri" pitchFamily="34" charset="0"/>
                <a:cs typeface="Times New Roman" pitchFamily="18" charset="0"/>
              </a:rPr>
              <a:t> рубаха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>
                <a:latin typeface="Calibri" pitchFamily="34" charset="0"/>
                <a:cs typeface="Times New Roman" pitchFamily="18" charset="0"/>
              </a:rPr>
              <a:t>ситцевая занавеска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>
                <a:latin typeface="Calibri" pitchFamily="34" charset="0"/>
                <a:cs typeface="Times New Roman" pitchFamily="18" charset="0"/>
              </a:rPr>
              <a:t>свинцовая пуля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>
                <a:latin typeface="Calibri" pitchFamily="34" charset="0"/>
                <a:cs typeface="Times New Roman" pitchFamily="18" charset="0"/>
              </a:rPr>
              <a:t>моржовый клык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 err="1">
                <a:latin typeface="Calibri" pitchFamily="34" charset="0"/>
                <a:cs typeface="Times New Roman" pitchFamily="18" charset="0"/>
              </a:rPr>
              <a:t>ландышовый</a:t>
            </a:r>
            <a:r>
              <a:rPr lang="ru-RU" sz="3600" dirty="0">
                <a:latin typeface="Calibri" pitchFamily="34" charset="0"/>
                <a:cs typeface="Times New Roman" pitchFamily="18" charset="0"/>
              </a:rPr>
              <a:t> запах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>
                <a:latin typeface="Calibri" pitchFamily="34" charset="0"/>
                <a:cs typeface="Times New Roman" pitchFamily="18" charset="0"/>
              </a:rPr>
              <a:t>камышовые заросли</a:t>
            </a:r>
            <a:endParaRPr lang="ru-RU" sz="3600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dirty="0" err="1">
                <a:latin typeface="Calibri" pitchFamily="34" charset="0"/>
                <a:cs typeface="Times New Roman" pitchFamily="18" charset="0"/>
              </a:rPr>
              <a:t>глянцовая</a:t>
            </a:r>
            <a:r>
              <a:rPr lang="ru-RU" sz="3600" dirty="0">
                <a:latin typeface="Calibri" pitchFamily="34" charset="0"/>
                <a:cs typeface="Times New Roman" pitchFamily="18" charset="0"/>
              </a:rPr>
              <a:t> бумага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/>
          <a:lstStyle/>
          <a:p>
            <a:pPr eaLnBrk="1" hangingPunct="1"/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857875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Ч..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в ч..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рной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лковой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одеж..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нке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сидел на ж..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стком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диване и пил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деш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..вый кофе, изредка ч..каясь со своим отражением в тяж..лом ж..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лтом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самоваре, стоящем на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парч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..вой скатерти. Ч..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был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больш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обж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 Поев, пустился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танц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чеч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..тку  Однако ч..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не был искусным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танц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..ром и, совершив неудачный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скач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..к, он врезался в самовар и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обж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..г свой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пятач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..к, покрытый ж..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сткой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рсткой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Ож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..г был  тяж..</a:t>
            </a:r>
            <a:r>
              <a:rPr lang="ru-RU" sz="8400" b="1" i="1" dirty="0" err="1" smtClean="0">
                <a:latin typeface="Times New Roman" pitchFamily="18" charset="0"/>
                <a:cs typeface="Times New Roman" pitchFamily="18" charset="0"/>
              </a:rPr>
              <a:t>лым</a:t>
            </a:r>
            <a:r>
              <a:rPr lang="ru-RU" sz="8400" b="1" i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400" b="1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Взаимопроверка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Ё, Ё, Ё, О, Ё, Ё, О, Ё, Ё, О ,Ё ,О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О, Е, Ё, Ё, О, О, Ё ,О, Ё, Ё, О ,Ё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«5»  - 20-24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«4»  - 16-20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«3»  -10-16</a:t>
            </a:r>
            <a:endParaRPr lang="ru-RU" dirty="0"/>
          </a:p>
        </p:txBody>
      </p:sp>
      <p:pic>
        <p:nvPicPr>
          <p:cNvPr id="18436" name="Picture 5" descr="vogel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4000500"/>
            <a:ext cx="2571750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7030A0"/>
                </a:solidFill>
              </a:rPr>
              <a:t>Синтаксический разбор – 1в.</a:t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3600" i="1" dirty="0" smtClean="0">
                <a:solidFill>
                  <a:srgbClr val="7030A0"/>
                </a:solidFill>
              </a:rPr>
              <a:t>Орфографический разбор  2 в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i="1" smtClean="0">
                <a:solidFill>
                  <a:srgbClr val="FF0000"/>
                </a:solidFill>
              </a:rPr>
              <a:t>Ж</a:t>
            </a:r>
            <a:r>
              <a:rPr lang="ru-RU" sz="4800" i="1" u="sng" smtClean="0">
                <a:solidFill>
                  <a:srgbClr val="FF0000"/>
                </a:solidFill>
              </a:rPr>
              <a:t>ё</a:t>
            </a:r>
            <a:r>
              <a:rPr lang="ru-RU" sz="4800" i="1" smtClean="0">
                <a:solidFill>
                  <a:srgbClr val="FF0000"/>
                </a:solidFill>
              </a:rPr>
              <a:t>лу</a:t>
            </a:r>
            <a:r>
              <a:rPr lang="ru-RU" sz="4800" i="1" u="sng" smtClean="0">
                <a:solidFill>
                  <a:srgbClr val="FF0000"/>
                </a:solidFill>
              </a:rPr>
              <a:t>д</a:t>
            </a:r>
            <a:r>
              <a:rPr lang="ru-RU" sz="4800" i="1" smtClean="0">
                <a:solidFill>
                  <a:srgbClr val="FF0000"/>
                </a:solidFill>
              </a:rPr>
              <a:t>ь в лу</a:t>
            </a:r>
            <a:r>
              <a:rPr lang="ru-RU" sz="4800" i="1" u="sng" smtClean="0">
                <a:solidFill>
                  <a:srgbClr val="FF0000"/>
                </a:solidFill>
              </a:rPr>
              <a:t>жи</a:t>
            </a:r>
            <a:r>
              <a:rPr lang="ru-RU" sz="4800" i="1" smtClean="0">
                <a:solidFill>
                  <a:srgbClr val="FF0000"/>
                </a:solidFill>
              </a:rPr>
              <a:t>ц</a:t>
            </a:r>
            <a:r>
              <a:rPr lang="ru-RU" sz="4800" i="1" u="sng" smtClean="0">
                <a:solidFill>
                  <a:srgbClr val="FF0000"/>
                </a:solidFill>
              </a:rPr>
              <a:t>е</a:t>
            </a:r>
            <a:r>
              <a:rPr lang="ru-RU" sz="4800" i="1" smtClean="0">
                <a:solidFill>
                  <a:srgbClr val="FF0000"/>
                </a:solidFill>
              </a:rPr>
              <a:t> л</a:t>
            </a:r>
            <a:r>
              <a:rPr lang="ru-RU" sz="4800" i="1" u="sng" smtClean="0">
                <a:solidFill>
                  <a:srgbClr val="FF0000"/>
                </a:solidFill>
              </a:rPr>
              <a:t>е</a:t>
            </a:r>
            <a:r>
              <a:rPr lang="ru-RU" sz="4800" i="1" smtClean="0">
                <a:solidFill>
                  <a:srgbClr val="FF0000"/>
                </a:solidFill>
              </a:rPr>
              <a:t>жит, ж</a:t>
            </a:r>
            <a:r>
              <a:rPr lang="ru-RU" sz="4800" i="1" u="sng" smtClean="0">
                <a:solidFill>
                  <a:srgbClr val="FF0000"/>
                </a:solidFill>
              </a:rPr>
              <a:t>ё</a:t>
            </a:r>
            <a:r>
              <a:rPr lang="ru-RU" sz="4800" i="1" smtClean="0">
                <a:solidFill>
                  <a:srgbClr val="FF0000"/>
                </a:solidFill>
              </a:rPr>
              <a:t>лтый лист </a:t>
            </a:r>
            <a:r>
              <a:rPr lang="ru-RU" sz="4800" i="1" u="sng" smtClean="0">
                <a:solidFill>
                  <a:srgbClr val="FF0000"/>
                </a:solidFill>
              </a:rPr>
              <a:t>над ним </a:t>
            </a:r>
            <a:r>
              <a:rPr lang="ru-RU" sz="4800" i="1" smtClean="0">
                <a:solidFill>
                  <a:srgbClr val="FF0000"/>
                </a:solidFill>
              </a:rPr>
              <a:t>кружит.</a:t>
            </a:r>
          </a:p>
          <a:p>
            <a:pPr eaLnBrk="1" hangingPunct="1"/>
            <a:r>
              <a:rPr lang="ru-RU" sz="4800" i="1" smtClean="0">
                <a:solidFill>
                  <a:srgbClr val="FF0000"/>
                </a:solidFill>
              </a:rPr>
              <a:t>Ш</a:t>
            </a:r>
            <a:r>
              <a:rPr lang="ru-RU" sz="4800" i="1" u="sng" smtClean="0">
                <a:solidFill>
                  <a:srgbClr val="FF0000"/>
                </a:solidFill>
              </a:rPr>
              <a:t>ё</a:t>
            </a:r>
            <a:r>
              <a:rPr lang="ru-RU" sz="4800" i="1" smtClean="0">
                <a:solidFill>
                  <a:srgbClr val="FF0000"/>
                </a:solidFill>
              </a:rPr>
              <a:t>поты и ш</a:t>
            </a:r>
            <a:r>
              <a:rPr lang="ru-RU" sz="4800" i="1" u="sng" smtClean="0">
                <a:solidFill>
                  <a:srgbClr val="FF0000"/>
                </a:solidFill>
              </a:rPr>
              <a:t>о</a:t>
            </a:r>
            <a:r>
              <a:rPr lang="ru-RU" sz="4800" i="1" smtClean="0">
                <a:solidFill>
                  <a:srgbClr val="FF0000"/>
                </a:solidFill>
              </a:rPr>
              <a:t>рохи н</a:t>
            </a:r>
            <a:r>
              <a:rPr lang="ru-RU" sz="4800" i="1" u="sng" smtClean="0">
                <a:solidFill>
                  <a:srgbClr val="FF0000"/>
                </a:solidFill>
              </a:rPr>
              <a:t>е</a:t>
            </a:r>
            <a:r>
              <a:rPr lang="ru-RU" sz="4800" i="1" smtClean="0">
                <a:solidFill>
                  <a:srgbClr val="FF0000"/>
                </a:solidFill>
              </a:rPr>
              <a:t>слись из л</a:t>
            </a:r>
            <a:r>
              <a:rPr lang="ru-RU" sz="4800" i="1" u="sng" smtClean="0">
                <a:solidFill>
                  <a:srgbClr val="FF0000"/>
                </a:solidFill>
              </a:rPr>
              <a:t>е</a:t>
            </a:r>
            <a:r>
              <a:rPr lang="ru-RU" sz="4800" i="1" smtClean="0">
                <a:solidFill>
                  <a:srgbClr val="FF0000"/>
                </a:solidFill>
              </a:rPr>
              <a:t>сн</a:t>
            </a:r>
            <a:r>
              <a:rPr lang="ru-RU" sz="4800" i="1" u="sng" smtClean="0">
                <a:solidFill>
                  <a:srgbClr val="FF0000"/>
                </a:solidFill>
              </a:rPr>
              <a:t>ой</a:t>
            </a:r>
            <a:r>
              <a:rPr lang="ru-RU" sz="4800" i="1" smtClean="0">
                <a:solidFill>
                  <a:srgbClr val="FF0000"/>
                </a:solidFill>
              </a:rPr>
              <a:t> ч</a:t>
            </a:r>
            <a:r>
              <a:rPr lang="ru-RU" sz="4800" i="1" u="sng" smtClean="0">
                <a:solidFill>
                  <a:srgbClr val="FF0000"/>
                </a:solidFill>
              </a:rPr>
              <a:t>а</a:t>
            </a:r>
            <a:r>
              <a:rPr lang="ru-RU" sz="4800" i="1" smtClean="0">
                <a:solidFill>
                  <a:srgbClr val="FF0000"/>
                </a:solidFill>
              </a:rPr>
              <a:t>щ</a:t>
            </a:r>
            <a:r>
              <a:rPr lang="ru-RU" sz="4800" i="1" u="sng" smtClean="0">
                <a:solidFill>
                  <a:srgbClr val="FF0000"/>
                </a:solidFill>
              </a:rPr>
              <a:t>о</a:t>
            </a:r>
            <a:r>
              <a:rPr lang="ru-RU" sz="4800" i="1" smtClean="0">
                <a:solidFill>
                  <a:srgbClr val="FF0000"/>
                </a:solidFill>
              </a:rPr>
              <a:t>бы.</a:t>
            </a:r>
          </a:p>
          <a:p>
            <a:pPr eaLnBrk="1" hangingPunct="1"/>
            <a:endParaRPr lang="ru-RU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250156" y="2107407"/>
            <a:ext cx="71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/>
          <p:cNvSpPr>
            <a:spLocks noChangeArrowheads="1"/>
          </p:cNvSpPr>
          <p:nvPr/>
        </p:nvSpPr>
        <p:spPr bwMode="auto">
          <a:xfrm>
            <a:off x="609600" y="609600"/>
            <a:ext cx="7848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400" dirty="0">
                <a:latin typeface="Calibri" pitchFamily="34" charset="0"/>
              </a:rPr>
              <a:t>1                           </a:t>
            </a:r>
          </a:p>
          <a:p>
            <a:pPr eaLnBrk="0" hangingPunct="0">
              <a:defRPr/>
            </a:pP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Вежливый, </a:t>
            </a:r>
            <a:r>
              <a:rPr lang="ru-RU" sz="4400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старательный,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Скромный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4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внимательный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Добрый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умный, </a:t>
            </a:r>
            <a:r>
              <a:rPr lang="ru-RU" sz="4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справедливый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веселый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4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счастливый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eaLnBrk="0" hangingPunct="0">
              <a:defRPr/>
            </a:pPr>
            <a:r>
              <a:rPr lang="ru-RU" sz="4400" i="1" dirty="0">
                <a:solidFill>
                  <a:srgbClr val="0070C0"/>
                </a:solidFill>
                <a:latin typeface="Calibri" pitchFamily="34" charset="0"/>
              </a:rPr>
              <a:t>Про кого так можно сказать?</a:t>
            </a:r>
          </a:p>
          <a:p>
            <a:pPr eaLnBrk="0" hangingPunct="0">
              <a:defRPr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4" descr="EGG0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4929188"/>
            <a:ext cx="29352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Живое предложение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Чёрт в чёрной шёлковой одежонке сидел на жёстком диване и пил   кофе</a:t>
            </a:r>
            <a:endParaRPr lang="ru-RU" sz="4800" smtClean="0">
              <a:solidFill>
                <a:srgbClr val="7030A0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1357313" y="5000625"/>
            <a:ext cx="1357312" cy="8572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4286250" y="4071938"/>
            <a:ext cx="1643063" cy="1143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7286625" y="542925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ятно 2 8"/>
          <p:cNvSpPr/>
          <p:nvPr/>
        </p:nvSpPr>
        <p:spPr>
          <a:xfrm>
            <a:off x="7143750" y="3143250"/>
            <a:ext cx="1643063" cy="18573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1.Что открыли для себя?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2.Чему научились?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3.Какую оценку поставишь себе за работу на уроке?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«5» 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«4»-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«3»-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508" name="Picture 4" descr="antn0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3000375"/>
            <a:ext cx="2786063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381000" y="457200"/>
            <a:ext cx="8382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                        </a:t>
            </a:r>
          </a:p>
          <a:p>
            <a:r>
              <a:rPr lang="ru-RU" sz="4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“Русский язык в умелых руках и опытных устах красив, певуч, выразителен, гибок, послушен, ловок и вместителен”.</a:t>
            </a:r>
          </a:p>
          <a:p>
            <a:pPr algn="r"/>
            <a:r>
              <a:rPr lang="ru-RU" sz="4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А.И.Куприн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" y="4343400"/>
            <a:ext cx="3298825" cy="1676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8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прилагательные . Сколько их? Вот что делает нашу речь образной,   красивой  и выразительной!!!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На уроке я работал … активно/пассивно </a:t>
            </a:r>
          </a:p>
          <a:p>
            <a:pPr eaLnBrk="1" hangingPunct="1"/>
            <a:r>
              <a:rPr lang="ru-RU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Своей работой на уроке я … доволен/недоволен </a:t>
            </a:r>
          </a:p>
          <a:p>
            <a:pPr eaLnBrk="1" hangingPunct="1"/>
            <a:r>
              <a:rPr lang="ru-RU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Урок для меня показался … коротким/длинным </a:t>
            </a:r>
          </a:p>
          <a:p>
            <a:pPr eaLnBrk="1" hangingPunct="1"/>
            <a:r>
              <a:rPr lang="ru-RU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За урок я … устал/не устал </a:t>
            </a:r>
          </a:p>
          <a:p>
            <a:pPr eaLnBrk="1" hangingPunct="1"/>
            <a:r>
              <a:rPr lang="ru-RU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Домашнее задание мне кажется … лёгким/трудным </a:t>
            </a:r>
          </a:p>
          <a:p>
            <a:pPr eaLnBrk="1" hangingPunct="1"/>
            <a:endParaRPr lang="ru-RU" smtClean="0"/>
          </a:p>
        </p:txBody>
      </p:sp>
      <p:pic>
        <p:nvPicPr>
          <p:cNvPr id="22532" name="Рисунок 49" descr="http://player.myshared.ru/5/329366/slides/slide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Д/З: п63, упр36</a:t>
            </a:r>
            <a:br>
              <a:rPr lang="ru-RU" sz="4000" dirty="0" smtClean="0"/>
            </a:br>
            <a:r>
              <a:rPr lang="ru-RU" sz="4000" b="1" dirty="0" smtClean="0"/>
              <a:t>или </a:t>
            </a:r>
            <a:r>
              <a:rPr lang="ru-RU" sz="4000" b="1" i="1" dirty="0" smtClean="0">
                <a:solidFill>
                  <a:srgbClr val="00B050"/>
                </a:solidFill>
              </a:rPr>
              <a:t>составить грамматическую сказку «Разговор суффиксов –</a:t>
            </a:r>
            <a:r>
              <a:rPr lang="ru-RU" sz="4000" b="1" i="1" dirty="0" err="1" smtClean="0">
                <a:solidFill>
                  <a:srgbClr val="00B050"/>
                </a:solidFill>
              </a:rPr>
              <a:t>ов</a:t>
            </a:r>
            <a:r>
              <a:rPr lang="ru-RU" sz="4000" b="1" i="1" dirty="0" smtClean="0">
                <a:solidFill>
                  <a:srgbClr val="00B050"/>
                </a:solidFill>
              </a:rPr>
              <a:t>-, -ев-»</a:t>
            </a:r>
            <a:endParaRPr lang="ru-RU" sz="4000" dirty="0" smtClean="0"/>
          </a:p>
          <a:p>
            <a:pPr eaLnBrk="1" hangingPunct="1"/>
            <a:endParaRPr lang="ru-RU" sz="4000" dirty="0" smtClean="0"/>
          </a:p>
          <a:p>
            <a:pPr eaLnBrk="1" hangingPunct="1">
              <a:buNone/>
            </a:pPr>
            <a:endParaRPr lang="ru-RU" sz="4800" dirty="0" smtClean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Колокольчик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http://img-fotki.yandex.ru/get/9265/134091466.97/0_bfe0c_e48f0e9d_S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Книга с пером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http://img-fotki.yandex.ru/get/6423/108950446.114/0_cd21d_6e954672_S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Глобус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http://img-fotki.yandex.ru/get/6422/108950446.114/0_cd22d_220e3889_S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Школьный набор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http://img-fotki.yandex.ru/get/6520/108950446.113/0_cd1fa_68667641_S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Кубок с мячом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http://img-fotki.yandex.ru/get/6522/108950446.113/0_cd204_e4176d55_S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Книги со свитком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http://img-fotki.yandex.ru/get/6422/108950446.113/0_cd203_9aab45c1_S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Портфель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http://img-fotki.yandex.ru/get/6522/108950446.113/0_cd1e2_62c3e99a_S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Циркуль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http://img-fotki.yandex.ru/get/6521/108950446.113/0_cd1e6_7c1b8dea_S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500063" y="428625"/>
            <a:ext cx="82296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частью речи являются эти слова?</a:t>
            </a:r>
            <a:endParaRPr lang="ru-RU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>
                <a:solidFill>
                  <a:srgbClr val="002060"/>
                </a:solidFill>
                <a:latin typeface="Calibri" pitchFamily="34" charset="0"/>
              </a:rPr>
              <a:t>Вежливый, старательный, умелый, опытный, красивый, певучий, гибкий, ловкий</a:t>
            </a:r>
            <a:r>
              <a:rPr lang="ru-RU" sz="4400">
                <a:solidFill>
                  <a:srgbClr val="002060"/>
                </a:solidFill>
                <a:latin typeface="Calibri" pitchFamily="34" charset="0"/>
              </a:rPr>
              <a:t>?</a:t>
            </a:r>
          </a:p>
          <a:p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называется …?</a:t>
            </a:r>
          </a:p>
          <a:p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Какую роль они выполняют в речи?</a:t>
            </a:r>
          </a:p>
          <a:p>
            <a:r>
              <a:rPr lang="ru-RU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орфограммы, которые вы узнали в теме «Прилагательное?</a:t>
            </a:r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>
              <a:solidFill>
                <a:srgbClr val="002060"/>
              </a:solidFill>
              <a:latin typeface="Calibri" pitchFamily="34" charset="0"/>
            </a:endParaRPr>
          </a:p>
          <a:p>
            <a:endParaRPr lang="ru-RU" sz="4400">
              <a:solidFill>
                <a:srgbClr val="002060"/>
              </a:solidFill>
              <a:latin typeface="Calibri" pitchFamily="34" charset="0"/>
            </a:endParaRPr>
          </a:p>
          <a:p>
            <a:endParaRPr lang="ru-RU" sz="4400">
              <a:solidFill>
                <a:srgbClr val="0048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88089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000" b="1" i="1" dirty="0" smtClean="0">
                <a:solidFill>
                  <a:schemeClr val="accent1">
                    <a:lumMod val="50000"/>
                  </a:schemeClr>
                </a:solidFill>
              </a:rPr>
              <a:t>Мы видели огромное дупло и дли…</a:t>
            </a:r>
            <a:r>
              <a:rPr lang="ru-RU" sz="6000" b="1" i="1" dirty="0" err="1" smtClean="0">
                <a:solidFill>
                  <a:schemeClr val="accent1">
                    <a:lumMod val="50000"/>
                  </a:schemeClr>
                </a:solidFill>
              </a:rPr>
              <a:t>ую</a:t>
            </a:r>
            <a:r>
              <a:rPr lang="ru-RU" sz="6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6000" b="1" i="1" dirty="0" err="1" smtClean="0">
                <a:solidFill>
                  <a:schemeClr val="accent1">
                    <a:lumMod val="50000"/>
                  </a:schemeClr>
                </a:solidFill>
              </a:rPr>
              <a:t>щ</a:t>
            </a:r>
            <a:r>
              <a:rPr lang="ru-RU" sz="6000" b="1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ru-RU" sz="6000" b="1" i="1" dirty="0" err="1" smtClean="0">
                <a:solidFill>
                  <a:schemeClr val="accent1">
                    <a:lumMod val="50000"/>
                  </a:schemeClr>
                </a:solidFill>
              </a:rPr>
              <a:t>лку</a:t>
            </a:r>
            <a:r>
              <a:rPr lang="ru-RU" sz="6000" b="1" i="1" dirty="0" smtClean="0">
                <a:solidFill>
                  <a:schemeClr val="accent1">
                    <a:lumMod val="50000"/>
                  </a:schemeClr>
                </a:solidFill>
              </a:rPr>
              <a:t> на (не)большой осине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284983"/>
            <a:ext cx="8229600" cy="2841179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1.Найдите прилагательные, объясните правописание.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428625" y="475913"/>
            <a:ext cx="814387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>
              <a:tabLst>
                <a:tab pos="457200" algn="l"/>
              </a:tabLst>
            </a:pPr>
            <a:r>
              <a:rPr lang="ru-RU" sz="4800" b="1" i="1" dirty="0" err="1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Чуж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4800" b="1" i="1" dirty="0" err="1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й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город, </a:t>
            </a:r>
            <a:r>
              <a:rPr lang="ru-RU" sz="4800" b="1" i="1" dirty="0" err="1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больш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4800" b="1" i="1" dirty="0" err="1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й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слон,  ч..</a:t>
            </a:r>
            <a:r>
              <a:rPr lang="ru-RU" sz="4800" b="1" i="1" dirty="0" err="1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рный</a:t>
            </a:r>
            <a:r>
              <a:rPr lang="ru-RU" sz="4800" b="1" i="1" dirty="0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хлеб, </a:t>
            </a:r>
            <a:r>
              <a:rPr lang="ru-RU" sz="4800" b="1" i="1" dirty="0" err="1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ш</a:t>
            </a:r>
            <a:r>
              <a:rPr lang="ru-RU" sz="4800" b="1" i="1" dirty="0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4800" b="1" i="1" dirty="0" err="1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лковые</a:t>
            </a:r>
            <a:r>
              <a:rPr lang="ru-RU" sz="4800" b="1" i="1" dirty="0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  <a:p>
            <a:pPr lvl="1">
              <a:tabLst>
                <a:tab pos="457200" algn="l"/>
              </a:tabLst>
            </a:pPr>
            <a:r>
              <a:rPr lang="ru-RU" sz="4800" b="1" i="1" dirty="0" smtClean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локоны</a:t>
            </a:r>
            <a:r>
              <a:rPr lang="ru-RU" sz="4800" b="1" i="1" dirty="0">
                <a:solidFill>
                  <a:srgbClr val="403152"/>
                </a:solidFill>
              </a:rPr>
              <a:t>, 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в дремуч…м лесу,</a:t>
            </a:r>
            <a:r>
              <a:rPr lang="en-US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4800" b="1" i="1" dirty="0">
              <a:solidFill>
                <a:srgbClr val="403152"/>
              </a:solidFill>
              <a:latin typeface="Calibri" pitchFamily="34" charset="0"/>
              <a:cs typeface="Times New Roman" pitchFamily="18" charset="0"/>
            </a:endParaRPr>
          </a:p>
          <a:p>
            <a:pPr lvl="1">
              <a:tabLst>
                <a:tab pos="457200" algn="l"/>
              </a:tabLst>
            </a:pP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плюш…вый мишка, хорош..го друга, ж..</a:t>
            </a:r>
            <a:r>
              <a:rPr lang="ru-RU" sz="4800" b="1" i="1" dirty="0" err="1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лтый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лист, </a:t>
            </a:r>
            <a:r>
              <a:rPr lang="ru-RU" sz="4800" b="1" i="1" dirty="0" err="1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отц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…</a:t>
            </a:r>
            <a:r>
              <a:rPr lang="ru-RU" sz="4800" b="1" i="1" dirty="0" err="1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вский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рюкзак</a:t>
            </a:r>
            <a:r>
              <a:rPr lang="ru-RU" sz="4800" b="1" i="1" dirty="0">
                <a:solidFill>
                  <a:srgbClr val="403152"/>
                </a:solidFill>
                <a:cs typeface="Times New Roman" pitchFamily="18" charset="0"/>
              </a:rPr>
              <a:t> </a:t>
            </a:r>
            <a:r>
              <a:rPr lang="ru-RU" sz="4800" b="1" i="1" dirty="0">
                <a:solidFill>
                  <a:srgbClr val="403152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4800" b="1" i="1" dirty="0">
              <a:solidFill>
                <a:srgbClr val="403152"/>
              </a:solidFill>
            </a:endParaRPr>
          </a:p>
          <a:p>
            <a:pPr eaLnBrk="0" hangingPunct="0">
              <a:tabLst>
                <a:tab pos="457200" algn="l"/>
              </a:tabLst>
            </a:pPr>
            <a:endParaRPr lang="ru-RU" sz="3600" dirty="0">
              <a:latin typeface="Calibri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42938" y="536575"/>
            <a:ext cx="85010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endParaRPr lang="ru-RU" sz="2400">
              <a:latin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400">
              <a:latin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 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/>
            <a:r>
              <a:rPr lang="ru-RU" dirty="0" smtClean="0"/>
              <a:t>Как вы понимаете выражения? </a:t>
            </a:r>
          </a:p>
          <a:p>
            <a:pPr eaLnBrk="1" hangingPunct="1"/>
            <a:r>
              <a:rPr lang="ru-RU" dirty="0" smtClean="0"/>
              <a:t>Есть ли в данных прилагательных суффиксы? Назовём их.</a:t>
            </a:r>
          </a:p>
          <a:p>
            <a:pPr eaLnBrk="1" hangingPunct="1"/>
            <a:r>
              <a:rPr lang="ru-RU" dirty="0" smtClean="0"/>
              <a:t>Почему, как вы думаете, в них пишутся разные гласные после шипящих и Ц?</a:t>
            </a:r>
          </a:p>
          <a:p>
            <a:pPr eaLnBrk="1" hangingPunct="1"/>
            <a:r>
              <a:rPr lang="ru-RU" dirty="0" smtClean="0"/>
              <a:t>Отчего зависит написание гласной в суффиксе прилагательного?</a:t>
            </a:r>
          </a:p>
          <a:p>
            <a:pPr eaLnBrk="1" hangingPunct="1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Сформулируйте тему урока</a:t>
            </a: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 flipV="1">
            <a:off x="1000125" y="569913"/>
            <a:ext cx="62198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2" eaLnBrk="0" hangingPunct="0">
              <a:buFontTx/>
              <a:buChar char="•"/>
              <a:tabLst>
                <a:tab pos="457200" algn="l"/>
              </a:tabLst>
            </a:pPr>
            <a:endParaRPr lang="ru-RU" sz="900"/>
          </a:p>
          <a:p>
            <a:pPr lvl="2" eaLnBrk="0" hangingPunct="0">
              <a:buFontTx/>
              <a:buChar char="•"/>
              <a:tabLst>
                <a:tab pos="457200" algn="l"/>
              </a:tabLst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eaLnBrk="1" hangingPunct="1"/>
            <a:r>
              <a:rPr lang="ru-RU" sz="5400" i="1" dirty="0" smtClean="0">
                <a:solidFill>
                  <a:srgbClr val="FF0000"/>
                </a:solidFill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</a:rPr>
              <a:t>Буквы О-Е после шипящих и Ц в суффиксах прилагательных  </a:t>
            </a:r>
            <a:endParaRPr lang="ru-RU" sz="5400" dirty="0" smtClean="0"/>
          </a:p>
          <a:p>
            <a:pPr eaLnBrk="1" hangingPunct="1"/>
            <a:endParaRPr lang="ru-RU" sz="4400" i="1" dirty="0" smtClean="0">
              <a:solidFill>
                <a:srgbClr val="FF0000"/>
              </a:solidFill>
            </a:endParaRPr>
          </a:p>
        </p:txBody>
      </p:sp>
      <p:pic>
        <p:nvPicPr>
          <p:cNvPr id="8196" name="Picture 5" descr="vogel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786188"/>
            <a:ext cx="2928938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925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Цель: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научиться  правильно употреблять 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о-е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 после шипящих и 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 в суффиксах прилагательных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1857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задачи мы будем решать для достижения этой цели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04865"/>
            <a:ext cx="8064896" cy="367240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Познакомимся с орфограммой №37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Научимся находить суффикс в слове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Научимся  обозначать орфограмму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Научимся применять правило написания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2D050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780</Words>
  <Application>Microsoft Office PowerPoint</Application>
  <PresentationFormat>Экран (4:3)</PresentationFormat>
  <Paragraphs>138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Буквы О-Е после шипящих и Ц в суффиксах прилагательных    Автор: Гайдук Татьяна Павловна,  учитель русского языка и литературы МКОУ  «СОШ № 4 р.п. Линёво», Искитимский район, Новосибирская область</vt:lpstr>
      <vt:lpstr>Слайд 2</vt:lpstr>
      <vt:lpstr>Слайд 3</vt:lpstr>
      <vt:lpstr> Мы видели огромное дупло и дли…ую щ…лку на (не)большой осине. </vt:lpstr>
      <vt:lpstr>Слайд 5</vt:lpstr>
      <vt:lpstr>Слайд 6</vt:lpstr>
      <vt:lpstr>Слайд 7</vt:lpstr>
      <vt:lpstr>Слайд 8</vt:lpstr>
      <vt:lpstr>Какие задачи мы будем решать для достижения этой цели?</vt:lpstr>
      <vt:lpstr>Работа с учебником</vt:lpstr>
      <vt:lpstr>Слайд 11</vt:lpstr>
      <vt:lpstr>Слайд 12</vt:lpstr>
      <vt:lpstr>Слайд 13</vt:lpstr>
      <vt:lpstr> Работа с сигнальными карточками </vt:lpstr>
      <vt:lpstr> Работа  в группах </vt:lpstr>
      <vt:lpstr>Слайд 16</vt:lpstr>
      <vt:lpstr> </vt:lpstr>
      <vt:lpstr>Взаимопроверка</vt:lpstr>
      <vt:lpstr>Синтаксический разбор – 1в. Орфографический разбор  2 в</vt:lpstr>
      <vt:lpstr>Живое предложение</vt:lpstr>
      <vt:lpstr>ВЫВОД</vt:lpstr>
      <vt:lpstr>Слайд 22</vt:lpstr>
      <vt:lpstr>Слайд 23</vt:lpstr>
      <vt:lpstr>Рефлексия</vt:lpstr>
      <vt:lpstr>  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6</cp:revision>
  <dcterms:created xsi:type="dcterms:W3CDTF">2014-07-07T16:28:21Z</dcterms:created>
  <dcterms:modified xsi:type="dcterms:W3CDTF">2017-11-09T12:49:07Z</dcterms:modified>
</cp:coreProperties>
</file>