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40489E-B547-4C98-8E41-3288B7FF669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0CD0D8-392B-4514-B138-17A58E1205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Space trip</a:t>
            </a:r>
            <a:endParaRPr lang="ru-RU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5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075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latin typeface="Algerian" pitchFamily="82" charset="0"/>
              </a:rPr>
              <a:t>You have a good memory.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What did you do yesterday in the morning?.. (in the afternoon?.. in the evening?..)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6831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362075"/>
          </a:xfrm>
        </p:spPr>
        <p:txBody>
          <a:bodyPr/>
          <a:lstStyle/>
          <a:p>
            <a:pPr algn="ctr"/>
            <a:r>
              <a:rPr lang="en-US" sz="3600" i="1" dirty="0">
                <a:solidFill>
                  <a:srgbClr val="C00000"/>
                </a:solidFill>
                <a:latin typeface="Algerian" pitchFamily="82" charset="0"/>
              </a:rPr>
              <a:t>PLANET OF IRREGULAR VERBS</a:t>
            </a:r>
            <a:r>
              <a:rPr lang="en-US" dirty="0">
                <a:latin typeface="Algerian" pitchFamily="82" charset="0"/>
              </a:rPr>
              <a:t/>
            </a:r>
            <a:br>
              <a:rPr lang="en-US" dirty="0">
                <a:latin typeface="Algerian" pitchFamily="82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640960" cy="5112568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Find the second form of the following verbs: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Meet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Read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Take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Give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Do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Be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Begin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b="1" i="1" dirty="0" smtClean="0"/>
              <a:t>…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595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224135"/>
          </a:xfrm>
        </p:spPr>
        <p:txBody>
          <a:bodyPr/>
          <a:lstStyle/>
          <a:p>
            <a:pPr algn="ctr"/>
            <a:r>
              <a:rPr lang="en-US" sz="4000" i="1" dirty="0">
                <a:solidFill>
                  <a:srgbClr val="C00000"/>
                </a:solidFill>
                <a:latin typeface="Algerian" pitchFamily="82" charset="0"/>
              </a:rPr>
              <a:t>PLANET OF </a:t>
            </a:r>
            <a:r>
              <a:rPr lang="en-US" sz="4000" i="1" dirty="0" smtClean="0">
                <a:solidFill>
                  <a:srgbClr val="C00000"/>
                </a:solidFill>
                <a:latin typeface="Algerian" pitchFamily="82" charset="0"/>
              </a:rPr>
              <a:t>SWAMPS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496944" cy="5112568"/>
          </a:xfrm>
        </p:spPr>
        <p:txBody>
          <a:bodyPr>
            <a:normAutofit lnSpcReduction="10000"/>
          </a:bodyPr>
          <a:lstStyle/>
          <a:p>
            <a:endParaRPr lang="en-US" sz="2400" b="1" i="1" dirty="0" smtClean="0"/>
          </a:p>
          <a:p>
            <a:r>
              <a:rPr lang="en-US" sz="2400" b="1" i="1" dirty="0" smtClean="0"/>
              <a:t>Use the words WAS and WERE to walk there.</a:t>
            </a:r>
          </a:p>
          <a:p>
            <a:r>
              <a:rPr lang="en-US" sz="2400" b="1" i="1" dirty="0" smtClean="0"/>
              <a:t>1.  Remember the song!</a:t>
            </a:r>
          </a:p>
          <a:p>
            <a:pPr lvl="0">
              <a:buClr>
                <a:srgbClr val="A04DA3"/>
              </a:buClr>
            </a:pPr>
            <a:r>
              <a:rPr lang="en-US" sz="2400" b="1" i="1" dirty="0" smtClean="0"/>
              <a:t>I  was  happy                             </a:t>
            </a:r>
            <a:r>
              <a:rPr lang="en-US" sz="2400" b="1" i="1" dirty="0" smtClean="0">
                <a:solidFill>
                  <a:srgbClr val="424456"/>
                </a:solidFill>
              </a:rPr>
              <a:t>You were happy</a:t>
            </a:r>
            <a:endParaRPr lang="en-US" sz="2400" b="1" i="1" dirty="0">
              <a:solidFill>
                <a:srgbClr val="424456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sz="2400" b="1" i="1" dirty="0" smtClean="0"/>
              <a:t>He </a:t>
            </a:r>
            <a:r>
              <a:rPr lang="en-US" sz="2400" b="1" i="1" dirty="0">
                <a:solidFill>
                  <a:srgbClr val="424456"/>
                </a:solidFill>
              </a:rPr>
              <a:t>was </a:t>
            </a:r>
            <a:r>
              <a:rPr lang="en-US" sz="2400" b="1" i="1" dirty="0" smtClean="0"/>
              <a:t>happy                            </a:t>
            </a:r>
            <a:r>
              <a:rPr lang="en-US" sz="2400" b="1" i="1" dirty="0" smtClean="0">
                <a:solidFill>
                  <a:srgbClr val="424456"/>
                </a:solidFill>
              </a:rPr>
              <a:t>We </a:t>
            </a:r>
            <a:r>
              <a:rPr lang="en-US" sz="2400" b="1" i="1" dirty="0">
                <a:solidFill>
                  <a:srgbClr val="424456"/>
                </a:solidFill>
              </a:rPr>
              <a:t>were</a:t>
            </a:r>
            <a:r>
              <a:rPr lang="en-US" sz="2400" b="1" i="1" dirty="0" smtClean="0">
                <a:solidFill>
                  <a:srgbClr val="424456"/>
                </a:solidFill>
              </a:rPr>
              <a:t> happy</a:t>
            </a:r>
            <a:endParaRPr lang="en-US" sz="2400" b="1" i="1" dirty="0" smtClean="0"/>
          </a:p>
          <a:p>
            <a:pPr lvl="0">
              <a:buClr>
                <a:srgbClr val="A04DA3"/>
              </a:buClr>
            </a:pPr>
            <a:r>
              <a:rPr lang="en-US" sz="2400" b="1" i="1" dirty="0" smtClean="0"/>
              <a:t>She </a:t>
            </a:r>
            <a:r>
              <a:rPr lang="en-US" sz="2400" b="1" i="1" dirty="0">
                <a:solidFill>
                  <a:srgbClr val="424456"/>
                </a:solidFill>
              </a:rPr>
              <a:t>was</a:t>
            </a:r>
            <a:r>
              <a:rPr lang="en-US" sz="2400" b="1" i="1" dirty="0" smtClean="0">
                <a:solidFill>
                  <a:srgbClr val="424456"/>
                </a:solidFill>
              </a:rPr>
              <a:t> happy                          </a:t>
            </a:r>
            <a:r>
              <a:rPr lang="en-US" sz="2400" b="1" i="1" dirty="0">
                <a:solidFill>
                  <a:srgbClr val="424456"/>
                </a:solidFill>
              </a:rPr>
              <a:t> They were </a:t>
            </a:r>
            <a:r>
              <a:rPr lang="en-US" sz="2400" b="1" i="1" dirty="0" smtClean="0">
                <a:solidFill>
                  <a:srgbClr val="424456"/>
                </a:solidFill>
              </a:rPr>
              <a:t>happy</a:t>
            </a:r>
            <a:r>
              <a:rPr lang="en-US" sz="2400" b="1" i="1" dirty="0">
                <a:solidFill>
                  <a:srgbClr val="424456"/>
                </a:solidFill>
              </a:rPr>
              <a:t>, too</a:t>
            </a:r>
            <a:r>
              <a:rPr lang="en-US" sz="2400" b="1" i="1" dirty="0" smtClean="0">
                <a:solidFill>
                  <a:srgbClr val="424456"/>
                </a:solidFill>
              </a:rPr>
              <a:t>.</a:t>
            </a:r>
            <a:endParaRPr lang="en-US" sz="2400" b="1" i="1" dirty="0" smtClean="0"/>
          </a:p>
          <a:p>
            <a:pPr lvl="0">
              <a:buClr>
                <a:srgbClr val="A04DA3"/>
              </a:buClr>
            </a:pPr>
            <a:r>
              <a:rPr lang="en-US" sz="2400" b="1" i="1" dirty="0" smtClean="0"/>
              <a:t>It </a:t>
            </a:r>
            <a:r>
              <a:rPr lang="en-US" sz="2400" b="1" i="1" dirty="0">
                <a:solidFill>
                  <a:srgbClr val="424456"/>
                </a:solidFill>
              </a:rPr>
              <a:t>was </a:t>
            </a:r>
            <a:r>
              <a:rPr lang="en-US" sz="2400" b="1" i="1" dirty="0" smtClean="0">
                <a:solidFill>
                  <a:srgbClr val="424456"/>
                </a:solidFill>
              </a:rPr>
              <a:t>happy</a:t>
            </a:r>
            <a:endParaRPr lang="en-US" sz="2400" b="1" i="1" dirty="0" smtClean="0"/>
          </a:p>
          <a:p>
            <a:r>
              <a:rPr lang="en-US" sz="2400" b="1" i="1" dirty="0" smtClean="0"/>
              <a:t>2. 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i="1" dirty="0" smtClean="0"/>
              <a:t>Yesterday I … in the forest.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i="1" dirty="0" smtClean="0"/>
              <a:t>The summer … hot.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i="1" dirty="0" smtClean="0"/>
              <a:t>There  … three girls in the classroom.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i="1" dirty="0" smtClean="0"/>
              <a:t>We  … happy yesterday.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i="1" dirty="0" smtClean="0"/>
              <a:t>Who  … there?</a:t>
            </a:r>
          </a:p>
        </p:txBody>
      </p:sp>
    </p:spTree>
    <p:extLst>
      <p:ext uri="{BB962C8B-B14F-4D97-AF65-F5344CB8AC3E}">
        <p14:creationId xmlns:p14="http://schemas.microsoft.com/office/powerpoint/2010/main" val="41275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362075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  <a:latin typeface="Algerian" pitchFamily="82" charset="0"/>
              </a:rPr>
              <a:t>We  are  back!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784975" cy="4896544"/>
          </a:xfrm>
        </p:spPr>
        <p:txBody>
          <a:bodyPr/>
          <a:lstStyle/>
          <a:p>
            <a:r>
              <a:rPr lang="en-US" b="1" i="1" dirty="0" smtClean="0"/>
              <a:t>Remember our trip. Where were you? Open the brackets:</a:t>
            </a:r>
          </a:p>
          <a:p>
            <a:endParaRPr lang="en-US" b="1" i="1" dirty="0"/>
          </a:p>
          <a:p>
            <a:r>
              <a:rPr lang="en-US" b="1" dirty="0" smtClean="0"/>
              <a:t>We (be) in space. We (visit) many planets. We (see) The Tongue Twister’s Planet. There we (read) a tongue twister and poems.</a:t>
            </a:r>
          </a:p>
          <a:p>
            <a:r>
              <a:rPr lang="en-US" b="1" dirty="0" smtClean="0"/>
              <a:t>Then we (go) to The Good Eater Planet. There we (meet) Robin-</a:t>
            </a:r>
            <a:r>
              <a:rPr lang="en-US" b="1" dirty="0" err="1" smtClean="0"/>
              <a:t>Bobin</a:t>
            </a:r>
            <a:r>
              <a:rPr lang="en-US" b="1" dirty="0" smtClean="0"/>
              <a:t>, we (talk) and (play) games.</a:t>
            </a:r>
          </a:p>
          <a:p>
            <a:r>
              <a:rPr lang="en-US" b="1" dirty="0" smtClean="0"/>
              <a:t>Next planet (be) The Two Friend’s Planet. We </a:t>
            </a:r>
            <a:r>
              <a:rPr lang="en-US" b="1" dirty="0">
                <a:solidFill>
                  <a:srgbClr val="424456"/>
                </a:solidFill>
              </a:rPr>
              <a:t>(visit) </a:t>
            </a:r>
            <a:r>
              <a:rPr lang="en-US" b="1" dirty="0" smtClean="0">
                <a:solidFill>
                  <a:srgbClr val="424456"/>
                </a:solidFill>
              </a:rPr>
              <a:t>Masha and The Bear and (tell) about ourselves.</a:t>
            </a:r>
          </a:p>
          <a:p>
            <a:r>
              <a:rPr lang="en-US" b="1" dirty="0" smtClean="0">
                <a:solidFill>
                  <a:srgbClr val="424456"/>
                </a:solidFill>
              </a:rPr>
              <a:t>The fourth star (be) The Planet Of Irregular Verbs. We (remember) the forms of irregular verbs. </a:t>
            </a:r>
          </a:p>
          <a:p>
            <a:r>
              <a:rPr lang="en-US" b="1" dirty="0" smtClean="0">
                <a:solidFill>
                  <a:srgbClr val="424456"/>
                </a:solidFill>
              </a:rPr>
              <a:t>The Swam Planet (be) the last one. We (write) the test. Then we (come) home!</a:t>
            </a:r>
            <a:endParaRPr lang="en-US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latin typeface="Algerian" pitchFamily="82" charset="0"/>
              </a:rPr>
              <a:t>Now our trip is over. </a:t>
            </a:r>
            <a:br>
              <a:rPr lang="en-US" i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i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i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i="1" dirty="0" smtClean="0">
                <a:solidFill>
                  <a:srgbClr val="C00000"/>
                </a:solidFill>
                <a:latin typeface="Algerian" pitchFamily="82" charset="0"/>
              </a:rPr>
              <a:t>Thank you for your work!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68952" cy="2088232"/>
          </a:xfrm>
        </p:spPr>
        <p:txBody>
          <a:bodyPr/>
          <a:lstStyle/>
          <a:p>
            <a:r>
              <a:rPr lang="en-US" sz="3200" i="1" dirty="0" smtClean="0">
                <a:solidFill>
                  <a:srgbClr val="C00000"/>
                </a:solidFill>
                <a:latin typeface="+mn-lt"/>
              </a:rPr>
              <a:t>We’ll visit five planets which help us to improve 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our grammar of the past simple </a:t>
            </a:r>
            <a:r>
              <a:rPr lang="en-US" sz="3200" i="1" dirty="0" smtClean="0">
                <a:solidFill>
                  <a:srgbClr val="C00000"/>
                </a:solidFill>
                <a:latin typeface="+mn-lt"/>
              </a:rPr>
              <a:t>tense and  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revise words and expressions on food and my working </a:t>
            </a:r>
            <a:r>
              <a:rPr lang="en-US" sz="3200" i="1" dirty="0" smtClean="0">
                <a:solidFill>
                  <a:srgbClr val="C00000"/>
                </a:solidFill>
                <a:latin typeface="+mn-lt"/>
              </a:rPr>
              <a:t>day</a:t>
            </a:r>
            <a:r>
              <a:rPr lang="ru-RU" sz="3200" i="1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en-US" sz="3200" i="1" dirty="0" smtClean="0">
                <a:solidFill>
                  <a:srgbClr val="C00000"/>
                </a:solidFill>
                <a:latin typeface="+mn-lt"/>
              </a:rPr>
              <a:t>They are:</a:t>
            </a:r>
            <a:endParaRPr lang="ru-RU" sz="32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0320" y="2708920"/>
            <a:ext cx="6956176" cy="3888432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endParaRPr lang="en-US" sz="32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400" b="1" i="1" dirty="0" smtClean="0"/>
              <a:t>TONGUE TWISTER’S PLANET</a:t>
            </a:r>
          </a:p>
          <a:p>
            <a:pPr marL="502920" lvl="0" indent="-457200">
              <a:buClr>
                <a:srgbClr val="A04DA3"/>
              </a:buClr>
              <a:buFont typeface="+mj-lt"/>
              <a:buAutoNum type="arabicPeriod"/>
            </a:pPr>
            <a:r>
              <a:rPr lang="en-US" sz="2400" b="1" i="1" dirty="0" smtClean="0"/>
              <a:t>GOOD EATER’S </a:t>
            </a:r>
            <a:r>
              <a:rPr lang="en-US" sz="2400" b="1" i="1" dirty="0">
                <a:solidFill>
                  <a:srgbClr val="424456"/>
                </a:solidFill>
              </a:rPr>
              <a:t>PLANET</a:t>
            </a:r>
          </a:p>
          <a:p>
            <a:pPr marL="502920" lvl="0" indent="-457200">
              <a:buClr>
                <a:srgbClr val="A04DA3"/>
              </a:buClr>
              <a:buFont typeface="+mj-lt"/>
              <a:buAutoNum type="arabicPeriod"/>
            </a:pPr>
            <a:r>
              <a:rPr lang="en-US" sz="2400" b="1" i="1" dirty="0" smtClean="0"/>
              <a:t>TWO FRIEND’S </a:t>
            </a:r>
            <a:r>
              <a:rPr lang="en-US" sz="2400" b="1" i="1" dirty="0">
                <a:solidFill>
                  <a:srgbClr val="424456"/>
                </a:solidFill>
              </a:rPr>
              <a:t>PLANET</a:t>
            </a:r>
          </a:p>
          <a:p>
            <a:pPr marL="502920" lvl="0" indent="-457200">
              <a:buClr>
                <a:srgbClr val="A04DA3"/>
              </a:buClr>
              <a:buFont typeface="+mj-lt"/>
              <a:buAutoNum type="arabicPeriod"/>
            </a:pPr>
            <a:r>
              <a:rPr lang="en-US" sz="2400" b="1" i="1" dirty="0" smtClean="0">
                <a:solidFill>
                  <a:srgbClr val="424456"/>
                </a:solidFill>
              </a:rPr>
              <a:t>PLANET </a:t>
            </a:r>
            <a:r>
              <a:rPr lang="en-US" sz="2400" b="1" i="1" dirty="0" smtClean="0">
                <a:solidFill>
                  <a:srgbClr val="424456"/>
                </a:solidFill>
              </a:rPr>
              <a:t>OF IRREGULAR </a:t>
            </a:r>
            <a:r>
              <a:rPr lang="en-US" sz="2400" b="1" i="1" dirty="0" smtClean="0">
                <a:solidFill>
                  <a:srgbClr val="424456"/>
                </a:solidFill>
              </a:rPr>
              <a:t>VERBS</a:t>
            </a:r>
          </a:p>
          <a:p>
            <a:pPr marL="502920" lvl="0" indent="-457200">
              <a:buClr>
                <a:srgbClr val="A04DA3"/>
              </a:buClr>
              <a:buFont typeface="+mj-lt"/>
              <a:buAutoNum type="arabicPeriod"/>
            </a:pPr>
            <a:r>
              <a:rPr lang="en-US" sz="2400" b="1" i="1" dirty="0">
                <a:solidFill>
                  <a:srgbClr val="424456"/>
                </a:solidFill>
              </a:rPr>
              <a:t>PLANET OF SWAMPS</a:t>
            </a:r>
          </a:p>
          <a:p>
            <a:pPr marL="502920" lvl="0" indent="-457200">
              <a:buClr>
                <a:srgbClr val="A04DA3"/>
              </a:buClr>
              <a:buFont typeface="+mj-lt"/>
              <a:buAutoNum type="arabicPeriod"/>
            </a:pPr>
            <a:endParaRPr lang="en-US" sz="2400" b="1" i="1" dirty="0">
              <a:solidFill>
                <a:srgbClr val="424456"/>
              </a:solidFill>
            </a:endParaRPr>
          </a:p>
          <a:p>
            <a:pPr marL="502920" lvl="0" indent="-457200">
              <a:buClr>
                <a:srgbClr val="A04DA3"/>
              </a:buClr>
              <a:buFont typeface="+mj-lt"/>
              <a:buAutoNum type="arabicPeriod"/>
            </a:pPr>
            <a:endParaRPr lang="en-US" sz="1800" dirty="0">
              <a:solidFill>
                <a:srgbClr val="424456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1" y="48691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3"/>
            <a:ext cx="7920880" cy="1080120"/>
          </a:xfrm>
        </p:spPr>
        <p:txBody>
          <a:bodyPr/>
          <a:lstStyle/>
          <a:p>
            <a:pPr marL="502920" lvl="0" indent="-457200">
              <a:spcBef>
                <a:spcPts val="300"/>
              </a:spcBef>
            </a:pPr>
            <a:r>
              <a:rPr lang="ru-RU" sz="2400" i="1" dirty="0" smtClean="0">
                <a:ln>
                  <a:noFill/>
                </a:ln>
                <a:solidFill>
                  <a:srgbClr val="424456"/>
                </a:solidFill>
                <a:effectLst/>
                <a:latin typeface="Georgia"/>
                <a:ea typeface="+mn-ea"/>
                <a:cs typeface="+mn-cs"/>
              </a:rPr>
              <a:t> </a:t>
            </a:r>
            <a:r>
              <a:rPr lang="en-US" sz="4000" i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C00000"/>
                </a:solidFill>
                <a:latin typeface="Algerian" pitchFamily="82" charset="0"/>
              </a:rPr>
              <a:t>TONGUE  TWISTER’S  PLANET </a:t>
            </a:r>
            <a:endParaRPr lang="ru-RU" sz="4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4536504"/>
          </a:xfrm>
        </p:spPr>
        <p:txBody>
          <a:bodyPr/>
          <a:lstStyle/>
          <a:p>
            <a:r>
              <a:rPr lang="en-US" sz="2400" b="1" i="1" dirty="0" smtClean="0"/>
              <a:t>Here </a:t>
            </a:r>
            <a:r>
              <a:rPr lang="en-US" sz="2400" b="1" i="1" dirty="0" smtClean="0"/>
              <a:t>you  should read a tongue-twister: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b="1" i="1" dirty="0" smtClean="0"/>
              <a:t>You’ve no need to light a night- light</a:t>
            </a:r>
          </a:p>
          <a:p>
            <a:r>
              <a:rPr lang="en-US" sz="3200" b="1" i="1" dirty="0" smtClean="0"/>
              <a:t>On a light night like tonight,</a:t>
            </a:r>
          </a:p>
          <a:p>
            <a:pPr lvl="0">
              <a:buClr>
                <a:srgbClr val="A04DA3"/>
              </a:buClr>
            </a:pPr>
            <a:r>
              <a:rPr lang="en-US" sz="3200" b="1" i="1" dirty="0" smtClean="0"/>
              <a:t>For a </a:t>
            </a:r>
            <a:r>
              <a:rPr lang="en-US" sz="3200" b="1" i="1" dirty="0">
                <a:solidFill>
                  <a:srgbClr val="424456"/>
                </a:solidFill>
              </a:rPr>
              <a:t>night- </a:t>
            </a:r>
            <a:r>
              <a:rPr lang="en-US" sz="3200" b="1" i="1" dirty="0" smtClean="0">
                <a:solidFill>
                  <a:srgbClr val="424456"/>
                </a:solidFill>
              </a:rPr>
              <a:t>light’s a slight light.</a:t>
            </a:r>
            <a:endParaRPr lang="en-US" sz="3200" b="1" i="1" dirty="0">
              <a:solidFill>
                <a:srgbClr val="424456"/>
              </a:solidFill>
            </a:endParaRP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970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3"/>
            <a:ext cx="7772400" cy="792088"/>
          </a:xfrm>
        </p:spPr>
        <p:txBody>
          <a:bodyPr/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Algerian" pitchFamily="82" charset="0"/>
              </a:rPr>
              <a:t>DON’T  FORGET!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4824536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Правило чтения буквосочетания </a:t>
            </a:r>
            <a:r>
              <a:rPr lang="en-US" sz="3200" b="1" i="1" dirty="0" smtClean="0">
                <a:solidFill>
                  <a:srgbClr val="424456"/>
                </a:solidFill>
              </a:rPr>
              <a:t>a </a:t>
            </a:r>
            <a:r>
              <a:rPr lang="en-US" sz="3200" b="1" i="1" dirty="0">
                <a:solidFill>
                  <a:srgbClr val="424456"/>
                </a:solidFill>
              </a:rPr>
              <a:t>l</a:t>
            </a:r>
            <a:r>
              <a:rPr lang="en-US" sz="3200" b="1" i="1" u="sng" dirty="0">
                <a:solidFill>
                  <a:srgbClr val="FF0000"/>
                </a:solidFill>
              </a:rPr>
              <a:t>ight</a:t>
            </a:r>
            <a:r>
              <a:rPr lang="en-US" sz="3200" b="1" i="1" dirty="0">
                <a:solidFill>
                  <a:srgbClr val="424456"/>
                </a:solidFill>
              </a:rPr>
              <a:t> </a:t>
            </a:r>
            <a:r>
              <a:rPr lang="en-US" sz="3200" b="1" i="1" dirty="0" smtClean="0">
                <a:solidFill>
                  <a:srgbClr val="424456"/>
                </a:solidFill>
              </a:rPr>
              <a:t>n</a:t>
            </a:r>
            <a:r>
              <a:rPr lang="en-US" sz="3200" b="1" i="1" u="sng" dirty="0" smtClean="0">
                <a:solidFill>
                  <a:srgbClr val="FF0000"/>
                </a:solidFill>
              </a:rPr>
              <a:t>ight</a:t>
            </a:r>
            <a:r>
              <a:rPr lang="ru-RU" sz="3200" b="1" i="1" u="sng" dirty="0" smtClean="0">
                <a:solidFill>
                  <a:srgbClr val="FF0000"/>
                </a:solidFill>
              </a:rPr>
              <a:t> </a:t>
            </a:r>
            <a:endParaRPr lang="en-US" sz="3200" b="1" i="1" u="sng" dirty="0">
              <a:solidFill>
                <a:srgbClr val="FF0000"/>
              </a:solidFill>
            </a:endParaRPr>
          </a:p>
          <a:p>
            <a:endParaRPr lang="en-US" sz="3200" b="1" i="1" u="sng" dirty="0" smtClean="0">
              <a:solidFill>
                <a:srgbClr val="FF0000"/>
              </a:solidFill>
            </a:endParaRPr>
          </a:p>
          <a:p>
            <a:endParaRPr lang="ru-RU" sz="3200" b="1" i="1" u="sng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Если буквы </a:t>
            </a:r>
            <a:r>
              <a:rPr lang="en-US" sz="3200" b="1" i="1" dirty="0" smtClean="0">
                <a:solidFill>
                  <a:schemeClr val="tx1"/>
                </a:solidFill>
              </a:rPr>
              <a:t>I, G</a:t>
            </a:r>
            <a:r>
              <a:rPr lang="ru-RU" sz="3200" b="1" i="1" dirty="0" smtClean="0">
                <a:solidFill>
                  <a:schemeClr val="tx1"/>
                </a:solidFill>
              </a:rPr>
              <a:t>, </a:t>
            </a:r>
            <a:r>
              <a:rPr lang="en-US" sz="3200" b="1" i="1" dirty="0" smtClean="0">
                <a:solidFill>
                  <a:schemeClr val="tx1"/>
                </a:solidFill>
              </a:rPr>
              <a:t> H</a:t>
            </a:r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</a:rPr>
              <a:t>поставить в ряд, эти буквы громко </a:t>
            </a:r>
            <a:r>
              <a:rPr lang="en-US" sz="3200" b="1" i="1" dirty="0" smtClean="0">
                <a:solidFill>
                  <a:schemeClr val="tx1"/>
                </a:solidFill>
              </a:rPr>
              <a:t>[ </a:t>
            </a:r>
            <a:r>
              <a:rPr lang="en-US" sz="3200" b="1" i="1" dirty="0" err="1" smtClean="0">
                <a:solidFill>
                  <a:schemeClr val="tx1"/>
                </a:solidFill>
              </a:rPr>
              <a:t>ai</a:t>
            </a:r>
            <a:r>
              <a:rPr lang="en-US" sz="3200" b="1" i="1" dirty="0" smtClean="0">
                <a:solidFill>
                  <a:schemeClr val="tx1"/>
                </a:solidFill>
              </a:rPr>
              <a:t>] </a:t>
            </a:r>
            <a:r>
              <a:rPr lang="ru-RU" sz="3200" b="1" i="1" dirty="0" smtClean="0">
                <a:solidFill>
                  <a:schemeClr val="tx1"/>
                </a:solidFill>
              </a:rPr>
              <a:t> нам говорят.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56984" cy="1362075"/>
          </a:xfrm>
        </p:spPr>
        <p:txBody>
          <a:bodyPr/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Algerian" pitchFamily="82" charset="0"/>
              </a:rPr>
              <a:t>This planet is also a planet of songs and poems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708920"/>
            <a:ext cx="9144000" cy="324036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sz="3600" b="1" i="1" dirty="0" smtClean="0"/>
              <a:t>A song about food “He likes chicken”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600" b="1" i="1" dirty="0" smtClean="0"/>
              <a:t>Poems about meals and food</a:t>
            </a:r>
            <a:endParaRPr lang="en-US" sz="3600" b="1" i="1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1362075"/>
          </a:xfrm>
        </p:spPr>
        <p:txBody>
          <a:bodyPr/>
          <a:lstStyle/>
          <a:p>
            <a:pPr lvl="0" algn="ctr"/>
            <a:r>
              <a:rPr lang="en-US" sz="4000" i="1" dirty="0">
                <a:solidFill>
                  <a:srgbClr val="C00000"/>
                </a:solidFill>
                <a:latin typeface="Algerian" pitchFamily="82" charset="0"/>
              </a:rPr>
              <a:t>GOOD </a:t>
            </a:r>
            <a:r>
              <a:rPr lang="en-US" sz="4000" i="1" dirty="0" smtClean="0">
                <a:solidFill>
                  <a:srgbClr val="C00000"/>
                </a:solidFill>
                <a:latin typeface="Algerian" pitchFamily="82" charset="0"/>
              </a:rPr>
              <a:t> EATER’S  PLANET  </a:t>
            </a:r>
            <a:r>
              <a:rPr lang="en-US" sz="4400" i="1" dirty="0">
                <a:solidFill>
                  <a:srgbClr val="424456"/>
                </a:solidFill>
              </a:rPr>
              <a:t/>
            </a:r>
            <a:br>
              <a:rPr lang="en-US" sz="4400" i="1" dirty="0">
                <a:solidFill>
                  <a:srgbClr val="424456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Now we are on a planet </a:t>
            </a:r>
            <a:endParaRPr lang="ru-RU" sz="2800" b="1" i="1" dirty="0" smtClean="0"/>
          </a:p>
          <a:p>
            <a:r>
              <a:rPr lang="en-US" sz="2800" b="1" i="1" dirty="0" smtClean="0"/>
              <a:t>where a good eater lives. </a:t>
            </a:r>
          </a:p>
          <a:p>
            <a:endParaRPr lang="ru-RU" sz="2800" b="1" i="1" dirty="0" smtClean="0"/>
          </a:p>
          <a:p>
            <a:endParaRPr lang="en-US" sz="2800" b="1" i="1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2800" b="1" i="1" dirty="0" smtClean="0"/>
              <a:t>What is his name?</a:t>
            </a:r>
            <a:endParaRPr lang="ru-RU" sz="2800" b="1" i="1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2800" b="1" i="1" dirty="0" smtClean="0"/>
              <a:t>What food does he prefer? (</a:t>
            </a:r>
            <a:r>
              <a:rPr lang="ru-RU" sz="2800" b="1" i="1" dirty="0" smtClean="0"/>
              <a:t>Игра «Чемпион»)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i="1" dirty="0" smtClean="0"/>
              <a:t>What food would you like to eat and to drink? (</a:t>
            </a:r>
            <a:r>
              <a:rPr lang="ru-RU" sz="2800" b="1" i="1" dirty="0" smtClean="0"/>
              <a:t>Называние слов по цепочке с прибавлением слова: </a:t>
            </a:r>
            <a:r>
              <a:rPr lang="en-US" sz="2800" b="1" i="1" dirty="0" smtClean="0"/>
              <a:t>I’d like to eat…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17122" r="9546" b="28332"/>
          <a:stretch/>
        </p:blipFill>
        <p:spPr bwMode="auto">
          <a:xfrm>
            <a:off x="6516216" y="1412776"/>
            <a:ext cx="2333243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7"/>
            <a:ext cx="9144000" cy="936104"/>
          </a:xfrm>
        </p:spPr>
        <p:txBody>
          <a:bodyPr/>
          <a:lstStyle/>
          <a:p>
            <a:r>
              <a:rPr lang="en-US" sz="4000" i="1" dirty="0" smtClean="0">
                <a:solidFill>
                  <a:srgbClr val="C00000"/>
                </a:solidFill>
                <a:latin typeface="Algerian" pitchFamily="82" charset="0"/>
              </a:rPr>
              <a:t>I see you are hungry and thirsty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243193" cy="482453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Let’s ask some food</a:t>
            </a:r>
            <a:r>
              <a:rPr lang="en-US" sz="3200" b="1" i="1" dirty="0"/>
              <a:t>.</a:t>
            </a:r>
            <a:r>
              <a:rPr lang="en-US" sz="3200" b="1" i="1" dirty="0" smtClean="0"/>
              <a:t> Who will be Robin-</a:t>
            </a:r>
            <a:r>
              <a:rPr lang="en-US" sz="3200" b="1" i="1" dirty="0" err="1" smtClean="0"/>
              <a:t>Bobin</a:t>
            </a:r>
            <a:r>
              <a:rPr lang="en-US" sz="3200" b="1" i="1" dirty="0" smtClean="0"/>
              <a:t>?</a:t>
            </a:r>
          </a:p>
          <a:p>
            <a:endParaRPr lang="en-US" sz="3200" b="1" i="1" dirty="0"/>
          </a:p>
          <a:p>
            <a:pPr marL="388620" indent="-342900">
              <a:buFontTx/>
              <a:buChar char="-"/>
            </a:pPr>
            <a:r>
              <a:rPr lang="en-US" sz="3200" b="1" i="1" dirty="0" smtClean="0"/>
              <a:t>I’m hungry! </a:t>
            </a:r>
          </a:p>
          <a:p>
            <a:pPr marL="388620" indent="-342900">
              <a:buFontTx/>
              <a:buChar char="-"/>
            </a:pPr>
            <a:r>
              <a:rPr lang="en-US" sz="3200" b="1" i="1" dirty="0" smtClean="0"/>
              <a:t>Would you like to eat…? </a:t>
            </a:r>
          </a:p>
          <a:p>
            <a:pPr marL="388620" indent="-342900">
              <a:buFontTx/>
              <a:buChar char="-"/>
            </a:pPr>
            <a:r>
              <a:rPr lang="en-US" sz="3200" b="1" i="1" dirty="0" smtClean="0"/>
              <a:t>I’d love to!..</a:t>
            </a:r>
            <a:endParaRPr lang="ru-RU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94" y="2492896"/>
            <a:ext cx="251713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864096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lgerian" pitchFamily="82" charset="0"/>
              </a:rPr>
              <a:t>TWO FRIEND’S PLANET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712968" cy="5112568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Masha and  the Bear live there.</a:t>
            </a:r>
          </a:p>
          <a:p>
            <a:r>
              <a:rPr lang="en-US" sz="2800" b="1" i="1" dirty="0" smtClean="0"/>
              <a:t>They forget everything and always ask:</a:t>
            </a:r>
          </a:p>
          <a:p>
            <a:r>
              <a:rPr lang="en-US" sz="2800" b="1" i="1" dirty="0" smtClean="0"/>
              <a:t>What did you do yesterday?</a:t>
            </a:r>
          </a:p>
          <a:p>
            <a:r>
              <a:rPr lang="en-US" sz="2800" b="1" i="1" dirty="0" smtClean="0"/>
              <a:t>Look at the pictures and say what they did yesterday.</a:t>
            </a:r>
            <a:endParaRPr lang="ru-RU" sz="2800" b="1" i="1" dirty="0" smtClean="0"/>
          </a:p>
          <a:p>
            <a:endParaRPr lang="ru-RU" sz="2800" b="1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" y="4053330"/>
            <a:ext cx="4327957" cy="27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53330"/>
            <a:ext cx="3791854" cy="268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" y="836712"/>
            <a:ext cx="4308553" cy="236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213315" cy="236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7"/>
          <a:stretch/>
        </p:blipFill>
        <p:spPr bwMode="auto">
          <a:xfrm>
            <a:off x="74810" y="3757704"/>
            <a:ext cx="45691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9924"/>
            <a:ext cx="401774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2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160</TotalTime>
  <Words>530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Space trip</vt:lpstr>
      <vt:lpstr>We’ll visit five planets which help us to improve our grammar of the past simple tense and  revise words and expressions on food and my working day. They are:</vt:lpstr>
      <vt:lpstr> TONGUE  TWISTER’S  PLANET </vt:lpstr>
      <vt:lpstr>DON’T  FORGET!</vt:lpstr>
      <vt:lpstr>This planet is also a planet of songs and poems</vt:lpstr>
      <vt:lpstr>GOOD  EATER’S  PLANET   </vt:lpstr>
      <vt:lpstr>I see you are hungry and thirsty</vt:lpstr>
      <vt:lpstr>TWO FRIEND’S PLANET </vt:lpstr>
      <vt:lpstr>Презентация PowerPoint</vt:lpstr>
      <vt:lpstr>You have a good memory.</vt:lpstr>
      <vt:lpstr>PLANET OF IRREGULAR VERBS </vt:lpstr>
      <vt:lpstr>PLANET OF SWAMPS</vt:lpstr>
      <vt:lpstr>We  are  back!</vt:lpstr>
      <vt:lpstr>Now our trip is over.   Thank you for your work!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trip</dc:title>
  <dc:creator>Ирина Патрушева</dc:creator>
  <cp:lastModifiedBy>Ирина Патрушева</cp:lastModifiedBy>
  <cp:revision>16</cp:revision>
  <dcterms:created xsi:type="dcterms:W3CDTF">2018-11-21T01:26:26Z</dcterms:created>
  <dcterms:modified xsi:type="dcterms:W3CDTF">2018-11-21T10:33:37Z</dcterms:modified>
</cp:coreProperties>
</file>