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98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C781DB-09CC-409D-810C-79DB51C8B2AC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047B97-FEFE-40AE-B936-5E11F22DB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5684E8-A988-4F4B-80D3-7E9750EFD406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9650B-00AD-4A9B-8FB3-BE5EB0C8C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A519E2B-A717-4F6E-89C7-007C4559F489}" type="slidenum">
              <a:rPr lang="ru-RU" sz="1200">
                <a:latin typeface="+mn-lt"/>
              </a:rPr>
              <a:pPr algn="r">
                <a:defRPr/>
              </a:pPr>
              <a:t>13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EE51-9126-4F31-B095-F28E007676B3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1639-C6A3-4D04-8C7C-AC911B381D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E8F0-C52A-4504-AA20-D0198B329662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A561-3844-43C2-A4B7-8C9F5A87BA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687A-D40B-49B6-98AF-9A1B7D19AF44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5E26-1E67-4297-81D0-9DB955FF52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9E7D-1A0A-4578-B5BB-95B4479012A0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003A-4087-4C88-B8A7-8B982AB2F8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8ACE-C6BA-4F3D-8E8C-E40A8E102E5B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583C0-EFCB-4F3D-8C54-2401B2833E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99B88-8198-408B-8D50-2DB13FF4743A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09F9-3A4B-4D30-9944-B3D0AB477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E202-26E7-4073-A374-71C80C189229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1C1D-DB81-464C-9FA9-2B4E07CA3F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4C32-DDD3-4286-BB2F-258757ACBBC2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BE356-7BC9-4585-90B0-52711C953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E2C7-EFF2-432E-B4FE-8475A33ADC62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F80C-8465-4B4C-9622-D27B43ABC6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8BBA-66C6-4C2D-ADA3-D41BCEEA8C4F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9CD6-38E4-4BCF-BB4F-8FFFB67B5C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01AC-49AB-4CA0-B333-C7960DC3F295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CD74-3D04-4CB4-B12B-413C66E4D4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49A8D-CDFF-4B9D-8D68-80A3DDC4BA3B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72DB-AAEC-4687-A5B9-6DAAA4F4F9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6D0B-D3F2-49C6-B3E4-1B993EF7D726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9CA5-D3D9-41DD-BA14-A76787AED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2195BF-D327-4F08-B8BD-3C1AD27A57AD}" type="datetimeFigureOut">
              <a:rPr lang="ru-RU"/>
              <a:pPr>
                <a:defRPr/>
              </a:pPr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4FEFD-041B-4231-98E7-8C55D85DB9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ic.academic.ru/dic.nsf/stroitel/6148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8%D0%BB%D0%B0" TargetMode="External"/><Relationship Id="rId2" Type="http://schemas.openxmlformats.org/officeDocument/2006/relationships/hyperlink" Target="http://ru.wikipedia.org/wiki/%D0%9F%D1%80%D0%B8%D0%B1%D0%BE%D1%8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8062913" cy="2619375"/>
          </a:xfrm>
        </p:spPr>
        <p:txBody>
          <a:bodyPr/>
          <a:lstStyle/>
          <a:p>
            <a:r>
              <a:rPr lang="ru-RU" sz="4000" smtClean="0">
                <a:solidFill>
                  <a:srgbClr val="990000"/>
                </a:solidFill>
              </a:rPr>
              <a:t>УРОК ОБОБЩЕНИЯ ЗНАНИЙ ПО ТЕМЕ «</a:t>
            </a:r>
            <a:r>
              <a:rPr lang="ru-RU" sz="4000" smtClean="0">
                <a:solidFill>
                  <a:srgbClr val="990000"/>
                </a:solidFill>
                <a:latin typeface="Arial" charset="0"/>
              </a:rPr>
              <a:t>Механика: законы Ньютона, законы сохранения</a:t>
            </a:r>
            <a:r>
              <a:rPr lang="ru-RU" sz="4000" smtClean="0">
                <a:solidFill>
                  <a:srgbClr val="990000"/>
                </a:solidFill>
              </a:rPr>
              <a:t>»</a:t>
            </a:r>
            <a:r>
              <a:rPr lang="ru-RU" sz="4000" smtClean="0">
                <a:solidFill>
                  <a:srgbClr val="990000"/>
                </a:solidFill>
                <a:latin typeface="Arial" charset="0"/>
              </a:rPr>
              <a:t>.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</a:rPr>
              <a:t>Цель урока:</a:t>
            </a:r>
          </a:p>
          <a:p>
            <a:pPr algn="l"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</a:rPr>
              <a:t>обобщить, закрепить знания по теме «</a:t>
            </a:r>
            <a:r>
              <a:rPr lang="ru-RU" sz="2800" smtClean="0">
                <a:solidFill>
                  <a:srgbClr val="990000"/>
                </a:solidFill>
                <a:latin typeface="Arial" charset="0"/>
              </a:rPr>
              <a:t>Механика: законы Ньютона, законы сохранения</a:t>
            </a:r>
            <a:r>
              <a:rPr lang="ru-RU" sz="2800" smtClean="0">
                <a:solidFill>
                  <a:schemeClr val="tx1"/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Импульс силы - </a:t>
            </a:r>
            <a:r>
              <a:rPr lang="ru-RU" sz="3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000" smtClean="0"/>
              <a:t>это мера воздействия силы на тело за данный промежуток времени.</a:t>
            </a:r>
            <a:br>
              <a:rPr lang="ru-RU" sz="3000" smtClean="0"/>
            </a:br>
            <a:endParaRPr lang="ru-RU" sz="3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924175"/>
            <a:ext cx="8147050" cy="3457575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импульс силы.</a:t>
            </a:r>
          </a:p>
          <a:p>
            <a:pPr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Импульс силы равен произведению вектора силы на время её действия.</a:t>
            </a:r>
          </a:p>
          <a:p>
            <a:pPr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Направление импульса силы совпадает с направлением силы.</a:t>
            </a:r>
          </a:p>
          <a:p>
            <a:pPr>
              <a:defRPr/>
            </a:pP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]=[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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]= ньютон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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секунда = Н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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2843213" y="1851025"/>
          <a:ext cx="3349625" cy="1022350"/>
        </p:xfrm>
        <a:graphic>
          <a:graphicData uri="http://schemas.openxmlformats.org/presentationml/2006/ole">
            <p:oleObj spid="_x0000_s30724" name="Microsoft Equation 3.0" r:id="rId3" imgW="520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Закон сохранения импульса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684213" y="1412875"/>
            <a:ext cx="7775575" cy="47815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/>
              <a:t>В замкнутой системе векторная сумма импульсов всех тел, входящих в систему, остается постоянной при любых взаимодействиях тел этой системы между собой.</a:t>
            </a:r>
          </a:p>
          <a:p>
            <a:pPr algn="ctr">
              <a:buFont typeface="Arial" charset="0"/>
              <a:buNone/>
            </a:pPr>
            <a:endParaRPr lang="ru-RU" sz="2800" b="1" smtClean="0"/>
          </a:p>
          <a:p>
            <a:pPr>
              <a:buFont typeface="Arial" charset="0"/>
              <a:buNone/>
            </a:pPr>
            <a:r>
              <a:rPr lang="ru-RU" sz="2800" smtClean="0"/>
              <a:t>Система из двух тел, когда внешние силы отсутствуют – это </a:t>
            </a:r>
            <a:r>
              <a:rPr lang="ru-RU" sz="2800" b="1" i="1" smtClean="0">
                <a:solidFill>
                  <a:srgbClr val="7030A0"/>
                </a:solidFill>
              </a:rPr>
              <a:t>замкнутая система</a:t>
            </a:r>
            <a:r>
              <a:rPr lang="ru-RU" sz="2800" smtClean="0"/>
              <a:t>.</a:t>
            </a:r>
          </a:p>
          <a:p>
            <a:pPr algn="ctr">
              <a:buFont typeface="Arial" charset="0"/>
              <a:buNone/>
            </a:pPr>
            <a:r>
              <a:rPr lang="ru-RU" sz="2000" smtClean="0"/>
              <a:t>Закон справедлив лишь в том случае, если рассматриваемые тела взаимодействуют только друг с другом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500" y="3571875"/>
            <a:ext cx="785812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2571750" y="2571750"/>
            <a:ext cx="1857375" cy="1000125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9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7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88" name="Группа 67"/>
          <p:cNvGrpSpPr>
            <a:grpSpLocks/>
          </p:cNvGrpSpPr>
          <p:nvPr/>
        </p:nvGrpSpPr>
        <p:grpSpPr bwMode="auto">
          <a:xfrm>
            <a:off x="3071813" y="285750"/>
            <a:ext cx="3714750" cy="1357313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5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3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9392" y="3392488"/>
              <a:ext cx="261940" cy="320677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829" name="TextBox 48"/>
            <p:cNvSpPr txBox="1">
              <a:spLocks noChangeArrowheads="1"/>
            </p:cNvSpPr>
            <p:nvPr/>
          </p:nvSpPr>
          <p:spPr bwMode="auto">
            <a:xfrm>
              <a:off x="928662" y="3000372"/>
              <a:ext cx="32147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Georgia" pitchFamily="18" charset="0"/>
                </a:rPr>
                <a:t>1           2</a:t>
              </a:r>
            </a:p>
          </p:txBody>
        </p:sp>
      </p:grpSp>
      <p:sp>
        <p:nvSpPr>
          <p:cNvPr id="32789" name="TextBox 30"/>
          <p:cNvSpPr txBox="1">
            <a:spLocks noChangeArrowheads="1"/>
          </p:cNvSpPr>
          <p:nvPr/>
        </p:nvSpPr>
        <p:spPr bwMode="auto">
          <a:xfrm>
            <a:off x="3143250" y="2357438"/>
            <a:ext cx="2757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Georgia" pitchFamily="18" charset="0"/>
              </a:rPr>
              <a:t>1                          2</a:t>
            </a:r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3" y="3643313"/>
            <a:ext cx="214312" cy="2857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38" y="4071938"/>
            <a:ext cx="25717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0" y="4071938"/>
            <a:ext cx="128587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>
            <a:grpSpLocks/>
          </p:cNvGrpSpPr>
          <p:nvPr/>
        </p:nvGrpSpPr>
        <p:grpSpPr bwMode="auto">
          <a:xfrm>
            <a:off x="4714875" y="2286000"/>
            <a:ext cx="1357313" cy="1285875"/>
            <a:chOff x="4714876" y="2285992"/>
            <a:chExt cx="1357322" cy="1285884"/>
          </a:xfrm>
        </p:grpSpPr>
        <p:grpSp>
          <p:nvGrpSpPr>
            <p:cNvPr id="32806" name="Группа 52"/>
            <p:cNvGrpSpPr>
              <a:grpSpLocks/>
            </p:cNvGrpSpPr>
            <p:nvPr/>
          </p:nvGrpSpPr>
          <p:grpSpPr bwMode="auto"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63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500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50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3000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50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63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2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75" y="3571875"/>
            <a:ext cx="285750" cy="21431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4652963"/>
            <a:ext cx="9144000" cy="157003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Свойство тел по-разному менять свою скорость при взаимодействии называется -  </a:t>
            </a:r>
            <a:r>
              <a:rPr lang="ru-RU" sz="3200" b="1" dirty="0">
                <a:solidFill>
                  <a:srgbClr val="C00000"/>
                </a:solidFill>
              </a:rPr>
              <a:t>инертностью.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84438" y="333375"/>
            <a:ext cx="4175125" cy="892175"/>
          </a:xfrm>
        </p:spPr>
        <p:txBody>
          <a:bodyPr/>
          <a:lstStyle/>
          <a:p>
            <a:pPr eaLnBrk="1" hangingPunct="1"/>
            <a:r>
              <a:rPr lang="ru-RU" smtClean="0"/>
              <a:t>Эталон массы</a:t>
            </a:r>
          </a:p>
        </p:txBody>
      </p:sp>
      <p:pic>
        <p:nvPicPr>
          <p:cNvPr id="33794" name="Рисунок 4" descr="kilogra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781300"/>
            <a:ext cx="317976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6"/>
          <p:cNvSpPr>
            <a:spLocks noChangeArrowheads="1"/>
          </p:cNvSpPr>
          <p:nvPr/>
        </p:nvSpPr>
        <p:spPr bwMode="auto">
          <a:xfrm>
            <a:off x="1979613" y="1341438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Килограмм — это </a:t>
            </a:r>
            <a:r>
              <a:rPr lang="ru-RU" sz="2000" b="1" i="1"/>
              <a:t>эталон массы</a:t>
            </a:r>
            <a:r>
              <a:rPr lang="ru-RU" sz="2000" b="1" i="1">
                <a:latin typeface="Georgia" pitchFamily="18" charset="0"/>
              </a:rPr>
              <a:t>. </a:t>
            </a:r>
          </a:p>
          <a:p>
            <a:r>
              <a:rPr lang="ru-RU" sz="2000" b="1" i="1">
                <a:latin typeface="Georgia" pitchFamily="18" charset="0"/>
              </a:rPr>
              <a:t>Международный эталон килограмма хранится в г. Севре (близ Парижа)</a:t>
            </a:r>
            <a:endParaRPr lang="ru-RU" sz="2000" b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Что такое сила тяжести?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600200"/>
            <a:ext cx="449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Сила тяжести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—</a:t>
            </a:r>
            <a:endParaRPr lang="ru-RU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это векторная величина, определяющая силу притяжения к Земле любого тела.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en-US" sz="5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54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тяж </a:t>
            </a:r>
            <a:r>
              <a:rPr lang="ru-RU" sz="5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  <a:r>
              <a:rPr lang="en-US" sz="5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</a:t>
            </a:r>
            <a:endParaRPr lang="ru-RU" sz="5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2400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тяж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.- сила тяжести, Н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m-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масса тела, Кг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коэффициент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– ускорение свободного падения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равен 9,8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Н/кг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013325" y="1600200"/>
            <a:ext cx="3303588" cy="3506788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5844" name="Picture 8" descr="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828800"/>
            <a:ext cx="37338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6995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   Приборы для измерения  силы тяжести.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1813" y="1600200"/>
            <a:ext cx="4041775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Динамометр-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 tooltip="Прибор"/>
              </a:rPr>
              <a:t>прибор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для измерения 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 tooltip="Сила"/>
              </a:rPr>
              <a:t>силы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тяжести или веса тела.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Единицы измерения силы - Ньютоны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561013" y="1600200"/>
            <a:ext cx="2670175" cy="1905000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6868" name="Picture 9" descr="http://upload.wikimedia.org/wikipedia/commons/thumb/9/9c/Silomer_400kN.JPG/250px-Silomer_400k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752600"/>
            <a:ext cx="297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13" descr="Fizr7 15 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152900"/>
            <a:ext cx="37338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7438" y="1357313"/>
            <a:ext cx="4929187" cy="649287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такое вес?</a:t>
            </a:r>
            <a:endParaRPr lang="uk-UA" sz="6000" b="1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743200"/>
            <a:ext cx="7632700" cy="36718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ko-KR" sz="2800" smtClean="0">
                <a:latin typeface="Verdana" pitchFamily="34" charset="0"/>
                <a:ea typeface="굴림" pitchFamily="34" charset="-127"/>
              </a:rPr>
              <a:t>   </a:t>
            </a:r>
            <a:r>
              <a:rPr lang="ru-RU" altLang="ko-KR" sz="4400" b="1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Вес – это сила, с которой тело вследствие притяжения к Земле, действует на горизонтальную опору или вертикальный подвес</a:t>
            </a:r>
            <a:r>
              <a:rPr lang="ru-RU" altLang="ko-KR" sz="4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ko-KR" sz="4400" b="1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 </a:t>
            </a:r>
            <a:endParaRPr lang="en-US" altLang="ko-KR" sz="4400" b="1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  <a:p>
            <a:pPr eaLnBrk="1" hangingPunct="1">
              <a:lnSpc>
                <a:spcPct val="80000"/>
              </a:lnSpc>
            </a:pPr>
            <a:endParaRPr lang="uk-UA" sz="44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Формула веса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28625" y="1285875"/>
            <a:ext cx="7758113" cy="1393825"/>
          </a:xfrm>
        </p:spPr>
        <p:txBody>
          <a:bodyPr anchor="b"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</a:rPr>
              <a:t>Если тело неподвижно или движется равномерно, то вес можно рассчитать</a:t>
            </a: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500063" y="3286125"/>
            <a:ext cx="3786187" cy="1785938"/>
            <a:chOff x="500034" y="3286124"/>
            <a:chExt cx="3786214" cy="17859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00034" y="3286124"/>
              <a:ext cx="3786214" cy="17859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40966" name="Содержимое 6"/>
            <p:cNvGraphicFramePr>
              <a:graphicFrameLocks noChangeAspect="1"/>
            </p:cNvGraphicFramePr>
            <p:nvPr/>
          </p:nvGraphicFramePr>
          <p:xfrm>
            <a:off x="642910" y="3429000"/>
            <a:ext cx="3509962" cy="1439863"/>
          </p:xfrm>
          <a:graphic>
            <a:graphicData uri="http://schemas.openxmlformats.org/presentationml/2006/ole">
              <p:oleObj spid="_x0000_s40966" name="Формула" r:id="rId3" imgW="495000" imgH="203040" progId="Equation.3">
                <p:embed/>
              </p:oleObj>
            </a:graphicData>
          </a:graphic>
        </p:graphicFrame>
      </p:grpSp>
      <p:sp>
        <p:nvSpPr>
          <p:cNvPr id="10" name="Овал 9"/>
          <p:cNvSpPr/>
          <p:nvPr/>
        </p:nvSpPr>
        <p:spPr>
          <a:xfrm>
            <a:off x="5786438" y="5286375"/>
            <a:ext cx="221456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</a:rPr>
              <a:t>m-</a:t>
            </a:r>
            <a:r>
              <a:rPr lang="ru-RU" sz="2400" b="1" dirty="0">
                <a:solidFill>
                  <a:srgbClr val="000000"/>
                </a:solidFill>
              </a:rPr>
              <a:t> масса тела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4857750" y="3000375"/>
            <a:ext cx="3714750" cy="1714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</a:rPr>
              <a:t>g – </a:t>
            </a:r>
            <a:r>
              <a:rPr lang="ru-RU" sz="2400" b="1" dirty="0">
                <a:solidFill>
                  <a:srgbClr val="000000"/>
                </a:solidFill>
              </a:rPr>
              <a:t>ускорение свободного падения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16113"/>
            <a:ext cx="8007350" cy="41910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Сила трения  - это сила, возникающая при движении одного тела по поверхности другого и препятствующая их относительному движению.</a:t>
            </a:r>
          </a:p>
        </p:txBody>
      </p:sp>
      <p:sp>
        <p:nvSpPr>
          <p:cNvPr id="73732" name="Rectangle 4"/>
          <p:cNvSpPr>
            <a:spLocks noRot="1" noChangeArrowheads="1"/>
          </p:cNvSpPr>
          <p:nvPr/>
        </p:nvSpPr>
        <p:spPr bwMode="auto">
          <a:xfrm>
            <a:off x="1187450" y="4437063"/>
            <a:ext cx="7129463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тр = μ</a:t>
            </a: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*N</a:t>
            </a:r>
            <a:endParaRPr lang="ru-RU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defRPr/>
            </a:pPr>
            <a:endParaRPr lang="en-US" sz="3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defRPr/>
            </a:pPr>
            <a:r>
              <a:rPr lang="en-US" sz="3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μ</a:t>
            </a:r>
            <a: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коэффициент трения</a:t>
            </a:r>
          </a:p>
          <a:p>
            <a:pPr marL="342900" indent="-342900">
              <a:defRPr/>
            </a:pPr>
            <a:r>
              <a:rPr lang="ru-RU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ru-RU" sz="3000">
                <a:effectLst>
                  <a:outerShdw blurRad="38100" dist="38100" dir="2700000" algn="tl">
                    <a:srgbClr val="FFFFFF"/>
                  </a:outerShdw>
                </a:effectLst>
              </a:rPr>
              <a:t>-сила реакции опоры</a:t>
            </a:r>
            <a:endParaRPr lang="en-US" sz="3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3333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Причины возникновения сил трения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Шероховатость поверхностей соприкасающихся тел.(даже гладкие поверхности имеют микроскопические неровности и при скольжении зацепляются друг за друга и тем самым мешают движению.)</a:t>
            </a:r>
          </a:p>
          <a:p>
            <a:pPr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Межмолекулярное притяжение, действующее в месте контакта трущихся тел.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285750"/>
            <a:ext cx="3324225" cy="4005263"/>
          </a:xfrm>
        </p:spPr>
      </p:pic>
      <p:sp>
        <p:nvSpPr>
          <p:cNvPr id="18434" name="Прямоугольник 6"/>
          <p:cNvSpPr>
            <a:spLocks noChangeArrowheads="1"/>
          </p:cNvSpPr>
          <p:nvPr/>
        </p:nvSpPr>
        <p:spPr bwMode="auto">
          <a:xfrm>
            <a:off x="5286375" y="4429125"/>
            <a:ext cx="3703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Галилео Галилей (1564-1642</a:t>
            </a:r>
            <a:endParaRPr lang="ru-RU">
              <a:latin typeface="Calibri" pitchFamily="34" charset="0"/>
            </a:endParaRPr>
          </a:p>
        </p:txBody>
      </p:sp>
      <p:sp>
        <p:nvSpPr>
          <p:cNvPr id="18435" name="Прямоугольник 10"/>
          <p:cNvSpPr>
            <a:spLocks noChangeArrowheads="1"/>
          </p:cNvSpPr>
          <p:nvPr/>
        </p:nvSpPr>
        <p:spPr bwMode="auto">
          <a:xfrm>
            <a:off x="571500" y="3571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На основе экспериментальных исследований движения шаров по наклонной плоскости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14313"/>
            <a:ext cx="407193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основе экспериментальных исследований движения шаров по наклонной плоскости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143125" y="1428750"/>
            <a:ext cx="785813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63" y="2357438"/>
            <a:ext cx="4071937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Скорость любого тела изменяется только в результате его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взаимодействия</a:t>
            </a:r>
            <a:r>
              <a:rPr lang="ru-RU" dirty="0"/>
              <a:t> с другими телами.</a:t>
            </a:r>
          </a:p>
        </p:txBody>
      </p:sp>
      <p:sp>
        <p:nvSpPr>
          <p:cNvPr id="18439" name="Прямоугольник 15"/>
          <p:cNvSpPr>
            <a:spLocks noChangeArrowheads="1"/>
          </p:cNvSpPr>
          <p:nvPr/>
        </p:nvSpPr>
        <p:spPr bwMode="auto">
          <a:xfrm>
            <a:off x="642938" y="43576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Инерция</a:t>
            </a:r>
            <a:r>
              <a:rPr lang="ru-RU">
                <a:latin typeface="Verdana" pitchFamily="34" charset="0"/>
              </a:rPr>
              <a:t> – явление сохранения скорости движения тела при отсутствии внешних воздействий.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900113" y="1916113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i="1">
              <a:solidFill>
                <a:srgbClr val="9966FF"/>
              </a:solidFill>
              <a:latin typeface="Goudy Old Style" pitchFamily="18" charset="0"/>
            </a:endParaRP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553200" cy="1328738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46084" name="Text Box 7"/>
          <p:cNvSpPr txBox="1">
            <a:spLocks noChangeArrowheads="1"/>
          </p:cNvSpPr>
          <p:nvPr/>
        </p:nvSpPr>
        <p:spPr bwMode="auto">
          <a:xfrm>
            <a:off x="755650" y="2492375"/>
            <a:ext cx="74882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  <a:latin typeface="Tunga" pitchFamily="34" charset="0"/>
              </a:rPr>
              <a:t>Сила трения скольжения 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–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  <a:latin typeface="Tunga" pitchFamily="34" charset="0"/>
              </a:rPr>
              <a:t> сила, возникающая тогда, когда одно тело скользит по поверхности другого.</a:t>
            </a:r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44036" name="Прямоугольник 4"/>
          <p:cNvSpPr>
            <a:spLocks noChangeArrowheads="1"/>
          </p:cNvSpPr>
          <p:nvPr/>
        </p:nvSpPr>
        <p:spPr bwMode="auto">
          <a:xfrm>
            <a:off x="0" y="476250"/>
            <a:ext cx="9029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latin typeface="Arial Black" pitchFamily="34" charset="0"/>
              </a:rPr>
              <a:t>Сила трения скольжения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ru-RU" b="1" smtClean="0"/>
              <a:t>Сила трения качения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3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Трение качения</a:t>
            </a:r>
            <a:r>
              <a:rPr lang="ru-RU" sz="3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— момент сил, возникающий при качении одного из двух контактирущих / взаимодействущих тел относительно другого и противодействующий вращению движущегося тела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549275"/>
            <a:ext cx="8662988" cy="49926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4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Сила трения покоя</a:t>
            </a:r>
          </a:p>
          <a:p>
            <a:pPr algn="ctr" eaLnBrk="1" hangingPunct="1">
              <a:buFontTx/>
              <a:buNone/>
              <a:defRPr/>
            </a:pPr>
            <a:endParaRPr lang="ru-RU" sz="4800" b="1" smtClean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Сила трения покоя - сила, действующая на тело:</a:t>
            </a:r>
          </a:p>
          <a:p>
            <a:pPr algn="just" eaLnBrk="1" hangingPunct="1">
              <a:buFontTx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со стороны соприкасающегося с ним другого тела,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 вдоль поверхности соприкосновения тел,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если  тела покоятся относительно друг друга. 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184775" cy="1081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3600" kern="10" spc="-36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EE1E08"/>
              </a:solidFill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0" y="1484313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Сила упругости –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сила, возникающая при деформации тела и направленная противоположно направлению смещения частиц при     деформации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Условия возникновения силы упругости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 </a:t>
            </a:r>
            <a:r>
              <a:rPr lang="ru-RU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деформация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sz="half" idx="1"/>
          </p:nvPr>
        </p:nvSpPr>
        <p:spPr>
          <a:xfrm>
            <a:off x="-252413" y="2060575"/>
            <a:ext cx="4608513" cy="40338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3600" b="1" smtClean="0"/>
              <a:t>   </a:t>
            </a:r>
            <a:r>
              <a:rPr lang="ru-RU" sz="3600" b="1" i="1" smtClean="0">
                <a:solidFill>
                  <a:srgbClr val="0000FF"/>
                </a:solidFill>
              </a:rPr>
              <a:t>Под </a:t>
            </a:r>
            <a:r>
              <a:rPr lang="ru-RU" sz="36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деформацией</a:t>
            </a:r>
            <a:r>
              <a:rPr lang="ru-RU" sz="3600" b="1" i="1" smtClean="0">
                <a:solidFill>
                  <a:srgbClr val="0000FF"/>
                </a:solidFill>
              </a:rPr>
              <a:t> понимают изменение объема или формы тела под действием внешних сил</a:t>
            </a:r>
          </a:p>
          <a:p>
            <a:pPr>
              <a:buFont typeface="Arial" charset="0"/>
              <a:buNone/>
              <a:defRPr/>
            </a:pPr>
            <a:r>
              <a:rPr lang="ru-RU" sz="3600" b="1" smtClean="0">
                <a:solidFill>
                  <a:srgbClr val="0000FF"/>
                </a:solidFill>
              </a:rPr>
              <a:t>   </a:t>
            </a:r>
            <a:endParaRPr lang="ru-RU" b="1" smtClean="0">
              <a:solidFill>
                <a:srgbClr val="0000FF"/>
              </a:solidFill>
            </a:endParaRPr>
          </a:p>
          <a:p>
            <a:pPr>
              <a:buFont typeface="Arial" charset="0"/>
              <a:buNone/>
              <a:defRPr/>
            </a:pPr>
            <a:endParaRPr lang="ru-RU" b="1" smtClean="0">
              <a:solidFill>
                <a:srgbClr val="0000FF"/>
              </a:solidFill>
            </a:endParaRPr>
          </a:p>
        </p:txBody>
      </p:sp>
      <p:pic>
        <p:nvPicPr>
          <p:cNvPr id="49156" name="Picture 4" descr="сила уп1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2324100"/>
            <a:ext cx="4570412" cy="3748088"/>
          </a:xfrm>
          <a:ln w="38100"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76338"/>
          </a:xfrm>
        </p:spPr>
        <p:txBody>
          <a:bodyPr/>
          <a:lstStyle/>
          <a:p>
            <a:r>
              <a:rPr lang="ru-RU" sz="6000" b="1" i="1" smtClean="0">
                <a:solidFill>
                  <a:srgbClr val="000000"/>
                </a:solidFill>
              </a:rPr>
              <a:t>Виды деформаций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642350" cy="4373563"/>
        </p:xfrm>
        <a:graphic>
          <a:graphicData uri="http://schemas.openxmlformats.org/drawingml/2006/table">
            <a:tbl>
              <a:tblPr/>
              <a:tblGrid>
                <a:gridCol w="4321175"/>
                <a:gridCol w="4321175"/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Упругие –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исчезают после прекращения действия внешних сил: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50000">
                          <a:schemeClr val="accent2"/>
                        </a:gs>
                        <a:gs pos="100000">
                          <a:srgbClr val="66FFFF"/>
                        </a:gs>
                      </a:gsLst>
                      <a:lin ang="189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Пластические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– не исчезают после прекращения действия внешних сил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Растяжения и сжатия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50000">
                          <a:schemeClr val="accent2"/>
                        </a:gs>
                        <a:gs pos="100000">
                          <a:srgbClr val="66FFFF"/>
                        </a:gs>
                      </a:gsLst>
                      <a:lin ang="189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Сдвига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50000">
                          <a:schemeClr val="accent2"/>
                        </a:gs>
                        <a:gs pos="100000">
                          <a:srgbClr val="66FFFF"/>
                        </a:gs>
                      </a:gsLst>
                      <a:lin ang="189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Изгиба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50000">
                          <a:schemeClr val="accent2"/>
                        </a:gs>
                        <a:gs pos="100000">
                          <a:srgbClr val="66FFFF"/>
                        </a:gs>
                      </a:gsLst>
                      <a:lin ang="189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Кручения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FF"/>
                        </a:gs>
                        <a:gs pos="50000">
                          <a:schemeClr val="accent2"/>
                        </a:gs>
                        <a:gs pos="100000">
                          <a:srgbClr val="66FFFF"/>
                        </a:gs>
                      </a:gsLst>
                      <a:lin ang="189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6443663" cy="1371600"/>
          </a:xfrm>
        </p:spPr>
        <p:txBody>
          <a:bodyPr/>
          <a:lstStyle/>
          <a:p>
            <a:r>
              <a:rPr lang="ru-RU" sz="4800" b="1" i="1" smtClean="0">
                <a:solidFill>
                  <a:srgbClr val="000000"/>
                </a:solidFill>
              </a:rPr>
              <a:t>Что называется жесткостью тела?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sz="half" idx="1"/>
          </p:nvPr>
        </p:nvSpPr>
        <p:spPr>
          <a:xfrm>
            <a:off x="0" y="1981200"/>
            <a:ext cx="4716463" cy="44719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   </a:t>
            </a:r>
            <a:r>
              <a:rPr lang="ru-RU" b="1" smtClean="0">
                <a:solidFill>
                  <a:srgbClr val="000000"/>
                </a:solidFill>
              </a:rPr>
              <a:t>Коэффициент жесткости зависит от формы и размеров тела, а также от материала.           Он численно равен силе упругости при растяжении тела на 1 м.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659563" y="0"/>
          <a:ext cx="2101850" cy="1981200"/>
        </p:xfrm>
        <a:graphic>
          <a:graphicData uri="http://schemas.openxmlformats.org/presentationml/2006/ole">
            <p:oleObj spid="_x0000_s51204" name="Формула" r:id="rId3" imgW="660240" imgH="622080" progId="Equation.3">
              <p:embed/>
            </p:oleObj>
          </a:graphicData>
        </a:graphic>
      </p:graphicFrame>
      <p:pic>
        <p:nvPicPr>
          <p:cNvPr id="51205" name="Picture 5" descr="безымянный2"/>
          <p:cNvPicPr>
            <a:picLocks noChangeAspect="1" noChangeArrowheads="1"/>
          </p:cNvPicPr>
          <p:nvPr/>
        </p:nvPicPr>
        <p:blipFill>
          <a:blip r:embed="rId4">
            <a:lum bright="-6000" contrast="24000"/>
          </a:blip>
          <a:srcRect/>
          <a:stretch>
            <a:fillRect/>
          </a:stretch>
        </p:blipFill>
        <p:spPr bwMode="auto">
          <a:xfrm>
            <a:off x="5076825" y="1700213"/>
            <a:ext cx="1546225" cy="4921250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</p:spPr>
      </p:pic>
      <p:pic>
        <p:nvPicPr>
          <p:cNvPr id="51206" name="Picture 6" descr="безымянный3"/>
          <p:cNvPicPr>
            <a:picLocks noChangeAspect="1" noChangeArrowheads="1"/>
          </p:cNvPicPr>
          <p:nvPr/>
        </p:nvPicPr>
        <p:blipFill>
          <a:blip r:embed="rId5">
            <a:lum bright="-6000" contrast="24000"/>
          </a:blip>
          <a:srcRect/>
          <a:stretch>
            <a:fillRect/>
          </a:stretch>
        </p:blipFill>
        <p:spPr bwMode="auto">
          <a:xfrm>
            <a:off x="6948488" y="1700213"/>
            <a:ext cx="1439862" cy="4941887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mtClean="0">
                <a:solidFill>
                  <a:schemeClr val="accent1"/>
                </a:solidFill>
              </a:rPr>
              <a:t>Когда сила упругости равна силе </a:t>
            </a:r>
          </a:p>
          <a:p>
            <a:pPr>
              <a:buFont typeface="Arial" charset="0"/>
              <a:buNone/>
              <a:defRPr/>
            </a:pPr>
            <a:r>
              <a:rPr lang="ru-RU" smtClean="0">
                <a:solidFill>
                  <a:schemeClr val="accent1"/>
                </a:solidFill>
              </a:rPr>
              <a:t>тяжести?</a:t>
            </a:r>
          </a:p>
          <a:p>
            <a:pPr>
              <a:buFont typeface="Arial" charset="0"/>
              <a:buNone/>
              <a:defRPr/>
            </a:pPr>
            <a:r>
              <a:rPr lang="ru-RU" smtClean="0">
                <a:solidFill>
                  <a:schemeClr val="accent1"/>
                </a:solidFill>
              </a:rPr>
              <a:t>Если тело покоится или движется равномерно.</a:t>
            </a:r>
          </a:p>
          <a:p>
            <a:pPr>
              <a:buFont typeface="Arial" charset="0"/>
              <a:buNone/>
              <a:defRPr/>
            </a:pPr>
            <a:endParaRPr lang="ru-RU" smtClean="0">
              <a:solidFill>
                <a:schemeClr val="accent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mtClean="0">
                <a:solidFill>
                  <a:schemeClr val="accent2"/>
                </a:solidFill>
              </a:rPr>
              <a:t>От чего зависит сила упругости при растяжении?</a:t>
            </a:r>
          </a:p>
          <a:p>
            <a:pPr>
              <a:buFont typeface="Arial" charset="0"/>
              <a:buNone/>
              <a:defRPr/>
            </a:pPr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Сила упругости зависит от растяжения пружины.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Решение задач.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arenR"/>
            </a:pPr>
            <a:r>
              <a:rPr lang="ru-RU" smtClean="0"/>
              <a:t>Определить силу тяжести, действующую на тело массой 500 г.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/>
              <a:t>Определить вес тела массой 700 г.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/>
              <a:t>Определите импульс тела массой 1 т при движении со скоростью 36 км/ч. </a:t>
            </a:r>
          </a:p>
          <a:p>
            <a:pPr marL="609600" indent="-609600">
              <a:buFont typeface="Arial" charset="0"/>
              <a:buAutoNum type="arabicParenR"/>
            </a:pPr>
            <a:r>
              <a:rPr lang="ru-RU" smtClean="0"/>
              <a:t>Определите жесткость пружины при силе упругости 12 Н и удлинении пружины 30 см.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8"/>
          <p:cNvSpPr>
            <a:spLocks noChangeArrowheads="1"/>
          </p:cNvSpPr>
          <p:nvPr/>
        </p:nvSpPr>
        <p:spPr bwMode="auto">
          <a:xfrm>
            <a:off x="500063" y="3571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</a:t>
            </a:r>
            <a:r>
              <a:rPr lang="ru-RU" b="1">
                <a:latin typeface="Verdana" pitchFamily="34" charset="0"/>
              </a:rPr>
              <a:t>ервый закон Ньютона.</a:t>
            </a:r>
          </a:p>
        </p:txBody>
      </p:sp>
      <p:sp>
        <p:nvSpPr>
          <p:cNvPr id="19458" name="Прямоугольник 9"/>
          <p:cNvSpPr>
            <a:spLocks noChangeArrowheads="1"/>
          </p:cNvSpPr>
          <p:nvPr/>
        </p:nvSpPr>
        <p:spPr bwMode="auto">
          <a:xfrm>
            <a:off x="357188" y="1071563"/>
            <a:ext cx="45720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Закон инерции (первый закон Ньютона, первый закон механики):</a:t>
            </a:r>
            <a:endParaRPr lang="ru-RU" b="1"/>
          </a:p>
          <a:p>
            <a:endParaRPr lang="ru-RU" i="1">
              <a:solidFill>
                <a:srgbClr val="7030A0"/>
              </a:solidFill>
            </a:endParaRPr>
          </a:p>
          <a:p>
            <a:r>
              <a:rPr lang="ru-RU" i="1">
                <a:solidFill>
                  <a:srgbClr val="7030A0"/>
                </a:solidFill>
              </a:rPr>
              <a:t>Существуют такие системы отсчета, относительно которых тела сохраняют свою скорость неизменной , если на них не действую другие тела.</a:t>
            </a:r>
          </a:p>
          <a:p>
            <a:endParaRPr lang="ru-RU">
              <a:latin typeface="Verdana" pitchFamily="34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203325"/>
            <a:ext cx="2366963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13"/>
          <p:cNvSpPr>
            <a:spLocks noChangeArrowheads="1"/>
          </p:cNvSpPr>
          <p:nvPr/>
        </p:nvSpPr>
        <p:spPr bwMode="auto">
          <a:xfrm>
            <a:off x="5857875" y="4143375"/>
            <a:ext cx="2820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(1643—1727)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Arial" charset="0"/>
              </a:rPr>
              <a:t>   Система отсчета называется </a:t>
            </a:r>
            <a:r>
              <a:rPr lang="ru-RU" sz="2800" b="1" u="sng" smtClean="0">
                <a:latin typeface="Arial" charset="0"/>
              </a:rPr>
              <a:t>инерциальной</a:t>
            </a:r>
            <a:r>
              <a:rPr lang="ru-RU" sz="2800" smtClean="0">
                <a:latin typeface="Arial" charset="0"/>
              </a:rPr>
              <a:t>, если она покоится или движется равномерно и прямолинейно </a:t>
            </a:r>
          </a:p>
          <a:p>
            <a:pPr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 Система отсчета, движущаяся с ускорением, является </a:t>
            </a:r>
            <a:r>
              <a:rPr lang="ru-RU" sz="2800" b="1" u="sng" smtClean="0">
                <a:latin typeface="Arial" charset="0"/>
              </a:rPr>
              <a:t>неинерциальной.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ru-RU" sz="280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smtClean="0"/>
              <a:t>    Действие одного тела на другое называют </a:t>
            </a:r>
            <a:r>
              <a:rPr lang="ru-RU" sz="2800" b="1" smtClean="0"/>
              <a:t>силой.</a:t>
            </a:r>
          </a:p>
          <a:p>
            <a:pPr>
              <a:buFont typeface="Arial" charset="0"/>
              <a:buNone/>
            </a:pPr>
            <a:endParaRPr lang="ru-RU" sz="2800" b="1" u="sng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4" descr="ÐÐ¸Ð½Ð°Ð¼Ð¾Ð¼ÐµÑÑ â Ð¿ÑÐ¸Ð±Ð¾Ñ Ð´Ð»Ñ Ð¸Ð·Ð¼ÐµÑÐµÐ½Ð¸Ñ ÑÐ¸Ð»Ñ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ÐÐ¸Ð½Ð°Ð¼Ð¾Ð¼ÐµÑÑ â Ð¿ÑÐ¸Ð±Ð¾Ñ Ð´Ð»Ñ Ð¸Ð·Ð¼ÐµÑÐµÐ½Ð¸Ñ ÑÐ¸Ð»Ñ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Второй закон Ньютона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3124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	</a:t>
            </a:r>
            <a:r>
              <a:rPr lang="ru-RU" b="1" smtClean="0"/>
              <a:t>В инерциальной системе отсчета ускорение тела прямо пропорционально равнодействующей сил, приложенных к телу и обратно пропорционально его массе.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276600" y="4221163"/>
          <a:ext cx="2514600" cy="2133600"/>
        </p:xfrm>
        <a:graphic>
          <a:graphicData uri="http://schemas.openxmlformats.org/presentationml/2006/ole">
            <p:oleObj spid="_x0000_s25604" name="Формула" r:id="rId4" imgW="495000" imgH="44424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011863" y="3789363"/>
          <a:ext cx="1749425" cy="2695575"/>
        </p:xfrm>
        <a:graphic>
          <a:graphicData uri="http://schemas.openxmlformats.org/presentationml/2006/ole">
            <p:oleObj spid="_x0000_s25605" name="Формула" r:id="rId5" imgW="672840" imgH="144756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5662265"/>
            <a:ext cx="8784976" cy="1152128"/>
          </a:xfrm>
        </p:spPr>
        <p:txBody>
          <a:bodyPr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500" b="1" dirty="0" smtClean="0">
                <a:solidFill>
                  <a:schemeClr val="accent1"/>
                </a:solidFill>
              </a:rPr>
              <a:t>C</a:t>
            </a:r>
            <a:r>
              <a:rPr lang="ru-RU" sz="2500" b="1" dirty="0" smtClean="0">
                <a:solidFill>
                  <a:schemeClr val="accent1"/>
                </a:solidFill>
              </a:rPr>
              <a:t>илы, с которыми два тела действуют друг на друга, равны по модулю и направлены вдоль одной прямой в противоположные стороны.</a:t>
            </a:r>
            <a:endParaRPr lang="ru-RU" sz="2500" b="1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7950" y="4941888"/>
            <a:ext cx="8928100" cy="574675"/>
          </a:xfrm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r>
              <a:rPr lang="ru-RU" sz="2500" smtClean="0"/>
              <a:t>На основании многих опытов был сформулирован </a:t>
            </a:r>
            <a:r>
              <a:rPr lang="en-US" sz="2500" smtClean="0"/>
              <a:t>III</a:t>
            </a:r>
            <a:r>
              <a:rPr lang="ru-RU" sz="2500" smtClean="0"/>
              <a:t> закон Ньютона</a:t>
            </a:r>
          </a:p>
        </p:txBody>
      </p:sp>
      <p:pic>
        <p:nvPicPr>
          <p:cNvPr id="2050" name="Picture 2" descr="C:\Users\Goodzila\Desktop\3 закон Ньюто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60350"/>
            <a:ext cx="7019925" cy="446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mtClean="0"/>
              <a:t>Импульсом тела </a:t>
            </a:r>
            <a:r>
              <a:rPr lang="en-US" smtClean="0"/>
              <a:t>p</a:t>
            </a:r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Называется величина, равная произведению массы тела на его скорость: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Из определения видно, что тело массой </a:t>
            </a:r>
            <a:r>
              <a:rPr lang="en-US" smtClean="0"/>
              <a:t>m</a:t>
            </a:r>
            <a:r>
              <a:rPr lang="ru-RU" smtClean="0"/>
              <a:t> будет иметь разную величину импульса при разных скоростях.</a:t>
            </a:r>
            <a:endParaRPr lang="en-US" smtClean="0"/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6659563" y="692150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7652" name="Picture 11" descr="6316682202006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852738"/>
            <a:ext cx="2305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body" idx="1"/>
          </p:nvPr>
        </p:nvSpPr>
        <p:spPr>
          <a:xfrm>
            <a:off x="609600" y="1412875"/>
            <a:ext cx="7924800" cy="4606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Направление импульса всегда </a:t>
            </a:r>
            <a:r>
              <a:rPr lang="ru-RU" u="sng" smtClean="0"/>
              <a:t>совпадает</a:t>
            </a:r>
            <a:r>
              <a:rPr lang="ru-RU" smtClean="0"/>
              <a:t> с направлением вектора скорости движения.</a:t>
            </a:r>
          </a:p>
          <a:p>
            <a:pPr>
              <a:buFont typeface="Arial" charset="0"/>
              <a:buNone/>
            </a:pPr>
            <a:r>
              <a:rPr lang="ru-RU" smtClean="0"/>
              <a:t>За единицу импульса в СИ принимают импульс тела массой 1 кг, движущегося со скоростью 1 м/с. </a:t>
            </a:r>
          </a:p>
          <a:p>
            <a:pPr>
              <a:buFont typeface="Arial" charset="0"/>
              <a:buNone/>
            </a:pPr>
            <a:r>
              <a:rPr lang="ru-RU" u="sng" smtClean="0"/>
              <a:t>Значит, за единицу импульса тела в СИ является </a:t>
            </a:r>
            <a:r>
              <a:rPr lang="ru-RU" u="sng" smtClean="0">
                <a:solidFill>
                  <a:srgbClr val="000099"/>
                </a:solidFill>
              </a:rPr>
              <a:t>1 кг*м/с</a:t>
            </a:r>
            <a:r>
              <a:rPr lang="ru-RU" u="sng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702</Words>
  <Application>Microsoft Office PowerPoint</Application>
  <PresentationFormat>Экран (4:3)</PresentationFormat>
  <Paragraphs>107</Paragraphs>
  <Slides>28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45" baseType="lpstr">
      <vt:lpstr>Arial</vt:lpstr>
      <vt:lpstr>Calibri</vt:lpstr>
      <vt:lpstr>Verdana</vt:lpstr>
      <vt:lpstr>Symbol</vt:lpstr>
      <vt:lpstr>Georgia</vt:lpstr>
      <vt:lpstr>Monotype Corsiva</vt:lpstr>
      <vt:lpstr>Times New Roman</vt:lpstr>
      <vt:lpstr>굴림</vt:lpstr>
      <vt:lpstr>맑은 고딕</vt:lpstr>
      <vt:lpstr>Wingdings</vt:lpstr>
      <vt:lpstr>Goudy Old Style</vt:lpstr>
      <vt:lpstr>Tunga</vt:lpstr>
      <vt:lpstr>Tahoma</vt:lpstr>
      <vt:lpstr>Arial Black</vt:lpstr>
      <vt:lpstr>Тема Office</vt:lpstr>
      <vt:lpstr>Формула</vt:lpstr>
      <vt:lpstr>Microsoft Equation 3.0</vt:lpstr>
      <vt:lpstr>УРОК ОБОБЩЕНИЯ ЗНАНИЙ ПО ТЕМЕ «Механика: законы Ньютона, законы сохранения».</vt:lpstr>
      <vt:lpstr>Слайд 2</vt:lpstr>
      <vt:lpstr>Слайд 3</vt:lpstr>
      <vt:lpstr>Слайд 4</vt:lpstr>
      <vt:lpstr>Слайд 5</vt:lpstr>
      <vt:lpstr>Второй закон Ньютона</vt:lpstr>
      <vt:lpstr>Слайд 7</vt:lpstr>
      <vt:lpstr>Импульсом тела p</vt:lpstr>
      <vt:lpstr>Слайд 9</vt:lpstr>
      <vt:lpstr>Импульс силы -  это мера воздействия силы на тело за данный промежуток времени. </vt:lpstr>
      <vt:lpstr>Закон сохранения импульса</vt:lpstr>
      <vt:lpstr>Слайд 12</vt:lpstr>
      <vt:lpstr>Эталон массы</vt:lpstr>
      <vt:lpstr> Что такое сила тяжести?</vt:lpstr>
      <vt:lpstr>           Приборы для измерения  силы тяжести.</vt:lpstr>
      <vt:lpstr>Что такое вес?</vt:lpstr>
      <vt:lpstr>Формула веса</vt:lpstr>
      <vt:lpstr>Слайд 18</vt:lpstr>
      <vt:lpstr>Причины возникновения сил трения</vt:lpstr>
      <vt:lpstr>Слайд 20</vt:lpstr>
      <vt:lpstr>Сила трения качения</vt:lpstr>
      <vt:lpstr>Слайд 22</vt:lpstr>
      <vt:lpstr>Слайд 23</vt:lpstr>
      <vt:lpstr>Условия возникновения силы упругости   -   деформация</vt:lpstr>
      <vt:lpstr>Виды деформаций</vt:lpstr>
      <vt:lpstr>Что называется жесткостью тела?</vt:lpstr>
      <vt:lpstr>Слайд 27</vt:lpstr>
      <vt:lpstr>Решение задач.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законы динамики.</dc:title>
  <dc:creator>Кольша</dc:creator>
  <cp:lastModifiedBy>user</cp:lastModifiedBy>
  <cp:revision>39</cp:revision>
  <dcterms:created xsi:type="dcterms:W3CDTF">2010-10-17T06:57:37Z</dcterms:created>
  <dcterms:modified xsi:type="dcterms:W3CDTF">2018-10-27T06:46:37Z</dcterms:modified>
</cp:coreProperties>
</file>