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  <p:sldId id="265" r:id="rId5"/>
    <p:sldId id="267" r:id="rId6"/>
    <p:sldId id="266" r:id="rId7"/>
    <p:sldId id="259" r:id="rId8"/>
    <p:sldId id="268" r:id="rId9"/>
    <p:sldId id="270" r:id="rId10"/>
    <p:sldId id="271" r:id="rId11"/>
    <p:sldId id="272" r:id="rId12"/>
    <p:sldId id="276" r:id="rId13"/>
    <p:sldId id="273" r:id="rId14"/>
    <p:sldId id="288" r:id="rId15"/>
    <p:sldId id="278" r:id="rId16"/>
    <p:sldId id="279" r:id="rId17"/>
    <p:sldId id="287" r:id="rId18"/>
    <p:sldId id="285" r:id="rId19"/>
    <p:sldId id="282" r:id="rId20"/>
    <p:sldId id="283" r:id="rId21"/>
    <p:sldId id="28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5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image" Target="../media/image13.gif"/><Relationship Id="rId7" Type="http://schemas.openxmlformats.org/officeDocument/2006/relationships/image" Target="../media/image1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5.jpeg"/><Relationship Id="rId4" Type="http://schemas.openxmlformats.org/officeDocument/2006/relationships/image" Target="../media/image14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funart.pro/uploads/posts/2020-03/1585255384_4-p-foni-na-temu-informatiki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406" y="142852"/>
            <a:ext cx="8929750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643306" y="714356"/>
            <a:ext cx="2834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ОБОЩАЮЩИЙ УРОК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3172" y="1083688"/>
            <a:ext cx="4911922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ПР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    </a:t>
            </a:r>
            <a:r>
              <a:rPr lang="ru-RU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ЩЕ</a:t>
            </a:r>
          </a:p>
          <a:p>
            <a:pPr algn="ctr"/>
            <a:endParaRPr lang="ru-RU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pic>
        <p:nvPicPr>
          <p:cNvPr id="5" name="Picture 4" descr="https://yt3.ggpht.com/a/AGF-l7-zbIqXaPFQcKqKmw5su-s4bW-51-FKLbqzLA=s900-c-k-c0xffffffff-no-rj-m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1176108"/>
            <a:ext cx="1042942" cy="104294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089334" y="2104974"/>
            <a:ext cx="601959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ПРОСТОГО</a:t>
            </a:r>
            <a:endParaRPr lang="ru-RU" sz="7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18224" y="3292450"/>
            <a:ext cx="3361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ИНФОРМАТИКА 7 КЛАСС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90922" y="4059423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САВКИН КОНСТАНТИН ИВАНОВИЧ УЧИТЕЛЬ ИНФОРМАТИКИ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funart.pro/uploads/posts/2020-03/1585255384_4-p-foni-na-temu-informatiki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406" y="142852"/>
            <a:ext cx="8929750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14547" y="71435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                       ВТОРОЙ ТУР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85984" y="1019420"/>
            <a:ext cx="5500726" cy="15001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57422" y="1070606"/>
            <a:ext cx="5357850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lvl="0" fontAlgn="base"/>
            <a:endParaRPr lang="ru-RU" b="1" dirty="0" smtClean="0">
              <a:solidFill>
                <a:srgbClr val="1F497D">
                  <a:lumMod val="75000"/>
                </a:srgbClr>
              </a:solidFill>
              <a:latin typeface="Bookman Old Style" pitchFamily="18" charset="0"/>
            </a:endParaRPr>
          </a:p>
          <a:p>
            <a:pPr lvl="0" fontAlgn="base"/>
            <a:endParaRPr lang="ru-RU" b="1" dirty="0">
              <a:solidFill>
                <a:srgbClr val="1F497D">
                  <a:lumMod val="75000"/>
                </a:srgbClr>
              </a:solidFill>
              <a:latin typeface="Bookman Old Style" pitchFamily="18" charset="0"/>
            </a:endParaRPr>
          </a:p>
          <a:p>
            <a:pPr lvl="0" fontAlgn="base"/>
            <a:endParaRPr lang="ru-RU" b="1" dirty="0" smtClean="0">
              <a:solidFill>
                <a:srgbClr val="1F497D">
                  <a:lumMod val="75000"/>
                </a:srgbClr>
              </a:solidFill>
              <a:latin typeface="Bookman Old Style" pitchFamily="18" charset="0"/>
            </a:endParaRPr>
          </a:p>
          <a:p>
            <a:pPr lvl="0" fontAlgn="base"/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  <a:t>Если </a:t>
            </a:r>
            <a:r>
              <a:rPr lang="ru-RU" b="1" dirty="0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  <a:t>что-то отключить,</a:t>
            </a:r>
          </a:p>
          <a:p>
            <a:pPr lvl="0" fontAlgn="base"/>
            <a:r>
              <a:rPr lang="ru-RU" b="1" dirty="0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  <a:t>То компьютер замолчит,</a:t>
            </a:r>
            <a:br>
              <a:rPr lang="ru-RU" b="1" dirty="0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</a:br>
            <a:r>
              <a:rPr lang="ru-RU" b="1" dirty="0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  <a:t>Тугоухий, как медведь -</a:t>
            </a:r>
            <a:br>
              <a:rPr lang="ru-RU" b="1" dirty="0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</a:br>
            <a:r>
              <a:rPr lang="ru-RU" b="1" dirty="0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  <a:t>Ничего не сможет спеть…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fontAlgn="base"/>
            <a:r>
              <a:rPr lang="en-US" b="1" dirty="0" smtClean="0">
                <a:solidFill>
                  <a:srgbClr val="FF0000"/>
                </a:solidFill>
                <a:latin typeface="Bookman Old Style" pitchFamily="18" charset="0"/>
              </a:rPr>
              <a:t> </a:t>
            </a:r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28860" y="2643182"/>
            <a:ext cx="5357850" cy="19288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0298" y="2714620"/>
            <a:ext cx="5214974" cy="1785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8926" y="3000372"/>
            <a:ext cx="3461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071934" y="2786058"/>
            <a:ext cx="4000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Если я в игру играю,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То на кнопки нажимаю.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Кнопки, рычаги и хвостик...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Догадались? Это…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                      </a:t>
            </a: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(Джойстик)</a:t>
            </a:r>
          </a:p>
        </p:txBody>
      </p:sp>
      <p:pic>
        <p:nvPicPr>
          <p:cNvPr id="16" name="Picture 8" descr="https://www.redpc.ru/upload/iblock/298/298f8ce2852615341490891bf849bb8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C"/>
              </a:clrFrom>
              <a:clrTo>
                <a:srgbClr val="FAFA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03038" y="1104445"/>
            <a:ext cx="1533646" cy="1002012"/>
          </a:xfrm>
          <a:prstGeom prst="rect">
            <a:avLst/>
          </a:prstGeom>
          <a:noFill/>
        </p:spPr>
      </p:pic>
      <p:pic>
        <p:nvPicPr>
          <p:cNvPr id="18" name="Picture 10" descr="https://key.ru/images/cms/imgwatermark/5bfd2e4559014f902aa24e0f685a14c74c928d3d/227184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918933"/>
            <a:ext cx="1571636" cy="136732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59278" y="1955964"/>
            <a:ext cx="142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(Колонки)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funart.pro/uploads/posts/2020-03/1585255384_4-p-foni-na-temu-informatiki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406" y="142852"/>
            <a:ext cx="8929750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14547" y="71435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                       ВТОРОЙ ТУР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85984" y="1090598"/>
            <a:ext cx="5500726" cy="15001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57422" y="1155126"/>
            <a:ext cx="5357850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fontAlgn="base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Что за друг такой ­железный, </a:t>
            </a:r>
          </a:p>
          <a:p>
            <a:pPr fontAlgn="base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Интересный и полезный? 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Дома скучно, нет уюта, 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Если выключен…   </a:t>
            </a:r>
            <a:r>
              <a:rPr lang="en-US" b="1" dirty="0" smtClean="0">
                <a:solidFill>
                  <a:srgbClr val="FF0000"/>
                </a:solidFill>
                <a:latin typeface="Bookman Old Style" pitchFamily="18" charset="0"/>
              </a:rPr>
              <a:t> </a:t>
            </a:r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28860" y="2643182"/>
            <a:ext cx="5357850" cy="19288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0298" y="2714620"/>
            <a:ext cx="5214974" cy="1785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8926" y="3000372"/>
            <a:ext cx="3461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714744" y="2714620"/>
            <a:ext cx="40719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Он для нас так много значит!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И под стол его не спрячешь.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Хоть он вовсе не шпион,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У него полно имен.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Есть дороже, есть скромней.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Он компьютерный…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5" name="Picture 12" descr="https://static3.depositphotos.com/1005091/220/v/950/depositphotos_2201880-stock-illustration-happy-computer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08454" y="1256280"/>
            <a:ext cx="1428760" cy="1217867"/>
          </a:xfrm>
          <a:prstGeom prst="rect">
            <a:avLst/>
          </a:prstGeom>
          <a:noFill/>
        </p:spPr>
      </p:pic>
      <p:pic>
        <p:nvPicPr>
          <p:cNvPr id="20" name="Picture 16" descr="https://sun9-42.userapi.com/c854328/v854328467/b5330/9nTKeThbIb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70904" y="2939944"/>
            <a:ext cx="1428760" cy="1580533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659528" y="2170788"/>
            <a:ext cx="192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(Компьютер)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90130" y="4077071"/>
            <a:ext cx="1932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>
                <a:solidFill>
                  <a:srgbClr val="FF0000"/>
                </a:solidFill>
                <a:latin typeface="Bookman Old Style" pitchFamily="18" charset="0"/>
              </a:rPr>
              <a:t>(Дисплей)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funart.pro/uploads/posts/2020-03/1585255384_4-p-foni-na-temu-informatiki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07504" y="71414"/>
            <a:ext cx="8929750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35696" y="532161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                     «ВЕСЁЛАЯ ПЕРЕМЕНКА»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56146" y="907139"/>
            <a:ext cx="5531288" cy="16767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38121" y="967213"/>
            <a:ext cx="5383500" cy="15243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 fontAlgn="base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 fontAlgn="base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dirty="0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  <a:t>УЧАСТНИКАМ НЕОБХОДИМО </a:t>
            </a:r>
            <a:r>
              <a:rPr lang="ru-RU" sz="1600" b="1" dirty="0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  <a:t>ВОССТАНОВИТЬ ПОСЛОВИЦЫ-ПЕРЕВЁРТЫШИ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fontAlgn="base"/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 fontAlgn="base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 fontAlgn="base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 fontAlgn="base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 fontAlgn="base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63771" y="2701373"/>
            <a:ext cx="5357850" cy="17538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35209" y="2777303"/>
            <a:ext cx="5214974" cy="15878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274320" algn="ctr" fontAlgn="auto">
              <a:spcAft>
                <a:spcPts val="0"/>
              </a:spcAft>
              <a:buFontTx/>
              <a:buNone/>
              <a:defRPr/>
            </a:pPr>
            <a:endParaRPr lang="ru-RU" dirty="0"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8860" y="1643050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*Дареному компьютеру в системный блок не смотрят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29085" y="1912997"/>
            <a:ext cx="3878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Даренному коню в зубы не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заглядывают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568640" y="3055432"/>
            <a:ext cx="51267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286116" y="30718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89977" y="2777303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*Компьютер памятью не испортишь.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53573" y="305543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Кашу маслом не испортишь.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7678" y="3317289"/>
            <a:ext cx="511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*Вирусов </a:t>
            </a:r>
            <a:r>
              <a:rPr lang="ru-RU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бояться – в Интернет не ходить</a:t>
            </a:r>
            <a:r>
              <a:rPr 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6362" y="3595418"/>
            <a:ext cx="4718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defRPr/>
            </a:pPr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Волков бояться – в лес не ходить.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funart.pro/uploads/posts/2020-03/1585255384_4-p-foni-na-temu-informatiki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406" y="142852"/>
            <a:ext cx="8929750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14547" y="71435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                       ТРЕТИЙ ТУР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10942" y="3110825"/>
            <a:ext cx="5500726" cy="15001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82380" y="3206823"/>
            <a:ext cx="5357850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 fontAlgn="base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 fontAlgn="base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 fontAlgn="base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 fontAlgn="base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 fontAlgn="base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82380" y="1106291"/>
            <a:ext cx="5357850" cy="19288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453818" y="1181921"/>
            <a:ext cx="5214974" cy="1785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ru-RU" b="1" dirty="0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  <a:t>УЧАСТНИКАМ НЕОБХОДИМО ПО ОПИСАНИЮ ОТГАДАТЬ НАЗВАНИЕ </a:t>
            </a:r>
            <a:r>
              <a:rPr lang="ru-RU" b="1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  <a:t>КАКОГО </a:t>
            </a:r>
            <a:r>
              <a:rPr lang="ru-RU" b="1" smtClean="0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  <a:t>УСТРОЙСТВА,ОТНОСЯЩЕГОСЯ </a:t>
            </a:r>
            <a:r>
              <a:rPr lang="ru-RU" b="1" dirty="0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  <a:t>К КОАМПЬЮТЕРУ ЗАШИФРОВАНО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57367" y="3659389"/>
            <a:ext cx="52149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 fontAlgn="auto">
              <a:spcAft>
                <a:spcPts val="0"/>
              </a:spcAft>
              <a:buFontTx/>
              <a:buNone/>
              <a:defRPr/>
            </a:pPr>
            <a:r>
              <a:rPr lang="ru-RU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Устройство для рисования и печати графических объектов. </a:t>
            </a:r>
          </a:p>
          <a:p>
            <a:pPr marL="274320" indent="-274320" algn="ctr" fontAlgn="auto">
              <a:spcAft>
                <a:spcPts val="0"/>
              </a:spcAft>
              <a:buFontTx/>
              <a:buNone/>
              <a:defRPr/>
            </a:pP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11197" y="3158189"/>
            <a:ext cx="5736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 algn="ctr">
              <a:defRPr/>
            </a:pPr>
            <a:r>
              <a:rPr lang="ru-RU" sz="2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Устройство ввода звуковой информации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23928" y="3431741"/>
            <a:ext cx="20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 algn="ctr">
              <a:defRPr/>
            </a:pP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микрофон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69178" y="4200401"/>
            <a:ext cx="1191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lvl="0" indent="-274320" algn="ctr">
              <a:defRPr/>
            </a:pP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плоттер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2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funart.pro/uploads/posts/2020-03/1585255384_4-p-foni-na-temu-informatiki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406" y="142852"/>
            <a:ext cx="8929750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14547" y="71435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                       ТРЕТИЙ ТУР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16547" y="1060250"/>
            <a:ext cx="5500726" cy="15001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97200" y="1139045"/>
            <a:ext cx="5357850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 fontAlgn="base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 fontAlgn="base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 fontAlgn="base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87985" y="2682923"/>
            <a:ext cx="5357850" cy="19288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468638" y="2744022"/>
            <a:ext cx="5214974" cy="1785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lvl="0" indent="-274320" algn="ctr">
              <a:defRPr/>
            </a:pPr>
            <a:r>
              <a:rPr lang="ru-RU" sz="2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Устройство ,предназначенное для вывода текстовой или графической информации, хранящейся на компьютере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68877" y="4109195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 fontAlgn="auto"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принтер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14612" y="3143248"/>
            <a:ext cx="4143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540076" y="1091823"/>
            <a:ext cx="51751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/>
            <a:r>
              <a:rPr lang="ru-RU" sz="2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Оптическое устройство ввода в ЭВМ информации непосредственно с листа?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87705" y="2000565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/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сканер</a:t>
            </a:r>
            <a:endParaRPr lang="ru-RU" sz="24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64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funart.pro/uploads/posts/2020-03/1585255384_4-p-foni-na-temu-informatiki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406" y="142852"/>
            <a:ext cx="8929750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14547" y="71435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                       ТРЕТИЙ ТУР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21703" y="1060977"/>
            <a:ext cx="5500726" cy="15001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93141" y="1143770"/>
            <a:ext cx="5357850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ru-RU" sz="2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Устройство для охлаждения процессора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32919" y="2678508"/>
            <a:ext cx="5357850" cy="19288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8438" y="2749946"/>
            <a:ext cx="5214974" cy="1785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7455" y="3703004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 fontAlgn="auto"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винчестер (жесткий диск)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14612" y="3143248"/>
            <a:ext cx="4143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44527" y="2003629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вентилятор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82423" y="2858596"/>
            <a:ext cx="465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 algn="ctr">
              <a:defRPr/>
            </a:pPr>
            <a:r>
              <a:rPr lang="ru-RU" sz="2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Устройство ,предназначенное для хранения информации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funart.pro/uploads/posts/2020-03/1585255384_4-p-foni-na-temu-informatiki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406" y="142852"/>
            <a:ext cx="8929750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28794" y="71435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                       ЧЕТВЁРТЫЙ ТУР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85984" y="1071546"/>
            <a:ext cx="5500726" cy="15001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57422" y="1142984"/>
            <a:ext cx="5357850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УЧАСТНИКАМ НЕОБХОДИМО ПО ОПИСАНИЮ ОТГАДАТЬ РЕБУСЫ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28860" y="2643182"/>
            <a:ext cx="5357850" cy="19288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0298" y="2714620"/>
            <a:ext cx="5214974" cy="1785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14612" y="3143248"/>
            <a:ext cx="4143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" name="Picture 2" descr="https://umochki.ru/images/rebusy/informatika/diskovo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857496"/>
            <a:ext cx="1742450" cy="92869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786050" y="3857628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дисковод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6" name="Picture 4" descr="https://umochki.ru/images/rebusy/informatika/displey.gif"/>
          <p:cNvPicPr>
            <a:picLocks noChangeAspect="1" noChangeArrowheads="1"/>
          </p:cNvPicPr>
          <p:nvPr/>
        </p:nvPicPr>
        <p:blipFill>
          <a:blip r:embed="rId4"/>
          <a:srcRect l="4615" t="7143" r="3075" b="7143"/>
          <a:stretch>
            <a:fillRect/>
          </a:stretch>
        </p:blipFill>
        <p:spPr bwMode="auto">
          <a:xfrm>
            <a:off x="4429124" y="2857495"/>
            <a:ext cx="1500198" cy="900119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4572000" y="3857628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дисплей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8" name="Picture 6" descr="https://umochki.ru/images/rebusy/informatika/internet.gif"/>
          <p:cNvPicPr>
            <a:picLocks noChangeAspect="1" noChangeArrowheads="1"/>
          </p:cNvPicPr>
          <p:nvPr/>
        </p:nvPicPr>
        <p:blipFill>
          <a:blip r:embed="rId5"/>
          <a:srcRect l="4500" t="11250" r="5499" b="9999"/>
          <a:stretch>
            <a:fillRect/>
          </a:stretch>
        </p:blipFill>
        <p:spPr bwMode="auto">
          <a:xfrm>
            <a:off x="6000760" y="2857496"/>
            <a:ext cx="1643074" cy="928694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6215074" y="3857628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интернет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/>
      <p:bldP spid="17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2545541" y="2798971"/>
            <a:ext cx="5357850" cy="19288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4338" name="Picture 2" descr="https://funart.pro/uploads/posts/2020-03/1585255384_4-p-foni-na-temu-informatiki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406" y="142852"/>
            <a:ext cx="8929750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28794" y="71435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                       ЧЕТВЁРТЫЙ ТУР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85984" y="1071546"/>
            <a:ext cx="5500726" cy="15001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57422" y="1142984"/>
            <a:ext cx="5357850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7422" y="2668237"/>
            <a:ext cx="5393569" cy="18273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14612" y="3143248"/>
            <a:ext cx="4143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71736" y="2071678"/>
            <a:ext cx="1622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клавиатура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9124" y="2071678"/>
            <a:ext cx="1630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компьютер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29388" y="207167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модем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" name="Picture 8" descr="https://umochki.ru/images/rebusy/informatika/klaviatura.gif"/>
          <p:cNvPicPr>
            <a:picLocks noChangeAspect="1" noChangeArrowheads="1"/>
          </p:cNvPicPr>
          <p:nvPr/>
        </p:nvPicPr>
        <p:blipFill>
          <a:blip r:embed="rId3"/>
          <a:srcRect l="4500" t="11250" r="5499" b="6249"/>
          <a:stretch>
            <a:fillRect/>
          </a:stretch>
        </p:blipFill>
        <p:spPr bwMode="auto">
          <a:xfrm>
            <a:off x="2480814" y="1282471"/>
            <a:ext cx="1948310" cy="714380"/>
          </a:xfrm>
          <a:prstGeom prst="rect">
            <a:avLst/>
          </a:prstGeom>
          <a:noFill/>
        </p:spPr>
      </p:pic>
      <p:pic>
        <p:nvPicPr>
          <p:cNvPr id="21" name="Picture 10" descr="https://umochki.ru/images/rebusy/informatika/kompyuter.gif"/>
          <p:cNvPicPr>
            <a:picLocks noChangeAspect="1" noChangeArrowheads="1"/>
          </p:cNvPicPr>
          <p:nvPr/>
        </p:nvPicPr>
        <p:blipFill>
          <a:blip r:embed="rId4"/>
          <a:srcRect l="4500" t="11250" r="5499" b="6249"/>
          <a:stretch>
            <a:fillRect/>
          </a:stretch>
        </p:blipFill>
        <p:spPr bwMode="auto">
          <a:xfrm>
            <a:off x="4490754" y="1292302"/>
            <a:ext cx="1857388" cy="714380"/>
          </a:xfrm>
          <a:prstGeom prst="rect">
            <a:avLst/>
          </a:prstGeom>
          <a:noFill/>
        </p:spPr>
      </p:pic>
      <p:pic>
        <p:nvPicPr>
          <p:cNvPr id="22" name="Picture 12" descr="https://umochki.ru/images/rebusy/informatika/modem.jpg"/>
          <p:cNvPicPr>
            <a:picLocks noChangeAspect="1" noChangeArrowheads="1"/>
          </p:cNvPicPr>
          <p:nvPr/>
        </p:nvPicPr>
        <p:blipFill>
          <a:blip r:embed="rId5"/>
          <a:srcRect l="17308" r="19229" b="10000"/>
          <a:stretch>
            <a:fillRect/>
          </a:stretch>
        </p:blipFill>
        <p:spPr bwMode="auto">
          <a:xfrm>
            <a:off x="6410451" y="1282471"/>
            <a:ext cx="1143008" cy="714380"/>
          </a:xfrm>
          <a:prstGeom prst="rect">
            <a:avLst/>
          </a:prstGeom>
          <a:noFill/>
        </p:spPr>
      </p:pic>
      <p:sp>
        <p:nvSpPr>
          <p:cNvPr id="30" name="Скругленный прямоугольник 29"/>
          <p:cNvSpPr/>
          <p:nvPr/>
        </p:nvSpPr>
        <p:spPr>
          <a:xfrm>
            <a:off x="2461781" y="2763621"/>
            <a:ext cx="5211290" cy="16140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31" name="Picture 14" descr="https://umochki.ru/images/rebusy/informatika/monitor.gif"/>
          <p:cNvPicPr>
            <a:picLocks noChangeAspect="1" noChangeArrowheads="1"/>
          </p:cNvPicPr>
          <p:nvPr/>
        </p:nvPicPr>
        <p:blipFill>
          <a:blip r:embed="rId6"/>
          <a:srcRect l="4500" t="11250" r="5499" b="13749"/>
          <a:stretch>
            <a:fillRect/>
          </a:stretch>
        </p:blipFill>
        <p:spPr bwMode="auto">
          <a:xfrm>
            <a:off x="2593006" y="2906128"/>
            <a:ext cx="1643074" cy="85725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714612" y="3815838"/>
            <a:ext cx="143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монито</a:t>
            </a:r>
            <a:r>
              <a:rPr lang="ru-RU" b="1" dirty="0">
                <a:solidFill>
                  <a:srgbClr val="FF0000"/>
                </a:solidFill>
              </a:rPr>
              <a:t>р</a:t>
            </a:r>
          </a:p>
        </p:txBody>
      </p:sp>
      <p:pic>
        <p:nvPicPr>
          <p:cNvPr id="32" name="Picture 16" descr="https://umochki.ru/images/rebusy/informatika/skaner1.gif"/>
          <p:cNvPicPr>
            <a:picLocks noChangeAspect="1" noChangeArrowheads="1"/>
          </p:cNvPicPr>
          <p:nvPr/>
        </p:nvPicPr>
        <p:blipFill>
          <a:blip r:embed="rId7"/>
          <a:srcRect l="4500" t="7500" r="12999" b="9999"/>
          <a:stretch>
            <a:fillRect/>
          </a:stretch>
        </p:blipFill>
        <p:spPr bwMode="auto">
          <a:xfrm>
            <a:off x="4283545" y="2887362"/>
            <a:ext cx="1643074" cy="85725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81713" y="3795211"/>
            <a:ext cx="110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сканер</a:t>
            </a:r>
          </a:p>
        </p:txBody>
      </p:sp>
      <p:pic>
        <p:nvPicPr>
          <p:cNvPr id="33" name="Picture 18" descr="https://umochki.ru/images/rebusy/informatika/processor.gif"/>
          <p:cNvPicPr>
            <a:picLocks noChangeAspect="1" noChangeArrowheads="1"/>
          </p:cNvPicPr>
          <p:nvPr/>
        </p:nvPicPr>
        <p:blipFill>
          <a:blip r:embed="rId8"/>
          <a:srcRect l="4500" t="11250" r="5499" b="13749"/>
          <a:stretch>
            <a:fillRect/>
          </a:stretch>
        </p:blipFill>
        <p:spPr bwMode="auto">
          <a:xfrm>
            <a:off x="5966893" y="2893214"/>
            <a:ext cx="1571143" cy="84659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74896" y="3778308"/>
            <a:ext cx="150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процессор</a:t>
            </a:r>
          </a:p>
        </p:txBody>
      </p:sp>
    </p:spTree>
    <p:extLst>
      <p:ext uri="{BB962C8B-B14F-4D97-AF65-F5344CB8AC3E}">
        <p14:creationId xmlns:p14="http://schemas.microsoft.com/office/powerpoint/2010/main" val="229903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/>
      <p:bldP spid="17" grpId="0"/>
      <p:bldP spid="19" grpId="0"/>
      <p:bldP spid="30" grpId="0" animBg="1"/>
      <p:bldP spid="2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funart.pro/uploads/posts/2020-03/1585255384_4-p-foni-na-temu-informatiki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406" y="142852"/>
            <a:ext cx="8929750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643306" y="714356"/>
            <a:ext cx="2834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ОБОЩАЮЩИЙ УРОК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1142984"/>
            <a:ext cx="4911922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ПР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    </a:t>
            </a:r>
            <a:r>
              <a:rPr lang="ru-RU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ЩЕ</a:t>
            </a:r>
          </a:p>
          <a:p>
            <a:pPr algn="ctr"/>
            <a:endParaRPr lang="ru-RU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pic>
        <p:nvPicPr>
          <p:cNvPr id="5" name="Picture 4" descr="https://yt3.ggpht.com/a/AGF-l7-zbIqXaPFQcKqKmw5su-s4bW-51-FKLbqzLA=s900-c-k-c0xffffffff-no-rj-m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1214422"/>
            <a:ext cx="1042942" cy="104294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071670" y="2357430"/>
            <a:ext cx="601959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ПРОСТОГО</a:t>
            </a:r>
            <a:endParaRPr lang="ru-RU" sz="7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4143380"/>
            <a:ext cx="3361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ИНФОРМАТИКА 7 КЛАСС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funart.pro/uploads/posts/2020-03/1585255384_4-p-foni-na-temu-informatiki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406" y="142852"/>
            <a:ext cx="8929750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868" y="71435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ЗАКЛЮЧИТЕЛЬНЫЙ ТУР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85984" y="1071546"/>
            <a:ext cx="5500726" cy="15001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57422" y="1142984"/>
            <a:ext cx="5357850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УЧАСТНИКАМ НЕОБХОДИМО НАЙТИ И НАЗВАТЬ СЛОВО-СУЩЕСТВИТЕЛЬНОЕ,ОБЪЕДИНЯЮЩЕЕ ЗАДАННЫЕ ПРИЛАГАТЕЛЬНЫЕ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28860" y="2643182"/>
            <a:ext cx="5357850" cy="19288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0298" y="2714620"/>
            <a:ext cx="5214974" cy="1785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Информационная</a:t>
            </a:r>
            <a:r>
              <a:rPr lang="ru-RU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, показательная, социальная, политическая, жизненная, бухгалтерская, прикладная, офисная, образовательная, вспомогательная, сетевая, игровая ... .</a:t>
            </a:r>
            <a:endParaRPr lang="ru-RU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14612" y="3143248"/>
            <a:ext cx="4143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71736" y="2071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9124" y="2071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29388" y="2071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85918" y="39290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63954" y="411373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программа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43636" y="39290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funart.pro/uploads/posts/2020-03/1585255384_4-p-foni-na-temu-informatiki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406" y="142852"/>
            <a:ext cx="8929750" cy="657229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71736" y="785794"/>
            <a:ext cx="4911922" cy="19082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ЦЕЛЬ УРОКА:</a:t>
            </a:r>
          </a:p>
          <a:p>
            <a:pPr algn="ctr"/>
            <a:endParaRPr lang="ru-RU" sz="16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  <a:p>
            <a:pPr algn="ctr"/>
            <a:endParaRPr lang="ru-RU" sz="16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  <a:p>
            <a:pPr algn="ctr"/>
            <a:r>
              <a:rPr lang="ru-RU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 </a:t>
            </a:r>
          </a:p>
          <a:p>
            <a:pPr algn="ctr"/>
            <a:endParaRPr lang="ru-RU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2357430"/>
            <a:ext cx="2858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ЗАДАЧИ УРОКА: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1142984"/>
            <a:ext cx="5715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создать условия для повторения и закрепления основного программного материала, выраженного в неординарных ситуациях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2786058"/>
            <a:ext cx="58579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*содействовать развитию познавательного интереса учащихся;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*стимулировать учащихся к расширению знаний в областях применения компьютеров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funart.pro/uploads/posts/2020-03/1585255384_4-p-foni-na-temu-informatiki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406" y="142852"/>
            <a:ext cx="8929750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868" y="71435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ЗАКЛЮЧИТЕЛЬНЫЙ ТУР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85984" y="1071546"/>
            <a:ext cx="5500726" cy="15001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57422" y="1142984"/>
            <a:ext cx="5357850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Материальное, пенсионное, техническое, финансовое, математическое, программное ..</a:t>
            </a:r>
            <a:r>
              <a:rPr lang="ru-RU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28860" y="2643182"/>
            <a:ext cx="5357850" cy="19288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0298" y="2714620"/>
            <a:ext cx="5214974" cy="1785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274320">
              <a:defRPr/>
            </a:pPr>
            <a:r>
              <a:rPr lang="ru-RU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Свежая</a:t>
            </a:r>
            <a:r>
              <a:rPr lang="ru-RU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, вчерашняя, утренняя, вечерняя, редакционная, воздушная, полевая, электронная ...</a:t>
            </a:r>
            <a:endParaRPr lang="ru-RU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14612" y="3143248"/>
            <a:ext cx="4143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71736" y="2071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9124" y="2071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29388" y="2071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85918" y="39290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57340" y="370427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почта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43636" y="39290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57340" y="197595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обеспечение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funart.pro/uploads/posts/2020-03/1585255384_4-p-foni-na-temu-informatiki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406" y="142852"/>
            <a:ext cx="8929750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57620" y="642918"/>
            <a:ext cx="2286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ЗАКЛЮЧЕНИЕ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85984" y="1071546"/>
            <a:ext cx="5500726" cy="12144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57422" y="1142984"/>
            <a:ext cx="5357850" cy="10715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Рефлексия 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(подведение итогов занятия)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сообщение домашнего задания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28860" y="2428868"/>
            <a:ext cx="5357850" cy="21431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464579" y="2506377"/>
            <a:ext cx="5286412" cy="20002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14612" y="3143248"/>
            <a:ext cx="4143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71736" y="2071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9124" y="2071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29388" y="2071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85918" y="39290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43636" y="39290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5735" y="2563580"/>
            <a:ext cx="4084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  <a:t>СПИСОК ИСПОЛЬЗОВАННОЙ ЛИТЕРАТУРЫ</a:t>
            </a:r>
            <a:endParaRPr lang="ru-RU" sz="1200" b="1" dirty="0">
              <a:solidFill>
                <a:srgbClr val="1F497D">
                  <a:lumMod val="75000"/>
                </a:srgbClr>
              </a:solidFill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2463" y="2772928"/>
            <a:ext cx="4890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b="1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  <a:t>Информатика. Базовый курс (7-9), И. Семакин и др., Москва, Лаборатория Базовых Знаний, 2001 г.</a:t>
            </a:r>
            <a:endParaRPr lang="ru-RU" sz="1200" b="1" dirty="0">
              <a:solidFill>
                <a:srgbClr val="1F497D">
                  <a:lumMod val="75000"/>
                </a:srgbClr>
              </a:solidFill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0336" y="3143248"/>
            <a:ext cx="5014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b="1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  <a:t>Преподавание курса «Информатика и информационные технологии» (методическое пособие), Н. Угринович. Москва, Лаборатория Базовых Знаний, 2001 г.</a:t>
            </a:r>
            <a:r>
              <a:rPr lang="ru-RU" sz="1200">
                <a:solidFill>
                  <a:prstClr val="white"/>
                </a:solidFill>
              </a:rPr>
              <a:t> </a:t>
            </a:r>
            <a:endParaRPr lang="ru-RU" sz="1200" b="1" dirty="0">
              <a:solidFill>
                <a:srgbClr val="1F497D">
                  <a:lumMod val="75000"/>
                </a:srgbClr>
              </a:solidFill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4999" y="3688479"/>
            <a:ext cx="4871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b="1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  <a:t>Информатика (газета – еженедельное приложение к газете «Первое сентября»): № 4 (2001 г.), № 21 (2002 г.), №  25-26 (2002 г.)</a:t>
            </a:r>
            <a:endParaRPr lang="ru-RU" sz="1200" b="1" dirty="0">
              <a:solidFill>
                <a:srgbClr val="1F497D">
                  <a:lumMod val="75000"/>
                </a:srgbClr>
              </a:solidFill>
              <a:latin typeface="Bookman Old Styl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14612" y="4236360"/>
            <a:ext cx="5293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b="1" dirty="0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  <a:t>Информатика и образование (журнал), № 2 (2002 г.)</a:t>
            </a:r>
          </a:p>
        </p:txBody>
      </p:sp>
    </p:spTree>
    <p:extLst>
      <p:ext uri="{BB962C8B-B14F-4D97-AF65-F5344CB8AC3E}">
        <p14:creationId xmlns:p14="http://schemas.microsoft.com/office/powerpoint/2010/main" val="247399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6" grpId="0"/>
      <p:bldP spid="7" grpId="0"/>
      <p:bldP spid="8" grpId="0"/>
      <p:bldP spid="10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funart.pro/uploads/posts/2020-03/1585255384_4-p-foni-na-temu-informatiki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406" y="142852"/>
            <a:ext cx="8929750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14547" y="71435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                      РАЗМИНКА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99457" y="1074828"/>
            <a:ext cx="5500726" cy="15001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70895" y="1150696"/>
            <a:ext cx="5357850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b="1" dirty="0" smtClean="0">
              <a:solidFill>
                <a:srgbClr val="1F497D">
                  <a:lumMod val="75000"/>
                </a:srgbClr>
              </a:solidFill>
              <a:latin typeface="Bookman Old Style" pitchFamily="18" charset="0"/>
            </a:endParaRPr>
          </a:p>
          <a:p>
            <a:pPr lvl="0" algn="ctr"/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  <a:t>КАКАЯ </a:t>
            </a:r>
            <a:r>
              <a:rPr lang="ru-RU" b="1" dirty="0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  <a:t>КЛАВИША КЛАВИАТУРЫ ФИКСИРУЕТ РЕЖИМ ВВОДА ЗАГЛАВНЫХ </a:t>
            </a: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  <a:t>БУКВ</a:t>
            </a:r>
          </a:p>
          <a:p>
            <a:pPr lvl="0" algn="ctr"/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  <a:t>С</a:t>
            </a:r>
            <a:r>
              <a:rPr lang="en-US" sz="2400" b="1" dirty="0">
                <a:solidFill>
                  <a:srgbClr val="FF0000"/>
                </a:solidFill>
                <a:latin typeface="Bookman Old Style" pitchFamily="18" charset="0"/>
              </a:rPr>
              <a:t>aps Lock </a:t>
            </a:r>
            <a:r>
              <a:rPr lang="en-US" b="1" dirty="0">
                <a:solidFill>
                  <a:srgbClr val="FF0000"/>
                </a:solidFill>
                <a:latin typeface="Bookman Old Style" pitchFamily="18" charset="0"/>
              </a:rPr>
              <a:t> 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  <a:p>
            <a:pPr lvl="0" algn="ctr"/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  <a:t>   </a:t>
            </a:r>
            <a:endParaRPr lang="ru-RU" b="1" dirty="0">
              <a:solidFill>
                <a:srgbClr val="1F497D">
                  <a:lumMod val="75000"/>
                </a:srgbClr>
              </a:solidFill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28860" y="2857496"/>
            <a:ext cx="5357850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0298" y="2912143"/>
            <a:ext cx="5214974" cy="1214446"/>
          </a:xfrm>
          <a:prstGeom prst="roundRect">
            <a:avLst>
              <a:gd name="adj" fmla="val 1807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  <a:t>КАКАЯ КЛАВИША КЛАВИАТУРЫ УДАЛЯЕТ ПОСЛЕДУЮЩИЕ СИМВОЛЫ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447732" y="3709038"/>
            <a:ext cx="1204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Bookman Old Style" pitchFamily="18" charset="0"/>
              </a:rPr>
              <a:t>Delete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funart.pro/uploads/posts/2020-03/1585255384_4-p-foni-na-temu-informatiki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406" y="142852"/>
            <a:ext cx="8929750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14547" y="71435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                      РАЗМИНКА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85984" y="1155126"/>
            <a:ext cx="5500726" cy="15001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57422" y="1226564"/>
            <a:ext cx="5357850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КАКАЯ КЛАВИША КЛАВИАТУРЫ ВВОДИТ ТЕКСТ ИЛИ НАБРАННОЕ ЗНАЧЕНИЕ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Bookman Old Style" pitchFamily="18" charset="0"/>
              </a:rPr>
              <a:t>Enter </a:t>
            </a:r>
            <a:r>
              <a:rPr lang="en-US" b="1" dirty="0">
                <a:solidFill>
                  <a:srgbClr val="FF0000"/>
                </a:solidFill>
                <a:latin typeface="Bookman Old Style" pitchFamily="18" charset="0"/>
              </a:rPr>
              <a:t> 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28860" y="2857496"/>
            <a:ext cx="5357850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0298" y="2928934"/>
            <a:ext cx="5214974" cy="12144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КАКАЯ КЛАВИША КЛАВИАТУРЫ ПЕРЕВОДИТ КУРСОР В КОНЕЦ СТРОКИ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Bookman Old Style" pitchFamily="18" charset="0"/>
              </a:rPr>
              <a:t>End  </a:t>
            </a:r>
            <a:endParaRPr lang="ru-RU" sz="24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funart.pro/uploads/posts/2020-03/1585255384_4-p-foni-na-temu-informatiki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406" y="142852"/>
            <a:ext cx="8929750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14547" y="71435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                      РАЗМИНКА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93851" y="1083688"/>
            <a:ext cx="5500726" cy="15001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57422" y="1155126"/>
            <a:ext cx="5357850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КАКАЯ КОМБИНАЦИЯ КЛАВИШ ПОЗВОЛЯЕТ ВЫДЕЛИТЬ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ВСЁ</a:t>
            </a:r>
          </a:p>
          <a:p>
            <a:pPr lvl="0" algn="ctr"/>
            <a:r>
              <a:rPr lang="en-US" sz="2400" b="1" dirty="0">
                <a:solidFill>
                  <a:srgbClr val="FF0000"/>
                </a:solidFill>
                <a:latin typeface="Bookman Old Style" pitchFamily="18" charset="0"/>
              </a:rPr>
              <a:t>Ctrl + A</a:t>
            </a:r>
            <a:endParaRPr lang="ru-RU" sz="2400" b="1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28860" y="2857496"/>
            <a:ext cx="5357850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494569" y="2928934"/>
            <a:ext cx="5214974" cy="12144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КАКАЯ КОМБИНАЦИЯ КЛАВИШ ПОЗВОЛЯЕТ КОПИРПОВАТЬ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ВСЁ</a:t>
            </a:r>
          </a:p>
          <a:p>
            <a:pPr lvl="0" algn="ctr"/>
            <a:r>
              <a:rPr lang="en-US" sz="2400" b="1" dirty="0">
                <a:solidFill>
                  <a:srgbClr val="FF0000"/>
                </a:solidFill>
                <a:latin typeface="Bookman Old Style" pitchFamily="18" charset="0"/>
              </a:rPr>
              <a:t>Ctrl + C</a:t>
            </a:r>
            <a:r>
              <a:rPr lang="en-US" sz="2400" dirty="0">
                <a:solidFill>
                  <a:srgbClr val="FF0000"/>
                </a:solidFill>
                <a:latin typeface="Bookman Old Style" pitchFamily="18" charset="0"/>
              </a:rPr>
              <a:t> </a:t>
            </a:r>
            <a:r>
              <a:rPr lang="en-US" sz="2400" b="1" dirty="0">
                <a:solidFill>
                  <a:srgbClr val="FF0000"/>
                </a:solidFill>
                <a:latin typeface="Bookman Old Style" pitchFamily="18" charset="0"/>
              </a:rPr>
              <a:t>Ctrl + Insert</a:t>
            </a:r>
            <a:endParaRPr lang="ru-RU" b="1" dirty="0">
              <a:solidFill>
                <a:srgbClr val="1F497D">
                  <a:lumMod val="75000"/>
                </a:srgb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funart.pro/uploads/posts/2020-03/1585255384_4-p-foni-na-temu-informatiki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406" y="142852"/>
            <a:ext cx="8929750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14547" y="71435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                       ПЕРВЫЙ ТУР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20326" y="1071546"/>
            <a:ext cx="5500726" cy="15001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91764" y="1142984"/>
            <a:ext cx="5357850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УЧАСТНИКАМ НЕОБХОДИМО ПОЛУЧИТЬ НУЖНЫЕ ОТВЕТЫ, ВОССТАНОВИВ ПРАВИЛЬНУЮ  ПОСЛЕДОВАТЕЛЬНОСТЬ БУКВ В СЛОВАХ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28860" y="2643182"/>
            <a:ext cx="5357850" cy="19288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0298" y="2714620"/>
            <a:ext cx="5214974" cy="1785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54452" y="377624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МОНИТОР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2065" y="277172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УИВКРАТАЛ-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32716" y="2784476"/>
            <a:ext cx="189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КЛАВИАТУРА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31769" y="3031279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РЕТЬЮПОМК-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428773" y="302504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КОМПЬЮТЕР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43481" y="329586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РТЕЧНЕСИВ-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589676" y="3284603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ВИНЧЕСТЕР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8203" y="354416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  <a:r>
              <a:rPr 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ТКИДОЖЙ-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737068" y="3520138"/>
            <a:ext cx="17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ДЖОСТИК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67212" y="3785928"/>
            <a:ext cx="1544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ru-RU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ТОРНИМО-</a:t>
            </a:r>
            <a:endParaRPr lang="ru-RU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95070" y="40392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СУРРОК-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754452" y="402531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КУРСОР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2" grpId="0"/>
      <p:bldP spid="6" grpId="0"/>
      <p:bldP spid="7" grpId="0"/>
      <p:bldP spid="15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funart.pro/uploads/posts/2020-03/1585255384_4-p-foni-na-temu-informatiki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406" y="142852"/>
            <a:ext cx="8929750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643306" y="714356"/>
            <a:ext cx="2834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ОБОЩАЮЩИЙ УРОК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1142984"/>
            <a:ext cx="4911922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ПР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    </a:t>
            </a:r>
            <a:r>
              <a:rPr lang="ru-RU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ЩЕ</a:t>
            </a:r>
          </a:p>
          <a:p>
            <a:pPr algn="ctr"/>
            <a:endParaRPr lang="ru-RU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pic>
        <p:nvPicPr>
          <p:cNvPr id="5" name="Picture 4" descr="https://yt3.ggpht.com/a/AGF-l7-zbIqXaPFQcKqKmw5su-s4bW-51-FKLbqzLA=s900-c-k-c0xffffffff-no-rj-m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1214422"/>
            <a:ext cx="1042942" cy="104294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071670" y="2357430"/>
            <a:ext cx="601959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ПРОСТОГО</a:t>
            </a:r>
            <a:endParaRPr lang="ru-RU" sz="7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4143380"/>
            <a:ext cx="3361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ИНФОРМАТИКА 7 КЛАСС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funart.pro/uploads/posts/2020-03/1585255384_4-p-foni-na-temu-informatiki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406" y="142852"/>
            <a:ext cx="8929750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14547" y="71435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                       ВТОРОЙ ТУР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92063" y="1058291"/>
            <a:ext cx="5500726" cy="15001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57422" y="1129729"/>
            <a:ext cx="5357850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1F497D">
                    <a:lumMod val="75000"/>
                  </a:srgbClr>
                </a:solidFill>
                <a:latin typeface="Bookman Old Style" pitchFamily="18" charset="0"/>
              </a:rPr>
              <a:t>УЧАСТНИКАМ НЕОБХОДИМО ОТГАДАТЬ ЗАГАДКИ,ВСПОМНИВ УСТРОЙСТВО КОМПЬЮТЕРА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28860" y="2643182"/>
            <a:ext cx="5357850" cy="19288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0298" y="2714620"/>
            <a:ext cx="5214974" cy="1785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8926" y="3000372"/>
            <a:ext cx="3461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071934" y="2786058"/>
            <a:ext cx="4000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Лежит дощечка у экрана,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Буквам-кнопкам она мама!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Знает русский алфавит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И английским удивит -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Очень умная натура!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Это что? </a:t>
            </a:r>
            <a:endParaRPr lang="ru-RU" dirty="0" smtClean="0">
              <a:solidFill>
                <a:srgbClr val="FF0000"/>
              </a:solidFill>
            </a:endParaRPr>
          </a:p>
        </p:txBody>
      </p:sp>
      <p:pic>
        <p:nvPicPr>
          <p:cNvPr id="15" name="Picture 2" descr="http://bablorun.ru/wp-content/uploads/2014/12/knopka-win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79868">
            <a:off x="1776222" y="3278898"/>
            <a:ext cx="2296863" cy="89599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263295" y="414705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>
                <a:solidFill>
                  <a:srgbClr val="FF0000"/>
                </a:solidFill>
                <a:latin typeface="Bookman Old Style" pitchFamily="18" charset="0"/>
              </a:rPr>
              <a:t>(Клавиатура</a:t>
            </a:r>
            <a:r>
              <a:rPr lang="ru-RU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funart.pro/uploads/posts/2020-03/1585255384_4-p-foni-na-temu-informatiki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406" y="142852"/>
            <a:ext cx="8929750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14547" y="71435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                       ВТОРОЙ ТУР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57422" y="1047822"/>
            <a:ext cx="5500726" cy="15001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28860" y="1124181"/>
            <a:ext cx="5357850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С телевизором - два брата,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Но для разных дел, ребята.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Не догадались до сих пор? -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К компьютеру... 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28860" y="2643182"/>
            <a:ext cx="5357850" cy="19288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0298" y="2714620"/>
            <a:ext cx="5214974" cy="1785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ru-RU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8926" y="3000372"/>
            <a:ext cx="3461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500562" y="2786058"/>
            <a:ext cx="4000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По ковру зверек бежит,</a:t>
            </a:r>
          </a:p>
          <a:p>
            <a:pPr fontAlgn="base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То замрет, то закружит,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Коврика не покидает,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Что за зверь, кто </a:t>
            </a:r>
          </a:p>
          <a:p>
            <a:pPr fontAlgn="base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угадает…</a:t>
            </a:r>
          </a:p>
          <a:p>
            <a:r>
              <a:rPr lang="ru-RU" dirty="0" smtClean="0"/>
              <a:t> </a:t>
            </a:r>
          </a:p>
        </p:txBody>
      </p:sp>
      <p:pic>
        <p:nvPicPr>
          <p:cNvPr id="16" name="Picture 4" descr="https://thumbs.dreamstime.com/b/%D0%BF%D0%B5%D1%80%D1%81%D0%BE%D0%BD%D0%B0%D0%B6-%D0%B8%D0%B7-%D0%BC%D1%83-%D1%8C%D1%82%D1%84%D0%B8-%D1%8C%D0%BC%D0%B0-%D0%BC%D0%BE%D0%BD%D0%B8%D1%82%D0%BE%D1%80%D0%B0-%D0%BA%D0%BE%D0%BC%D0%BF%D1%8C%D1%8E%D1%82%D0%B5%D1%80%D0%B0-4016412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9564" y="1119156"/>
            <a:ext cx="1555708" cy="1400137"/>
          </a:xfrm>
          <a:prstGeom prst="rect">
            <a:avLst/>
          </a:prstGeom>
          <a:noFill/>
        </p:spPr>
      </p:pic>
      <p:pic>
        <p:nvPicPr>
          <p:cNvPr id="18" name="Picture 6" descr="https://static6.depositphotos.com/1001911/549/v/950/depositphotos_5494503-stock-illustration-cartoon-computer-mous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786058"/>
            <a:ext cx="2093727" cy="150019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594025" y="200644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>
                <a:solidFill>
                  <a:srgbClr val="FF0000"/>
                </a:solidFill>
                <a:latin typeface="Bookman Old Style" pitchFamily="18" charset="0"/>
              </a:rPr>
              <a:t>(монитор)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33694" y="3852331"/>
            <a:ext cx="1312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(мышка</a:t>
            </a:r>
            <a:r>
              <a:rPr lang="ru-RU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2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593</Words>
  <Application>Microsoft Office PowerPoint</Application>
  <PresentationFormat>Экран (4:3)</PresentationFormat>
  <Paragraphs>243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Bookman Old Style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Слава</dc:creator>
  <cp:lastModifiedBy>Пользователь Windows</cp:lastModifiedBy>
  <cp:revision>34</cp:revision>
  <dcterms:created xsi:type="dcterms:W3CDTF">2020-06-02T20:08:21Z</dcterms:created>
  <dcterms:modified xsi:type="dcterms:W3CDTF">2020-06-13T19:43:19Z</dcterms:modified>
</cp:coreProperties>
</file>