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9" r:id="rId4"/>
    <p:sldId id="264" r:id="rId5"/>
    <p:sldId id="262" r:id="rId6"/>
    <p:sldId id="257" r:id="rId7"/>
    <p:sldId id="266" r:id="rId8"/>
    <p:sldId id="267" r:id="rId9"/>
    <p:sldId id="268" r:id="rId10"/>
    <p:sldId id="269" r:id="rId11"/>
    <p:sldId id="261" r:id="rId12"/>
    <p:sldId id="270" r:id="rId13"/>
    <p:sldId id="271" r:id="rId14"/>
    <p:sldId id="272" r:id="rId15"/>
    <p:sldId id="25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6;&#1072;&#1073;&#1086;&#1095;&#1072;&#1103;\&#1087;&#1089;&#1080;&#1093;&#1086;&#1083;&#1086;&#1075;\&#1087;&#1089;&#1080;&#1093;&#1086;&#1083;&#1086;&#1075;%201\&#1080;&#1085;&#1090;&#1077;&#1075;&#1088;&#1072;&#1094;&#1080;&#1103;\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tx>
        <c:rich>
          <a:bodyPr/>
          <a:lstStyle/>
          <a:p>
            <a:pPr>
              <a:defRPr sz="23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/>
              <a:t>средний балл альтруизма/эгоизма (мах 10 баллов) </a:t>
            </a:r>
            <a:r>
              <a:rPr lang="ru-RU" dirty="0" smtClean="0"/>
              <a:t>7«А" </a:t>
            </a:r>
            <a:r>
              <a:rPr lang="ru-RU" dirty="0"/>
              <a:t>класс</a:t>
            </a:r>
          </a:p>
        </c:rich>
      </c:tx>
      <c:layout>
        <c:manualLayout>
          <c:xMode val="edge"/>
          <c:yMode val="edge"/>
          <c:x val="0.11078310385910438"/>
          <c:y val="5.3096643237686786E-2"/>
        </c:manualLayout>
      </c:layout>
      <c:overlay val="1"/>
      <c:spPr>
        <a:noFill/>
        <a:ln w="25400">
          <a:noFill/>
        </a:ln>
      </c:spPr>
    </c:title>
    <c:autoTitleDeleted val="0"/>
    <c:view3D>
      <c:rotX val="0"/>
      <c:hPercent val="304"/>
      <c:rotY val="0"/>
      <c:depthPercent val="100"/>
      <c:rAngAx val="1"/>
    </c:view3D>
    <c:floor>
      <c:thickness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36265684474365E-2"/>
          <c:y val="0.28178748892438465"/>
          <c:w val="0.96296377294944835"/>
          <c:h val="0.71735029344521661"/>
        </c:manualLayout>
      </c:layout>
      <c:bar3DChart>
        <c:barDir val="bar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4.3571253806616264E-2"/>
                  <c:y val="-7.9522862823061709E-3"/>
                </c:manualLayout>
              </c:layout>
              <c:tx>
                <c:rich>
                  <a:bodyPr/>
                  <a:lstStyle/>
                  <a:p>
                    <a:pPr>
                      <a:defRPr sz="3200" b="1"/>
                    </a:pPr>
                    <a:r>
                      <a:rPr lang="en-US" dirty="0" smtClean="0"/>
                      <a:t>5,5</a:t>
                    </a:r>
                    <a:endParaRPr lang="en-US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B8-452F-9FC4-7C2DAECB260F}"/>
                </c:ext>
              </c:extLst>
            </c:dLbl>
            <c:dLbl>
              <c:idx val="1"/>
              <c:layout>
                <c:manualLayout>
                  <c:x val="-4.9141480804208555E-2"/>
                  <c:y val="-0.12500595869996675"/>
                </c:manualLayout>
              </c:layout>
              <c:tx>
                <c:rich>
                  <a:bodyPr/>
                  <a:lstStyle/>
                  <a:p>
                    <a:pPr>
                      <a:defRPr sz="3200" b="1"/>
                    </a:pP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pPr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B8-452F-9FC4-7C2DAECB26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Лист1!$A$1:$A$2</c:f>
              <c:numCache>
                <c:formatCode>General</c:formatCode>
                <c:ptCount val="2"/>
                <c:pt idx="0">
                  <c:v>6.9</c:v>
                </c:pt>
                <c:pt idx="1">
                  <c:v>7.8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B9B8-452F-9FC4-7C2DAECB2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661760"/>
        <c:axId val="64671744"/>
        <c:axId val="0"/>
      </c:bar3DChart>
      <c:catAx>
        <c:axId val="64661760"/>
        <c:scaling>
          <c:orientation val="minMax"/>
        </c:scaling>
        <c:delete val="1"/>
        <c:axPos val="l"/>
        <c:majorTickMark val="cross"/>
        <c:minorTickMark val="cross"/>
        <c:tickLblPos val="nextTo"/>
        <c:crossAx val="64671744"/>
        <c:crosses val="autoZero"/>
        <c:auto val="1"/>
        <c:lblAlgn val="ctr"/>
        <c:lblOffset val="100"/>
        <c:noMultiLvlLbl val="1"/>
      </c:catAx>
      <c:valAx>
        <c:axId val="6467174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64661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1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9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1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0.4875</cdr:y>
    </cdr:from>
    <cdr:to>
      <cdr:x>0.54114</cdr:x>
      <cdr:y>0.56423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39943" y="2389892"/>
          <a:ext cx="452628" cy="3756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950" b="0" i="0" strike="noStrike">
              <a:solidFill>
                <a:srgbClr val="000000"/>
              </a:solidFill>
              <a:latin typeface="Arial Cyr"/>
            </a:rPr>
            <a:t>о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img_url=http://www.kodges.ru/uploads/posts/4b8bd4c94e08d.jpg&amp;iorient=&amp;icolor=&amp;site=&amp;text=%D1%81%D1%82%D0%B0%D1%80%D1%83%D1%85%D0%B0%20%D0%B8%D0%B7%D0%B5%D1%80%D0%B3%D0%B8%D0%BB%D1%8C%20%D1%84%D0%BE%D1%82%D0%BE&amp;wp=&amp;pos=14&amp;isize=&amp;type=&amp;recent=&amp;rpt=simage&amp;itype=&amp;noj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img_url=http://www.bilgikutum.com/resimgalerisi/bebekresimleri/bebekresim%20(41).jpg&amp;iorient=&amp;icolor=&amp;site=&amp;text=%D1%80%D0%B5%D0%B1%D0%B5%D0%BD%D0%BE%D0%BA%20%D0%BA%D0%B0%D1%80%D1%82%D0%B8%D0%BD%D0%BA%D0%B8&amp;wp=&amp;pos=3&amp;isize=&amp;type=&amp;recent=&amp;rpt=simage&amp;itype=&amp;noj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57256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Интегрированный урок литературы и психологии </a:t>
            </a:r>
            <a:br>
              <a:rPr lang="ru-RU" dirty="0" smtClean="0"/>
            </a:br>
            <a:r>
              <a:rPr lang="ru-RU" dirty="0" smtClean="0"/>
              <a:t>«Я и другие» </a:t>
            </a:r>
            <a:br>
              <a:rPr lang="ru-RU" dirty="0" smtClean="0"/>
            </a:br>
            <a:r>
              <a:rPr lang="ru-RU" dirty="0" smtClean="0"/>
              <a:t>(По произведению М.Горького «Старуха Изергиль»)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 </a:t>
            </a:r>
            <a:r>
              <a:rPr lang="ru-RU" dirty="0" err="1" smtClean="0"/>
              <a:t>Гуня</a:t>
            </a:r>
            <a:r>
              <a:rPr lang="ru-RU" dirty="0" smtClean="0"/>
              <a:t> Р.В., психолог Клименко И.В.</a:t>
            </a:r>
            <a:endParaRPr lang="ru-RU" dirty="0"/>
          </a:p>
        </p:txBody>
      </p:sp>
      <p:pic>
        <p:nvPicPr>
          <p:cNvPr id="16386" name="Picture 2" descr="http://im2-tub-ru.yandex.net/i?id=164440366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393281"/>
            <a:ext cx="171451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728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Психолог Н. Козлов предлагает такую таблицу, различающую людей по способу и направленности их жизни: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715436" cy="5214974"/>
        </p:xfrm>
        <a:graphic>
          <a:graphicData uri="http://schemas.openxmlformats.org/drawingml/2006/table">
            <a:tbl>
              <a:tblPr/>
              <a:tblGrid>
                <a:gridCol w="2398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За свой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За счет других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1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О себе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паразит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О людях и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Творец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506" name="Picture 2" descr="C:\Users\Sea Breeze\Desktop\8CAZ16FDTCA68ITD9CAK6U1LTCATLO0L1CAMUPM2CCA3D3I5ICAUTAE3UCA5KFX94CAU60KW1CAY6H2ALCABAFQL6CAHIFGUUCA87L4OJCA7X51BWCAWUD0I5CA9E17ZRCAMM13CGCARL6G1ICASK22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14620"/>
            <a:ext cx="2214578" cy="1993120"/>
          </a:xfrm>
          <a:prstGeom prst="rect">
            <a:avLst/>
          </a:prstGeom>
          <a:noFill/>
        </p:spPr>
      </p:pic>
      <p:pic>
        <p:nvPicPr>
          <p:cNvPr id="22530" name="Picture 2" descr="C:\Users\Sea Breeze\Desktop\GCAOJG23WCAE3GY8RCADOJAYECAWC9JV3CAASDXM9CA7DGDAACAQLC1PQCAPOMRWSCA4XYDQ0CAC0HT20CAQKTJCWCAEL0E6ECANMTIVOCAE993ZSCA0WE8IWCABXJ0BYCAW4NBYUCADNVM8LCA8SYIF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1" y="4572008"/>
            <a:ext cx="2011673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ea Breeze\Desktop\1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"/>
            <a:ext cx="9144000" cy="6829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728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Психолог Н. Козлов предлагает такую таблицу, различающую людей по способу и направленности их жизни: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929718" cy="5332444"/>
        </p:xfrm>
        <a:graphic>
          <a:graphicData uri="http://schemas.openxmlformats.org/drawingml/2006/table">
            <a:tbl>
              <a:tblPr/>
              <a:tblGrid>
                <a:gridCol w="245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За свой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За счет других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О себе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потребитель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паразит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6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О людях и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Творец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романтик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506" name="Picture 2" descr="C:\Users\Sea Breeze\Desktop\8CAZ16FDTCA68ITD9CAK6U1LTCATLO0L1CAMUPM2CCA3D3I5ICAUTAE3UCA5KFX94CAU60KW1CAY6H2ALCABAFQL6CAHIFGUUCA87L4OJCA7X51BWCAWUD0I5CA9E17ZRCAMM13CGCARL6G1ICASK22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14620"/>
            <a:ext cx="2214578" cy="1428760"/>
          </a:xfrm>
          <a:prstGeom prst="rect">
            <a:avLst/>
          </a:prstGeom>
          <a:noFill/>
        </p:spPr>
      </p:pic>
      <p:pic>
        <p:nvPicPr>
          <p:cNvPr id="22530" name="Picture 2" descr="C:\Users\Sea Breeze\Desktop\GCAOJG23WCAE3GY8RCADOJAYECAWC9JV3CAASDXM9CA7DGDAACAQLC1PQCAPOMRWSCA4XYDQ0CAC0HT20CAQKTJCWCAEL0E6ECANMTIVOCAE993ZSCA0WE8IWCABXJ0BYCAW4NBYUCADNVM8LCA8SYIF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1" y="4714884"/>
            <a:ext cx="2011673" cy="2143116"/>
          </a:xfrm>
          <a:prstGeom prst="rect">
            <a:avLst/>
          </a:prstGeom>
          <a:noFill/>
        </p:spPr>
      </p:pic>
      <p:pic>
        <p:nvPicPr>
          <p:cNvPr id="23554" name="Picture 2" descr="C:\Users\Sea Breeze\Desktop\1CAQ31EAKCAQTKZNMCAGJI4MDCACPA690CATMNA5ICAQEUXH7CALBKJ6XCA89YCQ8CAJX544YCAG86AQKCA5VTT0ZCA863WI8CAE7UDYHCA3XXR5ECA3R3NJJCAR81C30CAUZRURRCAZS78ZHCAL471X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714620"/>
            <a:ext cx="1428750" cy="1428760"/>
          </a:xfrm>
          <a:prstGeom prst="rect">
            <a:avLst/>
          </a:prstGeom>
          <a:noFill/>
        </p:spPr>
      </p:pic>
      <p:pic>
        <p:nvPicPr>
          <p:cNvPr id="23555" name="Picture 3" descr="C:\Users\Sea Breeze\Desktop\CCAYUQQ0PCARI2XUNCAHAT1RSCAIMMU7OCAQSWXMICAE30PGFCAGZ0YVYCA0OK0WNCAQVUSD8CAEIDI2QCA45JA11CAESCPBVCA3CDSO9CAO40IOWCAYNB8POCAOZ1LAHCAT0M1EGCAD8HB3GCAW71HD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707705"/>
            <a:ext cx="2047886" cy="2150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990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Результаты исследования эгоистической-альтуристической направленности 7 </a:t>
            </a:r>
            <a:r>
              <a:rPr lang="ru-RU" sz="3600" b="1" dirty="0" err="1" smtClean="0"/>
              <a:t>кл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122533"/>
              </p:ext>
            </p:extLst>
          </p:nvPr>
        </p:nvGraphicFramePr>
        <p:xfrm>
          <a:off x="142844" y="1571613"/>
          <a:ext cx="878687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208993" cy="41148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71% считают самым важным свое здоровье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10% считают, что «Все имеет смысл, пока есть Я»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10%  считают свои проблемы важнее дел класса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62% огорчает недоброжелательность людей, отсутствие доброты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71% считают, что могут понять состояние другого человека и ценят это в других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67% ценят бескорыстие и стараются быть такими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88% переживают проблемы и горести родных и близких иногда больше чем свои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81% тревожит и огорчает отсутствие заботы о слабых, больных, инвалидах и пожилых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 учащихся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643998" cy="390051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1.Узнал ли ты новую и полезную для себя  информацию во время урока? ( да, нет)</a:t>
            </a:r>
          </a:p>
          <a:p>
            <a:r>
              <a:rPr lang="ru-RU" dirty="0" smtClean="0"/>
              <a:t>2. Подтолкнула ли тема урока к новым размышлениям о себе и других людях? (да, нет)</a:t>
            </a:r>
          </a:p>
          <a:p>
            <a:r>
              <a:rPr lang="ru-RU" dirty="0" smtClean="0"/>
              <a:t>3. Оцени себя после урока, кто ты в большей степени  «романтик», «творец», «потребитель», «паразит».</a:t>
            </a:r>
          </a:p>
          <a:p>
            <a:r>
              <a:rPr lang="ru-RU" dirty="0" smtClean="0"/>
              <a:t>4. Оцени свою активность во время урока (по 5 балльной системе)</a:t>
            </a:r>
          </a:p>
          <a:p>
            <a:r>
              <a:rPr lang="ru-RU" dirty="0" smtClean="0"/>
              <a:t>5. Оцени значимость  урока, вызванный интерес ( по 5 балльной системе)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643050"/>
            <a:ext cx="7620000" cy="947750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Вопросы классу: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3786190"/>
            <a:ext cx="8143932" cy="1828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Всем спасибо за урок!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ea Breeze\Desktop\FCA56SXSDCA6VFBLWCAY62TARCAW2MIPRCAQRNC4ECAUNF3Z6CAKU4AORCAJ2D6MLCA7XJ1W5CAJUEW22CAD2Z578CAUXLVGICAEAZ127CAA120KQCA0XVHJOCAMY07A3CAHYSKLPCAR5ZYDJCA7QV3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7166"/>
            <a:ext cx="3258001" cy="3084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49025425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0725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728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Психолог Н. Козлов предлагает такую таблицу, различающую людей по способу и направленности их жизни: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715436" cy="5286387"/>
        </p:xfrm>
        <a:graphic>
          <a:graphicData uri="http://schemas.openxmlformats.org/drawingml/2006/table">
            <a:tbl>
              <a:tblPr/>
              <a:tblGrid>
                <a:gridCol w="2398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33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(в первую очередь)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За свой счет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За счет других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О себе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О людях и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743200"/>
            <a:ext cx="8715436" cy="41148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отношение, когда человек думает только (или преимущественно) о своих личных интересах и своей выгоде, а об интересах других не думает (или думает в последнюю очередь). Когда всё, связанное с ним, ему представляется более важным или интересным.</a:t>
            </a: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ЭГОИЗМ</a:t>
            </a:r>
            <a:endParaRPr lang="ru-RU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Sea Breeze\Desktop\0013-013-Lar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58" y="2571744"/>
            <a:ext cx="8137555" cy="428625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4000" dirty="0" smtClean="0"/>
              <a:t>- </a:t>
            </a:r>
            <a:r>
              <a:rPr lang="ru-RU" sz="4000" b="1" dirty="0" smtClean="0"/>
              <a:t>характер</a:t>
            </a:r>
            <a:endParaRPr lang="ru-RU" sz="4000" dirty="0" smtClean="0"/>
          </a:p>
          <a:p>
            <a:r>
              <a:rPr lang="ru-RU" sz="4000" b="1" dirty="0" smtClean="0"/>
              <a:t>- темперамент</a:t>
            </a:r>
            <a:endParaRPr lang="ru-RU" sz="4000" dirty="0" smtClean="0"/>
          </a:p>
          <a:p>
            <a:r>
              <a:rPr lang="ru-RU" sz="4000" b="1" dirty="0" smtClean="0"/>
              <a:t>- способности</a:t>
            </a:r>
            <a:endParaRPr lang="ru-RU" sz="4000" dirty="0" smtClean="0"/>
          </a:p>
          <a:p>
            <a:r>
              <a:rPr lang="ru-RU" sz="4000" b="1" dirty="0" smtClean="0"/>
              <a:t>- интересы</a:t>
            </a:r>
            <a:endParaRPr lang="ru-RU" sz="4000" dirty="0" smtClean="0"/>
          </a:p>
          <a:p>
            <a:r>
              <a:rPr lang="ru-RU" sz="4000" b="1" dirty="0" smtClean="0"/>
              <a:t>- эмоциональность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Психологический портрет литературного героя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728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Психолог Н. Козлов предлагает такую таблицу, различающую людей по способу и направленности их жизни: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715436" cy="5286388"/>
        </p:xfrm>
        <a:graphic>
          <a:graphicData uri="http://schemas.openxmlformats.org/drawingml/2006/table">
            <a:tbl>
              <a:tblPr/>
              <a:tblGrid>
                <a:gridCol w="2398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3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За свой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За счет других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0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О себе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паразит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О людях и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506" name="Picture 2" descr="C:\Users\Sea Breeze\Desktop\8CAZ16FDTCA68ITD9CAK6U1LTCATLO0L1CAMUPM2CCA3D3I5ICAUTAE3UCA5KFX94CAU60KW1CAY6H2ALCABAFQL6CAHIFGUUCA87L4OJCA7X51BWCAWUD0I5CA9E17ZRCAMM13CGCARL6G1ICASK22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00372"/>
            <a:ext cx="2214578" cy="1993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208993" cy="4114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 smtClean="0"/>
              <a:t>Я в центре всего.</a:t>
            </a:r>
            <a:endParaRPr lang="ru-RU" b="1" dirty="0" smtClean="0"/>
          </a:p>
          <a:p>
            <a:pPr lvl="0"/>
            <a:r>
              <a:rPr lang="ru-RU" b="1" i="1" dirty="0" smtClean="0"/>
              <a:t>Пренебрежение интересами, чувствами, достоинством, значимостью других людей.</a:t>
            </a:r>
            <a:endParaRPr lang="ru-RU" b="1" dirty="0" smtClean="0"/>
          </a:p>
          <a:p>
            <a:pPr lvl="0"/>
            <a:r>
              <a:rPr lang="ru-RU" b="1" i="1" dirty="0" smtClean="0"/>
              <a:t>Свобода от каких-либо обязательств перед другими.</a:t>
            </a:r>
            <a:endParaRPr lang="ru-RU" b="1" dirty="0" smtClean="0"/>
          </a:p>
          <a:p>
            <a:pPr lvl="0"/>
            <a:r>
              <a:rPr lang="ru-RU" b="1" i="1" dirty="0" smtClean="0"/>
              <a:t>Стремление к обладанию.</a:t>
            </a:r>
            <a:endParaRPr lang="ru-RU" b="1" dirty="0" smtClean="0"/>
          </a:p>
          <a:p>
            <a:pPr lvl="0"/>
            <a:r>
              <a:rPr lang="ru-RU" b="1" i="1" dirty="0" smtClean="0"/>
              <a:t>Целеустремленность эгоизма.</a:t>
            </a:r>
            <a:endParaRPr lang="ru-RU" b="1" dirty="0" smtClean="0"/>
          </a:p>
          <a:p>
            <a:pPr lvl="0"/>
            <a:r>
              <a:rPr lang="ru-RU" b="1" i="1" dirty="0" smtClean="0"/>
              <a:t>Конфликтность эгоизма.</a:t>
            </a:r>
            <a:endParaRPr lang="ru-RU" b="1" dirty="0" smtClean="0"/>
          </a:p>
          <a:p>
            <a:pPr lvl="0"/>
            <a:r>
              <a:rPr lang="ru-RU" b="1" i="1" dirty="0" smtClean="0"/>
              <a:t>Несправедливость эгоизма.</a:t>
            </a:r>
            <a:endParaRPr lang="ru-RU" b="1" dirty="0" smtClean="0"/>
          </a:p>
          <a:p>
            <a:pPr lvl="0"/>
            <a:r>
              <a:rPr lang="ru-RU" b="1" i="1" dirty="0" smtClean="0"/>
              <a:t>Разрушительность эгоизма.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эгоизма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86808" cy="4114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нравственный принцип поведения, означающий способность бескорыстно жертвовать собственными интересами в пользу интересов другого человека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АЛЬТРУИЗМ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373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 Cyr</vt:lpstr>
      <vt:lpstr>Calibri</vt:lpstr>
      <vt:lpstr>Times New Roman</vt:lpstr>
      <vt:lpstr>Tw Cen MT</vt:lpstr>
      <vt:lpstr>Wingdings</vt:lpstr>
      <vt:lpstr>Wingdings 2</vt:lpstr>
      <vt:lpstr>Обычная</vt:lpstr>
      <vt:lpstr>Интегрированный урок литературы и психологии  «Я и другие»  (По произведению М.Горького «Старуха Изергиль»)</vt:lpstr>
      <vt:lpstr>Презентация PowerPoint</vt:lpstr>
      <vt:lpstr>Психолог Н. Козлов предлагает такую таблицу, различающую людей по способу и направленности их жизни: </vt:lpstr>
      <vt:lpstr>ЭГОИЗМ</vt:lpstr>
      <vt:lpstr>Презентация PowerPoint</vt:lpstr>
      <vt:lpstr>Психологический портрет литературного героя</vt:lpstr>
      <vt:lpstr>Психолог Н. Козлов предлагает такую таблицу, различающую людей по способу и направленности их жизни: </vt:lpstr>
      <vt:lpstr>Характеристики эгоизма</vt:lpstr>
      <vt:lpstr>АЛЬТРУИЗМ</vt:lpstr>
      <vt:lpstr>Психолог Н. Козлов предлагает такую таблицу, различающую людей по способу и направленности их жизни: </vt:lpstr>
      <vt:lpstr>Презентация PowerPoint</vt:lpstr>
      <vt:lpstr>Психолог Н. Козлов предлагает такую таблицу, различающую людей по способу и направленности их жизни: </vt:lpstr>
      <vt:lpstr>Результаты исследования эгоистической-альтуристической направленности 7 кл.</vt:lpstr>
      <vt:lpstr>Результаты опроса учащихся</vt:lpstr>
      <vt:lpstr>Вопросы классу:</vt:lpstr>
      <vt:lpstr>Всем 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литературы и психологии  «Я и МЫ»  (По произведению М.Горького «Старуха Изергиль»)</dc:title>
  <dc:creator>Ilona</dc:creator>
  <cp:lastModifiedBy>DW</cp:lastModifiedBy>
  <cp:revision>21</cp:revision>
  <dcterms:created xsi:type="dcterms:W3CDTF">2013-02-28T17:13:40Z</dcterms:created>
  <dcterms:modified xsi:type="dcterms:W3CDTF">2017-09-11T16:52:06Z</dcterms:modified>
</cp:coreProperties>
</file>