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2" r:id="rId2"/>
    <p:sldId id="270" r:id="rId3"/>
    <p:sldId id="271" r:id="rId4"/>
    <p:sldId id="256" r:id="rId5"/>
    <p:sldId id="258" r:id="rId6"/>
    <p:sldId id="259" r:id="rId7"/>
    <p:sldId id="260" r:id="rId8"/>
    <p:sldId id="261" r:id="rId9"/>
    <p:sldId id="264" r:id="rId10"/>
    <p:sldId id="266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9A4E-5CA7-441E-9D10-74B1BE50EFFA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9CF3D-3786-4CD9-BFDF-B305F9B56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uneral-spb.narod.ru/necropols/literat/tombs/mamin-sibiryak/mamin-sibiryak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3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07249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Описать,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отношения сложились в начале сказки между Воробьём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Воробеичем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Ершом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Ершовичем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>
                <a:ln w="1905"/>
                <a:gradFill>
                  <a:gsLst>
                    <a:gs pos="0">
                      <a:srgbClr val="809EC2">
                        <a:shade val="20000"/>
                        <a:satMod val="200000"/>
                      </a:srgbClr>
                    </a:gs>
                    <a:gs pos="78000">
                      <a:srgbClr val="809EC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09EC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  </a:t>
            </a:r>
            <a:r>
              <a:rPr lang="ru-RU" sz="2800" b="1" dirty="0" smtClean="0">
                <a:ln w="1905"/>
                <a:gradFill>
                  <a:gsLst>
                    <a:gs pos="0">
                      <a:srgbClr val="809EC2">
                        <a:shade val="20000"/>
                        <a:satMod val="200000"/>
                      </a:srgbClr>
                    </a:gs>
                    <a:gs pos="78000">
                      <a:srgbClr val="809EC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09EC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n w="1905"/>
              <a:gradFill>
                <a:gsLst>
                  <a:gs pos="0">
                    <a:srgbClr val="809EC2">
                      <a:shade val="20000"/>
                      <a:satMod val="200000"/>
                    </a:srgbClr>
                  </a:gs>
                  <a:gs pos="78000">
                    <a:srgbClr val="809EC2">
                      <a:tint val="90000"/>
                      <a:shade val="89000"/>
                      <a:satMod val="220000"/>
                    </a:srgbClr>
                  </a:gs>
                  <a:gs pos="100000">
                    <a:srgbClr val="809EC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Описать,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развивались отношения между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Воробьём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Воробеичем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Ершом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Ершовичем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 второй части сказки.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rgbClr val="809EC2">
                        <a:shade val="20000"/>
                        <a:satMod val="200000"/>
                      </a:srgbClr>
                    </a:gs>
                    <a:gs pos="78000">
                      <a:srgbClr val="809EC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09EC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 3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Каким вы представляете трубочиста Яшу?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6064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Работа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в паре.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844824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Обсудите, </a:t>
            </a:r>
            <a:endParaRPr lang="ru-RU" sz="3600" b="1" dirty="0" smtClean="0">
              <a:solidFill>
                <a:srgbClr val="0070C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Times New Roman"/>
                <a:ea typeface="Times New Roman"/>
              </a:rPr>
              <a:t>что для героев важнее: </a:t>
            </a:r>
            <a:endParaRPr lang="ru-RU" sz="36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свои </a:t>
            </a:r>
            <a:r>
              <a:rPr lang="ru-RU" sz="3600" b="1" dirty="0">
                <a:solidFill>
                  <a:srgbClr val="0070C0"/>
                </a:solidFill>
                <a:latin typeface="Times New Roman"/>
                <a:ea typeface="Times New Roman"/>
              </a:rPr>
              <a:t>собственные интересы и желания или интересы и желания других?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2068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Концовка сказки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060848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Необычная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Смешная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Поучительная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511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88840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</a:rPr>
              <a:t>«Не делай другому того, что себе не пожелаешь».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28445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cap="all" dirty="0" smtClean="0">
                <a:ln w="9000" cmpd="sng">
                  <a:solidFill>
                    <a:srgbClr val="D092A7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D092A7">
                        <a:shade val="20000"/>
                        <a:satMod val="245000"/>
                      </a:srgbClr>
                    </a:gs>
                    <a:gs pos="43000">
                      <a:srgbClr val="D092A7">
                        <a:satMod val="255000"/>
                      </a:srgbClr>
                    </a:gs>
                    <a:gs pos="48000">
                      <a:srgbClr val="D092A7">
                        <a:shade val="85000"/>
                        <a:satMod val="255000"/>
                      </a:srgbClr>
                    </a:gs>
                    <a:gs pos="100000">
                      <a:srgbClr val="D092A7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>
                <a:ln w="9000" cmpd="sng">
                  <a:solidFill>
                    <a:srgbClr val="D092A7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D092A7">
                        <a:shade val="20000"/>
                        <a:satMod val="245000"/>
                      </a:srgbClr>
                    </a:gs>
                    <a:gs pos="43000">
                      <a:srgbClr val="D092A7">
                        <a:satMod val="255000"/>
                      </a:srgbClr>
                    </a:gs>
                    <a:gs pos="48000">
                      <a:srgbClr val="D092A7">
                        <a:shade val="85000"/>
                        <a:satMod val="255000"/>
                      </a:srgbClr>
                    </a:gs>
                    <a:gs pos="100000">
                      <a:srgbClr val="D092A7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пословица отражает  </a:t>
            </a:r>
            <a:r>
              <a:rPr lang="ru-RU" sz="2400" b="1" cap="all" dirty="0" smtClean="0">
                <a:ln w="9000" cmpd="sng">
                  <a:solidFill>
                    <a:srgbClr val="D092A7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D092A7">
                        <a:shade val="20000"/>
                        <a:satMod val="245000"/>
                      </a:srgbClr>
                    </a:gs>
                    <a:gs pos="43000">
                      <a:srgbClr val="D092A7">
                        <a:satMod val="255000"/>
                      </a:srgbClr>
                    </a:gs>
                    <a:gs pos="48000">
                      <a:srgbClr val="D092A7">
                        <a:shade val="85000"/>
                        <a:satMod val="255000"/>
                      </a:srgbClr>
                    </a:gs>
                    <a:gs pos="100000">
                      <a:srgbClr val="D092A7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главную мысль  </a:t>
            </a:r>
            <a:r>
              <a:rPr lang="ru-RU" sz="2400" b="1" cap="all" dirty="0">
                <a:ln w="9000" cmpd="sng">
                  <a:solidFill>
                    <a:srgbClr val="D092A7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D092A7">
                        <a:shade val="20000"/>
                        <a:satMod val="245000"/>
                      </a:srgbClr>
                    </a:gs>
                    <a:gs pos="43000">
                      <a:srgbClr val="D092A7">
                        <a:satMod val="255000"/>
                      </a:srgbClr>
                    </a:gs>
                    <a:gs pos="48000">
                      <a:srgbClr val="D092A7">
                        <a:shade val="85000"/>
                        <a:satMod val="255000"/>
                      </a:srgbClr>
                    </a:gs>
                    <a:gs pos="100000">
                      <a:srgbClr val="D092A7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сказки?</a:t>
            </a:r>
          </a:p>
        </p:txBody>
      </p:sp>
    </p:spTree>
    <p:extLst>
      <p:ext uri="{BB962C8B-B14F-4D97-AF65-F5344CB8AC3E}">
        <p14:creationId xmlns:p14="http://schemas.microsoft.com/office/powerpoint/2010/main" val="24994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96752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-“Это счастье писать для детей и чувствовать напряжённое внимание тысяч детских головок, которые напряжённо будут ловить каждое слово и дарить автора своими чистыми детскими улыбками”, - говорил писатель.</a:t>
            </a:r>
            <a:endParaRPr lang="ru-RU" sz="3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37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Выберите и продолжите любое предложение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1.Сегодня   я     узнал(а)…                                                                                         2.  Было  интересно…                                                                                                3.  Было   трудно…                                                                                                              4.  Я  понял(а),   что…                                                                                                5.  Теперь  я   могу…                                                                                                              6.  Я   приобрел(а)…                                                                                                                    7.  Я   смог (смогла)…                                                                                                 8.  Меня   удивило                                                                                                          9.  Урок  дал   мне   для   жизни…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</a:rPr>
              <a:t>«Не делай другому того, что себе не пожелаешь».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010" y="18864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Птичка-невеличка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Ножки имеет,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А ходить не умеет.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Хочет сделать шажок -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Получается прыжок. </a:t>
            </a:r>
          </a:p>
        </p:txBody>
      </p:sp>
      <p:pic>
        <p:nvPicPr>
          <p:cNvPr id="2050" name="Picture 2" descr="https://im0-tub-ru.yandex.net/i?id=edb99db2de88a45038e1255c96854ab5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10" y="2852936"/>
            <a:ext cx="418897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ermer02.ru/uploads/posts/2009-08/1251191301_ersh-obiknovenniy-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374441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92079" y="296361"/>
            <a:ext cx="37079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Рыбка та не велика,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 нею варится уха.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Хоть колюч, но так хорош!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Догадались? Это </a:t>
            </a:r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5759" y="418034"/>
            <a:ext cx="4714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Д. Н. Мамин – Сибиряк</a:t>
            </a:r>
          </a:p>
          <a:p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«Сказка про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Воробей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Воробеича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Ерша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Ершовича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весёлого трубочиста Яшу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8" name="Picture 4" descr="http://www.v3toys.ru/kiwi-public-data/Kiwi_Img/579dfd84e60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0924"/>
            <a:ext cx="3177450" cy="438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" descr="http://www.helpmammy.ru/text-images/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4714908" cy="585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286380" y="428604"/>
            <a:ext cx="36433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Дмитрий Наркисович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Мамин-Сибиряк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  </a:t>
            </a:r>
            <a:r>
              <a:rPr lang="ru-RU" b="1" dirty="0" smtClean="0">
                <a:solidFill>
                  <a:srgbClr val="C00000"/>
                </a:solidFill>
              </a:rPr>
              <a:t>(1852 — 1912)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(настоящая фамилия Мамин) родился 25 октября в Висимо-Шайтанском заводском поселке Верхотурского уезда Пермской губернии, в 140 км от Нижнего Тагила, в семье заводского священника.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4" descr="http://uralring.eunnet.net/Ekaterinburg/chapter5/paint/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4276725" cy="328614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4000504"/>
            <a:ext cx="4572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Дом писателя Д. Н. Мамина-Сибиряка. Фото 1940-х гг.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571480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Литературно-мемориальный дом-музей Д. Н. Мамина-Сибиряка.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Фото 1999 г.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6387" name="Рисунок 35" descr="http://uralring.eunnet.net/Ekaterinburg/chapter5/paint/6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428868"/>
            <a:ext cx="3500462" cy="335758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7" descr="http://miresperanto.narod.ru/por_infanoj/mamin-sibirja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3143272" cy="507209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29058" y="285729"/>
            <a:ext cx="50006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Елена-Аленушка родилась больным ребенком. Врачи говорили "не жилец". Но отец, друзья отца, няня-воспитательница - "тетя Оля" вытащили Аленушку с "того света". Пока Аленушка была маленькой, отец днями, часами сидел у ее кроватки. Недаром ее называли "отецкой дочерью".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Когда девочка начала понимать, отец ей стал рассказывать сказки, сначала те, что знал, потом начал сочинять свои сказки, стал их записывать, собирать.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 1897 г. "Аленушкины сказки" вышли отдельным изданием.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9" descr="http://funeral-spb.narod.ru/necropols/literat/tombs/mamin-sibiryak/img/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3071834" cy="435771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285729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002060"/>
                </a:solidFill>
                <a:hlinkClick r:id="rId3"/>
              </a:rPr>
              <a:t>Надгробие на могиле Д.Н. Мамина -Сибиряка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071546"/>
            <a:ext cx="4214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Д.Н. Мамин-Сибиряк</a:t>
            </a:r>
            <a:r>
              <a:rPr lang="ru-RU" sz="2400" dirty="0" smtClean="0">
                <a:solidFill>
                  <a:srgbClr val="002060"/>
                </a:solidFill>
              </a:rPr>
              <a:t>  умер в возрасте 60 </a:t>
            </a:r>
            <a:r>
              <a:rPr lang="ru-RU" sz="2400" dirty="0" smtClean="0">
                <a:solidFill>
                  <a:srgbClr val="002060"/>
                </a:solidFill>
              </a:rPr>
              <a:t>лет в </a:t>
            </a:r>
            <a:r>
              <a:rPr lang="ru-RU" sz="2400" dirty="0" smtClean="0">
                <a:solidFill>
                  <a:srgbClr val="002060"/>
                </a:solidFill>
              </a:rPr>
              <a:t>1912 году и был похоронен на Никольском кладбище Александро-Невской лавры в Санкт-Петербурге; через два года рядом похоронили скоропостижно скончавшуюся дочь писателя "Аленушку" - Елену Дмитриевну Мамину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(1892-1914).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57214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На могильном памятнике Мамина-Сибиряка высечены слова: "Жить тысячью жизней, страдать и радоваться тысячью сердец - вот где настоящая жизнь и настоящее счастье".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Душа в </a:t>
            </a:r>
            <a:r>
              <a:rPr lang="ru-RU" sz="2800" b="1" dirty="0" smtClean="0">
                <a:solidFill>
                  <a:srgbClr val="C00000"/>
                </a:solidFill>
              </a:rPr>
              <a:t>душу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фразеологизм </a:t>
            </a:r>
            <a:r>
              <a:rPr lang="ru-RU" sz="2000" dirty="0" smtClean="0">
                <a:solidFill>
                  <a:srgbClr val="002060"/>
                </a:solidFill>
              </a:rPr>
              <a:t>Очень </a:t>
            </a:r>
            <a:r>
              <a:rPr lang="ru-RU" sz="2000" dirty="0">
                <a:solidFill>
                  <a:srgbClr val="002060"/>
                </a:solidFill>
              </a:rPr>
              <a:t>дружно, в полном согласии (жить).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21637" y="678637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536017" y="678637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0100" y="228599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Дело</a:t>
            </a:r>
            <a:r>
              <a:rPr lang="ru-RU" sz="2800" b="1" dirty="0" smtClean="0">
                <a:solidFill>
                  <a:srgbClr val="C00000"/>
                </a:solidFill>
              </a:rPr>
              <a:t>        правое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750199" y="2321711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 flipV="1">
            <a:off x="3393273" y="2321711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85786" y="2786058"/>
            <a:ext cx="71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Справедливое</a:t>
            </a:r>
            <a:r>
              <a:rPr lang="ru-RU" sz="2000" dirty="0">
                <a:solidFill>
                  <a:srgbClr val="002060"/>
                </a:solidFill>
              </a:rPr>
              <a:t>,  правдивое дело.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565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разбирал дело по совести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2376041" y="3328770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049498" y="3340460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928662" y="3857628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Честно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4425961" y="3321843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0100" y="5214950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71538" y="585789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7828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424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</dc:creator>
  <cp:lastModifiedBy>Надежда</cp:lastModifiedBy>
  <cp:revision>45</cp:revision>
  <dcterms:created xsi:type="dcterms:W3CDTF">2012-04-21T16:02:04Z</dcterms:created>
  <dcterms:modified xsi:type="dcterms:W3CDTF">2017-03-20T22:33:10Z</dcterms:modified>
</cp:coreProperties>
</file>