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88" r:id="rId3"/>
  </p:sldMasterIdLst>
  <p:notesMasterIdLst>
    <p:notesMasterId r:id="rId32"/>
  </p:notesMasterIdLst>
  <p:sldIdLst>
    <p:sldId id="301" r:id="rId4"/>
    <p:sldId id="302" r:id="rId5"/>
    <p:sldId id="303" r:id="rId6"/>
    <p:sldId id="304" r:id="rId7"/>
    <p:sldId id="258" r:id="rId8"/>
    <p:sldId id="257" r:id="rId9"/>
    <p:sldId id="279" r:id="rId10"/>
    <p:sldId id="281" r:id="rId11"/>
    <p:sldId id="282" r:id="rId12"/>
    <p:sldId id="283" r:id="rId13"/>
    <p:sldId id="284" r:id="rId14"/>
    <p:sldId id="286" r:id="rId15"/>
    <p:sldId id="287" r:id="rId16"/>
    <p:sldId id="288" r:id="rId17"/>
    <p:sldId id="289" r:id="rId18"/>
    <p:sldId id="290" r:id="rId19"/>
    <p:sldId id="305" r:id="rId20"/>
    <p:sldId id="296" r:id="rId21"/>
    <p:sldId id="297" r:id="rId22"/>
    <p:sldId id="298" r:id="rId23"/>
    <p:sldId id="292" r:id="rId24"/>
    <p:sldId id="311" r:id="rId25"/>
    <p:sldId id="306" r:id="rId26"/>
    <p:sldId id="307" r:id="rId27"/>
    <p:sldId id="294" r:id="rId28"/>
    <p:sldId id="300" r:id="rId29"/>
    <p:sldId id="293" r:id="rId30"/>
    <p:sldId id="295" r:id="rId31"/>
  </p:sldIdLst>
  <p:sldSz cx="9144000" cy="6858000" type="screen4x3"/>
  <p:notesSz cx="6858000" cy="9144000"/>
  <p:defaultTextStyle>
    <a:defPPr>
      <a:defRPr lang="ru-RU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D02A-9DAE-4699-A2C1-47EFDDC3004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E8979-1AA0-417D-B593-02D9D3869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8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E8979-1AA0-417D-B593-02D9D38698C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2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0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1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02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3177" y="4267201"/>
            <a:ext cx="9140825" cy="2590800"/>
            <a:chOff x="2" y="2688"/>
            <a:chExt cx="5758" cy="1632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268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1269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0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1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2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3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5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6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7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8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79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280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1281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2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3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4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5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6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7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8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8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9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299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300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1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2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3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4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5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6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7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8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09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0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1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2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3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4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5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6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31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1318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19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0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1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2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3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24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1325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1326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3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3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3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113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13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1334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4E9FA47-734F-4538-A8DC-0BAAF722BE7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9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B4266-AC20-4BDC-B93E-182E0F0558F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64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7501A-9D84-422B-A163-87B50DDB2E5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31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B9175-8F64-4062-B4B4-43C5D398444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12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342CA-F6B9-449C-BFFB-381D74BC2B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02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ED186-8BA9-4B4E-9191-E3D57A3FF06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60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0BB80-25B6-4794-85CA-35B6FCA44AC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72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8EEC9-3AF2-451A-A9F9-77AD0D440A4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7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36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21D54-2C6B-4A04-A86D-79EC566C14E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6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0CCC3-81E5-458A-B272-F60007BBBCF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80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9BD63-4780-442F-BD00-0F6B6D6E700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92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60A0D5C5-1E15-44EE-B383-5DE17B3DD2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04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3D24520-8DF0-46EF-893D-0753B81656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6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E7DE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E7DEC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B4929AB8-8431-459E-A9AC-C3AFBE34CD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58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64E7B-895B-43EC-B1ED-B3436ED315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70304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04EC7-F298-4473-B5CE-0F53164C6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0689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56BE8E5B-8F56-48F5-BDC0-5507C49B1A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91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DD24B-E525-4393-86F0-F56823757F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8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5C69743D-20C8-4317-9014-EE3B3F0F43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41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0583A2BC-18AC-446F-BFB3-9D70AD797B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73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71D8-20AA-487F-8C3D-573781E1F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8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F271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82956-24D0-46FB-80E5-D289F5CA00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9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1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7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6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66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47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0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2D1AA-3EA5-496F-A9EC-8F10C413CFD6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9664-6E32-441B-BEBA-6C00DB766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177" y="4267201"/>
            <a:ext cx="9140825" cy="2590800"/>
            <a:chOff x="2" y="2688"/>
            <a:chExt cx="5758" cy="1632"/>
          </a:xfrm>
        </p:grpSpPr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245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024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4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4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25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025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5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6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27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027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7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294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29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0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0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0302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30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0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0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0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1030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B0CCC-EE1D-43D5-B54E-558248897F9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038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F271C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F271C"/>
              </a:solidFill>
              <a:latin typeface="Arial" charset="0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F187DC-1BE0-4526-BB84-099DB06DF5E6}" type="slidenum">
              <a:rPr lang="ru-RU" smtClean="0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1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Проверим домашнее задание…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920880" cy="1752600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tx1"/>
                </a:solidFill>
              </a:rPr>
              <a:t>Задание №1  </a:t>
            </a:r>
            <a:endParaRPr lang="ru-RU" sz="4800" dirty="0" smtClean="0">
              <a:solidFill>
                <a:schemeClr val="tx1"/>
              </a:solidFill>
            </a:endParaRPr>
          </a:p>
          <a:p>
            <a:r>
              <a:rPr lang="ru-RU" sz="4800" i="1" dirty="0" smtClean="0">
                <a:solidFill>
                  <a:schemeClr val="tx1"/>
                </a:solidFill>
              </a:rPr>
              <a:t>Вставить</a:t>
            </a:r>
            <a:r>
              <a:rPr lang="ru-RU" sz="4800" i="1" dirty="0">
                <a:solidFill>
                  <a:schemeClr val="tx1"/>
                </a:solidFill>
              </a:rPr>
              <a:t> пропущенные буквы в слова: </a:t>
            </a:r>
            <a:r>
              <a:rPr lang="ru-RU" sz="4800" dirty="0" err="1">
                <a:solidFill>
                  <a:schemeClr val="tx1"/>
                </a:solidFill>
              </a:rPr>
              <a:t>гри</a:t>
            </a:r>
            <a:r>
              <a:rPr lang="ru-RU" sz="4800" dirty="0">
                <a:solidFill>
                  <a:schemeClr val="tx1"/>
                </a:solidFill>
              </a:rPr>
              <a:t>…, </a:t>
            </a:r>
            <a:r>
              <a:rPr lang="ru-RU" sz="4800" dirty="0" err="1">
                <a:solidFill>
                  <a:schemeClr val="tx1"/>
                </a:solidFill>
              </a:rPr>
              <a:t>бе</a:t>
            </a:r>
            <a:r>
              <a:rPr lang="ru-RU" sz="4800" dirty="0">
                <a:solidFill>
                  <a:schemeClr val="tx1"/>
                </a:solidFill>
              </a:rPr>
              <a:t>…позвоночные, р…</a:t>
            </a:r>
            <a:r>
              <a:rPr lang="ru-RU" sz="4800" dirty="0" err="1">
                <a:solidFill>
                  <a:schemeClr val="tx1"/>
                </a:solidFill>
              </a:rPr>
              <a:t>стения</a:t>
            </a:r>
            <a:r>
              <a:rPr lang="ru-RU" sz="4800" dirty="0">
                <a:solidFill>
                  <a:schemeClr val="tx1"/>
                </a:solidFill>
              </a:rPr>
              <a:t>,</a:t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>ж…</a:t>
            </a:r>
            <a:r>
              <a:rPr lang="ru-RU" sz="4800" dirty="0" err="1">
                <a:solidFill>
                  <a:schemeClr val="tx1"/>
                </a:solidFill>
              </a:rPr>
              <a:t>вотные</a:t>
            </a:r>
            <a:r>
              <a:rPr lang="ru-RU" sz="4800" dirty="0">
                <a:solidFill>
                  <a:schemeClr val="tx1"/>
                </a:solidFill>
              </a:rPr>
              <a:t>, нас…</a:t>
            </a:r>
            <a:r>
              <a:rPr lang="ru-RU" sz="4800" dirty="0" err="1">
                <a:solidFill>
                  <a:schemeClr val="tx1"/>
                </a:solidFill>
              </a:rPr>
              <a:t>комые</a:t>
            </a:r>
            <a:r>
              <a:rPr lang="ru-RU" sz="4800" dirty="0">
                <a:solidFill>
                  <a:schemeClr val="tx1"/>
                </a:solidFill>
              </a:rPr>
              <a:t>.</a:t>
            </a:r>
            <a:br>
              <a:rPr lang="ru-RU" sz="4800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9912" y="332656"/>
            <a:ext cx="2124075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Среды жизни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060848"/>
            <a:ext cx="2343150" cy="45720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Водная</a:t>
            </a:r>
            <a:endParaRPr lang="ru-RU" sz="2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9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1680264"/>
            <a:ext cx="2343150" cy="576064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Организменная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4544" y="4005064"/>
            <a:ext cx="2343150" cy="504056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Наземно-воздушная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365104"/>
            <a:ext cx="2343150" cy="4572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Почвенная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8" name="Рисунок 7" descr="http://www.nivasposad.ru/school/homepages/all_kurs/konkurs2009/web-pages/gorbunova/halili_djamilya/images/11725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4" y="2852936"/>
            <a:ext cx="2544056" cy="125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fb.ru/misc/i/gallery/5137/21515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16" y="5085184"/>
            <a:ext cx="2544055" cy="125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380888"/>
            <a:ext cx="223224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014" y="4725144"/>
            <a:ext cx="303232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 стрелкой 12"/>
          <p:cNvCxnSpPr/>
          <p:nvPr/>
        </p:nvCxnSpPr>
        <p:spPr>
          <a:xfrm>
            <a:off x="4932040" y="1052736"/>
            <a:ext cx="1359564" cy="915560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7" name="Прямая со стрелкой 16"/>
          <p:cNvCxnSpPr/>
          <p:nvPr/>
        </p:nvCxnSpPr>
        <p:spPr>
          <a:xfrm flipH="1">
            <a:off x="3635896" y="1052736"/>
            <a:ext cx="1296144" cy="2736304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>
            <a:off x="4932040" y="1052736"/>
            <a:ext cx="1152128" cy="2840320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23" name="Прямая со стрелкой 22"/>
          <p:cNvCxnSpPr/>
          <p:nvPr/>
        </p:nvCxnSpPr>
        <p:spPr>
          <a:xfrm flipH="1">
            <a:off x="1783135" y="1052736"/>
            <a:ext cx="3140905" cy="792088"/>
          </a:xfrm>
          <a:prstGeom prst="straightConnector1">
            <a:avLst/>
          </a:prstGeom>
          <a:noFill/>
          <a:ln w="28575" cap="flat" cmpd="sng" algn="ctr">
            <a:solidFill>
              <a:srgbClr val="8064A2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25" name="Прямоугольник 24"/>
          <p:cNvSpPr/>
          <p:nvPr/>
        </p:nvSpPr>
        <p:spPr>
          <a:xfrm>
            <a:off x="3779911" y="332656"/>
            <a:ext cx="2124075" cy="576064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Среды жизни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6920" y="529068"/>
            <a:ext cx="60841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                                       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ru-RU" sz="2800" dirty="0" smtClean="0">
                <a:latin typeface="Times New Roman"/>
                <a:ea typeface="Times New Roman"/>
              </a:rPr>
              <a:t>Одинаковые ли условия </a:t>
            </a:r>
          </a:p>
          <a:p>
            <a:pPr algn="ctr"/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latin typeface="Times New Roman"/>
                <a:ea typeface="Times New Roman"/>
              </a:rPr>
              <a:t>  во всех средах обитания?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</a:p>
          <a:p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264404"/>
            <a:ext cx="2343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Подумайте!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1440159" cy="11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8336" y="3705999"/>
            <a:ext cx="492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ru-RU" sz="5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33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332656"/>
            <a:ext cx="6296618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Особенная среда обитания</a:t>
            </a:r>
            <a:endParaRPr lang="ru-RU" sz="32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79020"/>
            <a:ext cx="2952328" cy="219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63" y="3611880"/>
            <a:ext cx="3120258" cy="270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179020"/>
            <a:ext cx="3168352" cy="207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645025"/>
            <a:ext cx="3420268" cy="266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67944" y="2593294"/>
            <a:ext cx="7312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ru-RU" sz="9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06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17801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referat.znate.ru/pars_docs/tw_refs/16/15248/15248_html_m2b358df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2288704" cy="171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221088"/>
            <a:ext cx="2232248" cy="242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280" y="3596062"/>
            <a:ext cx="2524125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00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alomnic.org/i/upload/Photopilgrim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"/>
            <a:ext cx="478802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look.com.ua/pic/201209/640x480/look.com.ua-39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" y="2852937"/>
            <a:ext cx="4345688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3i.spoki.tvnet.lv/upload/articles/19/190565/images/Baikal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91"/>
            <a:ext cx="4355976" cy="28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84" y="2838064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img1.liveinternet.ru/images/attach/c/7/98/575/98575619_3640123_kro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1838697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0-tub-ru.yandex.net/i?id=596155fbb8ab8e65c1f9895e3bd52d51&amp;n=2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4509"/>
            <a:ext cx="164782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s019.radikal.ru/i617/1205/2b/cbe9ba7aaf1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73215"/>
            <a:ext cx="1647825" cy="120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1" name="Picture 11" descr="http://www.fonstola.ru/pic/201308/640x480/fonstola.ru-1040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8635"/>
            <a:ext cx="1710444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hillegifted.wikispaces.com/file/view/frog-1.jpg/97359068/frog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675"/>
            <a:ext cx="1872208" cy="10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://im3-tub-ru.yandex.net/i?id=3eaa24b16fa0b60f7add03897ff72a0b&amp;n=33&amp;h=19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9" y="1340768"/>
            <a:ext cx="1713731" cy="11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http://im0-tub-ru.yandex.net/i?id=226589d2673ab6ae181aca30b2a9371b&amp;n=33&amp;h=1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7286"/>
            <a:ext cx="2016224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http://im2-tub-ru.yandex.net/i?id=bd0428adb1d9d0b2c6143b10395fbf81&amp;n=33&amp;h=19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92" y="220670"/>
            <a:ext cx="172819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http://forum.ribca.net/ibf_new/uploads/1210071633/gallery_254_2481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37939"/>
            <a:ext cx="1923871" cy="10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http://cdn.bolshoyvopros.ru/files/users/images/77/84/77846cf91c188ae1b962ceb5537a05d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5"/>
            <a:ext cx="2145779" cy="104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260648"/>
            <a:ext cx="2625988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a typeface="Calibri"/>
                <a:cs typeface="Times New Roman"/>
              </a:rPr>
              <a:t>Выводы:</a:t>
            </a:r>
            <a:endParaRPr lang="ru-RU" sz="36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272" y="966441"/>
            <a:ext cx="2805576" cy="2495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u="sng" dirty="0" smtClean="0">
                <a:solidFill>
                  <a:srgbClr val="FF0000"/>
                </a:solidFill>
                <a:ea typeface="Calibri"/>
                <a:cs typeface="Times New Roman"/>
              </a:rPr>
              <a:t>Среды жизни</a:t>
            </a:r>
            <a:endParaRPr lang="ru-RU" sz="2800" b="1" i="1" u="sng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FF0000"/>
                </a:solidFill>
                <a:ea typeface="Calibri"/>
                <a:cs typeface="Times New Roman"/>
              </a:rPr>
              <a:t>наземно-воздушная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FF0000"/>
                </a:solidFill>
                <a:ea typeface="Calibri"/>
                <a:cs typeface="Times New Roman"/>
              </a:rPr>
              <a:t>Водная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FF0000"/>
                </a:solidFill>
                <a:ea typeface="Calibri"/>
                <a:cs typeface="Times New Roman"/>
              </a:rPr>
              <a:t>Почвенная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FF0000"/>
                </a:solidFill>
                <a:ea typeface="Calibri"/>
                <a:cs typeface="Times New Roman"/>
              </a:rPr>
              <a:t>Организменная</a:t>
            </a:r>
            <a:endParaRPr lang="ru-RU" sz="2000" b="1" i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933056"/>
            <a:ext cx="8568952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- Освоение </a:t>
            </a:r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разных сред требует различных экологических 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приспособлений;</a:t>
            </a:r>
            <a:endParaRPr lang="ru-RU" sz="2400" b="1" dirty="0">
              <a:solidFill>
                <a:schemeClr val="accent1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- По </a:t>
            </a:r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внешнему строению организмов  можно определить, какую среду они населяют и какой образ жизни 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ведут.</a:t>
            </a:r>
            <a:endParaRPr lang="ru-RU" sz="2400" b="1" dirty="0">
              <a:solidFill>
                <a:schemeClr val="accent1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483777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7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32656"/>
            <a:ext cx="18002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white"/>
                </a:solidFill>
              </a:rPr>
              <a:t>Вывод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1052736"/>
            <a:ext cx="468052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solidFill>
                  <a:prstClr val="white"/>
                </a:solidFill>
              </a:rPr>
              <a:t>Почему каждому свое?</a:t>
            </a:r>
            <a:endParaRPr lang="ru-RU" sz="2400" b="1" i="1" u="sng" dirty="0">
              <a:solidFill>
                <a:prstClr val="white"/>
              </a:solidFill>
            </a:endParaRPr>
          </a:p>
        </p:txBody>
      </p:sp>
      <p:pic>
        <p:nvPicPr>
          <p:cNvPr id="4" name="Рисунок 3" descr="rebeno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91880" y="1700808"/>
            <a:ext cx="2304256" cy="2069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лон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512" y="3645024"/>
            <a:ext cx="433105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ел медведь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60032" y="3645024"/>
            <a:ext cx="3901012" cy="295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лон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1912" y="3797424"/>
            <a:ext cx="433105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5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67645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/>
              <a:t>Игра-разминка на определение знания сред жизни</a:t>
            </a:r>
            <a:endParaRPr lang="ru-RU" sz="3200" dirty="0"/>
          </a:p>
          <a:p>
            <a:pPr algn="ctr"/>
            <a:r>
              <a:rPr lang="ru-RU" sz="3200" i="1" dirty="0">
                <a:solidFill>
                  <a:srgbClr val="FFFF00"/>
                </a:solidFill>
              </a:rPr>
              <a:t>Согласен/ не согласен</a:t>
            </a:r>
          </a:p>
          <a:p>
            <a:pPr algn="ctr"/>
            <a:r>
              <a:rPr lang="ru-RU" sz="3200" i="1" dirty="0">
                <a:solidFill>
                  <a:srgbClr val="FFFF00"/>
                </a:solidFill>
              </a:rPr>
              <a:t>Правила: если согласен с высказыванием-  один хлопок в ладоши, если не согласен – встать .</a:t>
            </a:r>
          </a:p>
          <a:p>
            <a:r>
              <a:rPr lang="ru-RU" sz="3200" dirty="0"/>
              <a:t>1</a:t>
            </a:r>
            <a:r>
              <a:rPr lang="ru-RU" sz="3200" dirty="0" smtClean="0"/>
              <a:t>.</a:t>
            </a:r>
            <a:r>
              <a:rPr lang="ru-RU" sz="3200" dirty="0"/>
              <a:t> Крокодил, бегемот и лось живут в водной.</a:t>
            </a:r>
          </a:p>
          <a:p>
            <a:r>
              <a:rPr lang="ru-RU" sz="3200" dirty="0" smtClean="0"/>
              <a:t>2. Животные  </a:t>
            </a:r>
            <a:r>
              <a:rPr lang="ru-RU" sz="3200" dirty="0"/>
              <a:t>с крыльями живут в наземно-воздушной среде.</a:t>
            </a:r>
          </a:p>
          <a:p>
            <a:r>
              <a:rPr lang="ru-RU" sz="3200" dirty="0" smtClean="0"/>
              <a:t>3. </a:t>
            </a:r>
            <a:r>
              <a:rPr lang="ru-RU" sz="3200" dirty="0"/>
              <a:t>Дуб, берёза и сосна живут в почвенной среде.</a:t>
            </a:r>
          </a:p>
          <a:p>
            <a:r>
              <a:rPr lang="ru-RU" sz="3200" dirty="0" smtClean="0"/>
              <a:t>4.Животные</a:t>
            </a:r>
            <a:r>
              <a:rPr lang="ru-RU" sz="3200" dirty="0"/>
              <a:t>, дышащие жабрами живут в почвенной среде.</a:t>
            </a:r>
          </a:p>
          <a:p>
            <a:r>
              <a:rPr lang="ru-RU" sz="3200" dirty="0" smtClean="0"/>
              <a:t>5</a:t>
            </a:r>
            <a:r>
              <a:rPr lang="ru-RU" sz="3200" dirty="0"/>
              <a:t>. Животные водной среды жизни имеют плавники.</a:t>
            </a:r>
          </a:p>
        </p:txBody>
      </p:sp>
    </p:spTree>
    <p:extLst>
      <p:ext uri="{BB962C8B-B14F-4D97-AF65-F5344CB8AC3E}">
        <p14:creationId xmlns:p14="http://schemas.microsoft.com/office/powerpoint/2010/main" val="21759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89844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Работа в парах</a:t>
            </a:r>
            <a:endParaRPr lang="ru-RU" sz="2400" dirty="0"/>
          </a:p>
          <a:p>
            <a:pPr algn="ctr"/>
            <a:r>
              <a:rPr lang="ru-RU" sz="2400" b="1" dirty="0"/>
              <a:t>Распределите предложенные приспособления организмов по средам.</a:t>
            </a:r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dirty="0"/>
              <a:t>Приспособления к водной среде обитания-…</a:t>
            </a:r>
          </a:p>
          <a:p>
            <a:r>
              <a:rPr lang="ru-RU" sz="2400" dirty="0"/>
              <a:t>Приспособления к наземно-воздушной среде обитания-…</a:t>
            </a:r>
          </a:p>
          <a:p>
            <a:r>
              <a:rPr lang="ru-RU" sz="2400" dirty="0"/>
              <a:t>Приспособления к почвенной среде обитания-…</a:t>
            </a:r>
          </a:p>
          <a:p>
            <a:r>
              <a:rPr lang="ru-RU" sz="2400" dirty="0"/>
              <a:t>Приспособления к организменной среде обитания-…</a:t>
            </a:r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17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12845"/>
            <a:ext cx="799288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Работа с текстом. Вставьте пропущенные слова:</a:t>
            </a:r>
            <a:endParaRPr lang="ru-RU" sz="2400" dirty="0"/>
          </a:p>
          <a:p>
            <a:r>
              <a:rPr lang="ru-RU" sz="2400" b="1" i="1" dirty="0"/>
              <a:t> </a:t>
            </a:r>
            <a:endParaRPr lang="ru-RU" sz="2400" dirty="0"/>
          </a:p>
          <a:p>
            <a:r>
              <a:rPr lang="ru-RU" sz="2400" b="1" i="1" dirty="0"/>
              <a:t> </a:t>
            </a:r>
            <a:endParaRPr lang="ru-RU" sz="2400" dirty="0"/>
          </a:p>
          <a:p>
            <a:r>
              <a:rPr lang="ru-RU" sz="2400" b="1" i="1" dirty="0"/>
              <a:t> </a:t>
            </a:r>
            <a:r>
              <a:rPr lang="ru-RU" sz="2400" i="1" dirty="0"/>
              <a:t> </a:t>
            </a:r>
            <a:endParaRPr lang="ru-RU" sz="2400" dirty="0"/>
          </a:p>
          <a:p>
            <a:pPr algn="just"/>
            <a:r>
              <a:rPr lang="ru-RU" sz="2800" dirty="0"/>
              <a:t>Жизнь в каждой среде имеет свои _____________________. В наземно- воздушной среде достаточно_____________, зато часто не хватает ________.                В водной среде достаточно ___________. Температура здесь меняется меньше, чем температура ______________. Почвенная среда – дом для множества _______________ и ________________. Температура  здесь более ровная , чем на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3106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9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Задание №2 распределить живые организмы по царствам</a:t>
            </a:r>
            <a:br>
              <a:rPr lang="ru-RU" sz="2400" dirty="0"/>
            </a:br>
            <a:r>
              <a:rPr lang="ru-RU" sz="4000" dirty="0">
                <a:solidFill>
                  <a:srgbClr val="92D050"/>
                </a:solidFill>
              </a:rPr>
              <a:t>Царства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Животные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Бактерии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Растения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Грибы</a:t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2400" dirty="0" smtClean="0">
              <a:solidFill>
                <a:srgbClr val="FF0000"/>
              </a:solidFill>
            </a:endParaRPr>
          </a:p>
          <a:p>
            <a:endParaRPr lang="ru-RU" sz="2400" dirty="0"/>
          </a:p>
          <a:p>
            <a:r>
              <a:rPr lang="ru-RU" sz="4000" dirty="0" smtClean="0"/>
              <a:t>1.берёза</a:t>
            </a:r>
            <a:r>
              <a:rPr lang="ru-RU" sz="4000" dirty="0"/>
              <a:t>  2.лиса 3.малина  4.бактерия  5.подберёзовик 6.калуга  7.мухомор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923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20840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Вставьте пропущенные буквы.</a:t>
            </a:r>
            <a:endParaRPr lang="ru-RU" sz="3600" dirty="0"/>
          </a:p>
          <a:p>
            <a:pPr algn="ctr"/>
            <a:r>
              <a:rPr lang="ru-RU" sz="3600" b="1" dirty="0"/>
              <a:t>  </a:t>
            </a:r>
            <a:endParaRPr lang="ru-RU" sz="3600" dirty="0"/>
          </a:p>
          <a:p>
            <a:pPr algn="ctr"/>
            <a:r>
              <a:rPr lang="ru-RU" sz="3600" dirty="0"/>
              <a:t> </a:t>
            </a:r>
          </a:p>
          <a:p>
            <a:pPr algn="ctr"/>
            <a:r>
              <a:rPr lang="ru-RU" sz="3600" dirty="0" err="1">
                <a:solidFill>
                  <a:srgbClr val="FF0000"/>
                </a:solidFill>
              </a:rPr>
              <a:t>Поч_енная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ср_да</a:t>
            </a:r>
            <a:r>
              <a:rPr lang="ru-RU" sz="3600" dirty="0">
                <a:solidFill>
                  <a:srgbClr val="FF0000"/>
                </a:solidFill>
              </a:rPr>
              <a:t>, </a:t>
            </a:r>
            <a:r>
              <a:rPr lang="ru-RU" sz="3600" dirty="0" err="1">
                <a:solidFill>
                  <a:srgbClr val="FF0000"/>
                </a:solidFill>
              </a:rPr>
              <a:t>сл_пыш</a:t>
            </a:r>
            <a:r>
              <a:rPr lang="ru-RU" sz="3600" dirty="0">
                <a:solidFill>
                  <a:srgbClr val="FF0000"/>
                </a:solidFill>
              </a:rPr>
              <a:t>, </a:t>
            </a:r>
            <a:r>
              <a:rPr lang="ru-RU" sz="3600" dirty="0" err="1">
                <a:solidFill>
                  <a:srgbClr val="FF0000"/>
                </a:solidFill>
              </a:rPr>
              <a:t>к_ли_ри</a:t>
            </a:r>
            <a:r>
              <a:rPr lang="ru-RU" sz="3600" dirty="0">
                <a:solidFill>
                  <a:srgbClr val="FF0000"/>
                </a:solidFill>
              </a:rPr>
              <a:t>, </a:t>
            </a:r>
            <a:r>
              <a:rPr lang="ru-RU" sz="3600" dirty="0" err="1">
                <a:solidFill>
                  <a:srgbClr val="FF0000"/>
                </a:solidFill>
              </a:rPr>
              <a:t>г_пард</a:t>
            </a:r>
            <a:r>
              <a:rPr lang="ru-RU" sz="3600" dirty="0"/>
              <a:t>.</a:t>
            </a:r>
          </a:p>
          <a:p>
            <a:pPr algn="ctr"/>
            <a:r>
              <a:rPr lang="ru-RU" sz="3600" dirty="0"/>
              <a:t> </a:t>
            </a:r>
          </a:p>
          <a:p>
            <a:pPr algn="ctr"/>
            <a:r>
              <a:rPr lang="ru-RU" sz="3600" dirty="0"/>
              <a:t>Составьте 2-3 предложения с этими словами.</a:t>
            </a:r>
          </a:p>
          <a:p>
            <a:pPr algn="ctr"/>
            <a:r>
              <a:rPr lang="ru-RU" sz="3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600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9" y="332656"/>
            <a:ext cx="5248312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rgbClr val="C00000"/>
                </a:solidFill>
                <a:ea typeface="Calibri"/>
                <a:cs typeface="Times New Roman"/>
              </a:rPr>
              <a:t>Задумайтесь!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280920" cy="272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95874" algn="ctr" defTabSz="914400" hangingPunct="0">
              <a:spcAft>
                <a:spcPts val="1283"/>
              </a:spcAft>
              <a:buClr>
                <a:srgbClr val="000000"/>
              </a:buClr>
              <a:buSzPct val="45000"/>
              <a:buFont typeface="StarSymbol"/>
              <a:buChar char="✔"/>
            </a:pPr>
            <a:r>
              <a:rPr lang="ru-RU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Ч</a:t>
            </a:r>
            <a:r>
              <a:rPr lang="en-US" sz="3200" b="1" i="1" kern="0" dirty="0" err="1" smtClean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еловек</a:t>
            </a:r>
            <a:r>
              <a:rPr lang="en-US" sz="3200" b="1" i="1" kern="0" dirty="0" smtClean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своей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деятельностью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,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нередко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разрушает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природную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среду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обитания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живых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организмов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.</a:t>
            </a:r>
          </a:p>
          <a:p>
            <a:pPr lvl="0" indent="-195874" algn="ctr" defTabSz="914400" hangingPunct="0">
              <a:spcAft>
                <a:spcPts val="1283"/>
              </a:spcAft>
              <a:buClr>
                <a:srgbClr val="000000"/>
              </a:buClr>
              <a:buSzPct val="45000"/>
              <a:buFont typeface="StarSymbol"/>
              <a:buChar char="✔"/>
            </a:pP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Охрана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окружающей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среды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-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первостепенная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задача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всего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/>
                <a:cs typeface="Tahoma" pitchFamily="2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itchFamily="18"/>
                <a:cs typeface="Tahoma" pitchFamily="2"/>
              </a:rPr>
              <a:t>человечества</a:t>
            </a:r>
            <a:endParaRPr lang="ru-RU" i="1" dirty="0"/>
          </a:p>
        </p:txBody>
      </p:sp>
      <p:pic>
        <p:nvPicPr>
          <p:cNvPr id="4" name="Рисунок 3" descr="http://g.diena.lt/02/86/4405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7813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3-tub-ru.yandex.net/i?id=18e91847d1a397a3454c2fb650557662&amp;n=33&amp;h=19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4077072"/>
            <a:ext cx="244792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://im2-tub-ru.yandex.net/i?id=2efa22ba94f185081e1fff706a607e70&amp;n=33&amp;h=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3"/>
            <a:ext cx="2705100" cy="23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uzmix.com/images/songs/135678/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4" y="4293096"/>
            <a:ext cx="344805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ww.wvmvcd.org/SiteAssets/animal-pests/7870a481-b594-422e-9ea3-58a5b55ae3ff_zpsc2382e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85850"/>
            <a:ext cx="36861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697"/>
            <a:ext cx="2411760" cy="198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http://referat.znate.ru/pars_docs/tw_refs/16/15248/15248_html_m2fda4cdf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84"/>
          <a:stretch>
            <a:fillRect/>
          </a:stretch>
        </p:blipFill>
        <p:spPr bwMode="auto">
          <a:xfrm>
            <a:off x="5148064" y="4581128"/>
            <a:ext cx="3743325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260648"/>
            <a:ext cx="2374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Цель урока: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44" y="845423"/>
            <a:ext cx="773684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Познакомиться с разными средами обитания; </a:t>
            </a: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6000"/>
              <a:buFont typeface="Wingdings 3"/>
              <a:buChar char=""/>
              <a:tabLst/>
              <a:defRPr/>
            </a:pPr>
            <a:r>
              <a:rPr lang="ru-RU" sz="3200" kern="0" dirty="0" smtClean="0">
                <a:solidFill>
                  <a:prstClr val="black"/>
                </a:solidFill>
              </a:rPr>
              <a:t>Выяснить особенности приспособленности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организмов и условиям их сред обитания.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32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Биологический диктант.</a:t>
            </a:r>
          </a:p>
          <a:p>
            <a:r>
              <a:rPr lang="ru-RU" sz="2800" dirty="0" smtClean="0"/>
              <a:t>1.Чтобы </a:t>
            </a:r>
            <a:r>
              <a:rPr lang="ru-RU" sz="2800" dirty="0"/>
              <a:t>легче было передвигаться в толще воды, большинство водных животных имеют обтекаемую форму тела.</a:t>
            </a:r>
          </a:p>
          <a:p>
            <a:r>
              <a:rPr lang="ru-RU" sz="2800" dirty="0"/>
              <a:t>2. Жирафы, кенгуру, кроты и лисы обитатели наземно-воздушной среды.</a:t>
            </a:r>
          </a:p>
          <a:p>
            <a:r>
              <a:rPr lang="ru-RU" sz="2800" dirty="0"/>
              <a:t>3. Живые организмы могут поселяться в организме человека и вызывать различные заболевания.</a:t>
            </a:r>
          </a:p>
          <a:p>
            <a:r>
              <a:rPr lang="ru-RU" sz="2800" dirty="0"/>
              <a:t>4.Наземно-воздушная среда обладает плодородием.</a:t>
            </a:r>
          </a:p>
          <a:p>
            <a:r>
              <a:rPr lang="ru-RU" sz="2800" dirty="0"/>
              <a:t>5.Организмы, живущие внутри другого организма не имеют органов присущих для </a:t>
            </a:r>
            <a:r>
              <a:rPr lang="ru-RU" sz="2800" dirty="0" err="1"/>
              <a:t>свободноживужих</a:t>
            </a:r>
            <a:r>
              <a:rPr lang="ru-RU" sz="2800" dirty="0"/>
              <a:t> видов.</a:t>
            </a:r>
          </a:p>
          <a:p>
            <a:r>
              <a:rPr lang="ru-RU" sz="2800" dirty="0"/>
              <a:t>6. Для жизни растений  в наземно-воздушной среде необходимы корни</a:t>
            </a:r>
          </a:p>
          <a:p>
            <a:r>
              <a:rPr lang="ru-RU" sz="2800" dirty="0"/>
              <a:t>7. Водная среда обладает выталкивающей силой.</a:t>
            </a:r>
          </a:p>
        </p:txBody>
      </p:sp>
    </p:spTree>
    <p:extLst>
      <p:ext uri="{BB962C8B-B14F-4D97-AF65-F5344CB8AC3E}">
        <p14:creationId xmlns:p14="http://schemas.microsoft.com/office/powerpoint/2010/main" val="2383683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Проверим работу и выставим оценку:</a:t>
            </a:r>
          </a:p>
          <a:p>
            <a:endParaRPr lang="ru-RU" sz="2800" dirty="0" smtClean="0"/>
          </a:p>
          <a:p>
            <a:r>
              <a:rPr lang="ru-RU" sz="2800" dirty="0" smtClean="0">
                <a:solidFill>
                  <a:srgbClr val="FF0000"/>
                </a:solidFill>
              </a:rPr>
              <a:t>1</a:t>
            </a:r>
            <a:r>
              <a:rPr lang="ru-RU" sz="2800" dirty="0">
                <a:solidFill>
                  <a:srgbClr val="FF0000"/>
                </a:solidFill>
              </a:rPr>
              <a:t>.+</a:t>
            </a:r>
          </a:p>
          <a:p>
            <a:r>
              <a:rPr lang="ru-RU" sz="2800" dirty="0">
                <a:solidFill>
                  <a:srgbClr val="FF0000"/>
                </a:solidFill>
              </a:rPr>
              <a:t> </a:t>
            </a:r>
          </a:p>
          <a:p>
            <a:r>
              <a:rPr lang="ru-RU" sz="2800" dirty="0">
                <a:solidFill>
                  <a:srgbClr val="FF0000"/>
                </a:solidFill>
              </a:rPr>
              <a:t>2 –</a:t>
            </a:r>
          </a:p>
          <a:p>
            <a:r>
              <a:rPr lang="ru-RU" sz="2800" dirty="0">
                <a:solidFill>
                  <a:srgbClr val="FF0000"/>
                </a:solidFill>
              </a:rPr>
              <a:t> </a:t>
            </a:r>
            <a:r>
              <a:rPr lang="ru-RU" sz="2800" dirty="0" smtClean="0">
                <a:solidFill>
                  <a:srgbClr val="FF0000"/>
                </a:solidFill>
              </a:rPr>
              <a:t>					Оценка : 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3 </a:t>
            </a:r>
            <a:r>
              <a:rPr lang="ru-RU" sz="2800" dirty="0" smtClean="0">
                <a:solidFill>
                  <a:srgbClr val="FF0000"/>
                </a:solidFill>
              </a:rPr>
              <a:t>+				«5» – все верно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  </a:t>
            </a:r>
            <a:r>
              <a:rPr lang="ru-RU" sz="2800" dirty="0" smtClean="0">
                <a:solidFill>
                  <a:srgbClr val="FF0000"/>
                </a:solidFill>
              </a:rPr>
              <a:t>				«4» – допущена 1 ошибка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4 </a:t>
            </a:r>
            <a:r>
              <a:rPr lang="ru-RU" sz="2800" dirty="0" smtClean="0">
                <a:solidFill>
                  <a:srgbClr val="FF0000"/>
                </a:solidFill>
              </a:rPr>
              <a:t>–				«3» - допущено 2 ошибки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 </a:t>
            </a:r>
            <a:r>
              <a:rPr lang="ru-RU" sz="2800" dirty="0" smtClean="0">
                <a:solidFill>
                  <a:srgbClr val="FF0000"/>
                </a:solidFill>
              </a:rPr>
              <a:t>				«2» - допущено 3-4 ошибки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5 +</a:t>
            </a:r>
          </a:p>
          <a:p>
            <a:r>
              <a:rPr lang="ru-RU" sz="2800" dirty="0">
                <a:solidFill>
                  <a:srgbClr val="FF0000"/>
                </a:solidFill>
              </a:rPr>
              <a:t>  </a:t>
            </a:r>
          </a:p>
          <a:p>
            <a:r>
              <a:rPr lang="ru-RU" sz="2800" dirty="0">
                <a:solidFill>
                  <a:srgbClr val="FF0000"/>
                </a:solidFill>
              </a:rPr>
              <a:t>6 +</a:t>
            </a:r>
          </a:p>
          <a:p>
            <a:r>
              <a:rPr lang="ru-RU" sz="2800" dirty="0">
                <a:solidFill>
                  <a:srgbClr val="FF0000"/>
                </a:solidFill>
              </a:rPr>
              <a:t> </a:t>
            </a:r>
          </a:p>
          <a:p>
            <a:r>
              <a:rPr lang="ru-RU" sz="2800" i="1" dirty="0">
                <a:solidFill>
                  <a:srgbClr val="FF0000"/>
                </a:solidFill>
              </a:rPr>
              <a:t>7</a:t>
            </a:r>
            <a:r>
              <a:rPr lang="ru-RU" sz="2800" dirty="0">
                <a:solidFill>
                  <a:srgbClr val="FF0000"/>
                </a:solidFill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262072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83498"/>
            <a:ext cx="2977097" cy="825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smtClean="0">
                <a:solidFill>
                  <a:srgbClr val="00B050"/>
                </a:solidFill>
                <a:ea typeface="Calibri"/>
                <a:cs typeface="Times New Roman"/>
              </a:rPr>
              <a:t>Рефлексия:</a:t>
            </a:r>
            <a:endParaRPr lang="ru-RU" sz="4400" b="1" i="1" dirty="0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712" y="907432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Какие цели стояли перед нами сегодня на уроке?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Что повторили?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Что нового узнали?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Над чем нам пришлось задуматься?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Какие трудности возникли при изучении материала?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Как вы с ними справились?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160" y="31409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Закончите одним словом: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Сегодняшний урок – это…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Сегодня на уроке я …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3602633"/>
            <a:ext cx="3342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↗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Узнал(а) 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   ─    Запомнил(а)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↘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Смог(ла)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28" y="4725144"/>
            <a:ext cx="816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Выберите одну фразу для соседа по парте: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Ты молодец.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Я доволен твоей работой на уроке.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itchFamily="18" charset="0"/>
              </a:rPr>
              <a:t>Ты мог бы поработать лучше.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4589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309" y="269510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</a:rPr>
              <a:t>Сегодня урок </a:t>
            </a:r>
            <a:r>
              <a:rPr lang="ru-RU" sz="4800" dirty="0"/>
              <a:t>: </a:t>
            </a:r>
          </a:p>
          <a:p>
            <a:r>
              <a:rPr lang="ru-RU" sz="4800" dirty="0"/>
              <a:t>лёгкий – трудный</a:t>
            </a:r>
          </a:p>
          <a:p>
            <a:r>
              <a:rPr lang="ru-RU" sz="4800" dirty="0"/>
              <a:t>интересный – скучный</a:t>
            </a:r>
          </a:p>
          <a:p>
            <a:r>
              <a:rPr lang="ru-RU" sz="4800" dirty="0"/>
              <a:t>полезный – ненужный</a:t>
            </a:r>
          </a:p>
          <a:p>
            <a:r>
              <a:rPr lang="ru-RU" sz="4800" dirty="0">
                <a:solidFill>
                  <a:srgbClr val="FF0000"/>
                </a:solidFill>
              </a:rPr>
              <a:t>Я ученик</a:t>
            </a:r>
            <a:r>
              <a:rPr lang="ru-RU" sz="4800" dirty="0"/>
              <a:t>:</a:t>
            </a:r>
          </a:p>
          <a:p>
            <a:r>
              <a:rPr lang="ru-RU" sz="4800" dirty="0"/>
              <a:t>старательный – ленивый</a:t>
            </a:r>
          </a:p>
          <a:p>
            <a:r>
              <a:rPr lang="ru-RU" sz="4800" dirty="0"/>
              <a:t> внимательный – невнимательный</a:t>
            </a:r>
          </a:p>
          <a:p>
            <a:r>
              <a:rPr lang="ru-RU" sz="4800" dirty="0"/>
              <a:t>урок усвоил – не усвоил</a:t>
            </a:r>
          </a:p>
        </p:txBody>
      </p:sp>
    </p:spTree>
    <p:extLst>
      <p:ext uri="{BB962C8B-B14F-4D97-AF65-F5344CB8AC3E}">
        <p14:creationId xmlns:p14="http://schemas.microsoft.com/office/powerpoint/2010/main" val="2522108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45551"/>
            <a:ext cx="2639081" cy="279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63888" y="343239"/>
            <a:ext cx="5040560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C00000"/>
                </a:solidFill>
                <a:ea typeface="Calibri"/>
                <a:cs typeface="Times New Roman"/>
              </a:rPr>
              <a:t>Домашнее </a:t>
            </a:r>
            <a:r>
              <a:rPr lang="ru-RU" sz="4000" dirty="0" smtClean="0">
                <a:solidFill>
                  <a:srgbClr val="C00000"/>
                </a:solidFill>
                <a:ea typeface="Calibri"/>
                <a:cs typeface="Times New Roman"/>
              </a:rPr>
              <a:t>задание:</a:t>
            </a:r>
            <a:endParaRPr lang="ru-RU" sz="4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484784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" hangingPunct="0">
              <a:spcAft>
                <a:spcPts val="1285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ahoma"/>
              </a:rPr>
              <a:t>1. §4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924944"/>
            <a:ext cx="4734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" hangingPunct="0">
              <a:spcAft>
                <a:spcPts val="1285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cs typeface="Tahoma"/>
              </a:rPr>
              <a:t>2.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ahoma"/>
              </a:rPr>
              <a:t>Р.Т. Стр. 8 №1-3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466291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" algn="just" hangingPunct="0">
              <a:spcAft>
                <a:spcPts val="1285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/>
                <a:cs typeface="Tahoma"/>
              </a:rPr>
              <a:t>3. </a:t>
            </a:r>
            <a:r>
              <a:rPr lang="ru-RU" sz="2400" dirty="0" smtClean="0">
                <a:solidFill>
                  <a:srgbClr val="FFFF00"/>
                </a:solidFill>
              </a:rPr>
              <a:t>Творческое задание: на </a:t>
            </a:r>
            <a:r>
              <a:rPr lang="ru-RU" sz="2400" dirty="0">
                <a:solidFill>
                  <a:srgbClr val="FFFF00"/>
                </a:solidFill>
              </a:rPr>
              <a:t>альбомных листочках оформить рассказ о какой-то одной среде обитания, с рисунками, вырезками, текстами, дополнительной информацией .</a:t>
            </a:r>
            <a:endParaRPr lang="ru-RU" sz="24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3909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900igr.net/datas/astronomija/Solntse-1/0018-018-Zvezda-Solnt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9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4525963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Задание №3</a:t>
            </a:r>
            <a:r>
              <a:rPr lang="ru-RU" sz="5400" dirty="0"/>
              <a:t> Найдите лишнее и объясните почему  </a:t>
            </a:r>
            <a:endParaRPr lang="ru-RU" sz="5400" dirty="0" smtClean="0"/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1)</a:t>
            </a:r>
            <a:r>
              <a:rPr lang="ru-RU" sz="5400" dirty="0"/>
              <a:t> рыбы, звери, черви, </a:t>
            </a:r>
            <a:r>
              <a:rPr lang="ru-RU" sz="5400" dirty="0" smtClean="0"/>
              <a:t>птицы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>2)</a:t>
            </a:r>
            <a:r>
              <a:rPr lang="ru-RU" sz="5400" dirty="0"/>
              <a:t> щука, сом, дельфин, лещ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0397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712968" cy="61926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Расшифруйте и подумайте</a:t>
            </a:r>
            <a:r>
              <a:rPr lang="ru-RU" dirty="0">
                <a:solidFill>
                  <a:srgbClr val="FF0000"/>
                </a:solidFill>
              </a:rPr>
              <a:t>, почему эти организмы оказались в одной 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группе.</a:t>
            </a:r>
            <a:r>
              <a:rPr lang="ru-RU" dirty="0"/>
              <a:t> </a:t>
            </a:r>
            <a:endParaRPr lang="ru-RU" dirty="0" smtClean="0"/>
          </a:p>
          <a:p>
            <a:pPr algn="ctr"/>
            <a:r>
              <a:rPr lang="ru-RU" sz="4800" dirty="0" smtClean="0"/>
              <a:t>СИАТ</a:t>
            </a:r>
            <a:r>
              <a:rPr lang="ru-RU" sz="4800" dirty="0"/>
              <a:t>, </a:t>
            </a:r>
            <a:r>
              <a:rPr lang="ru-RU" sz="4800" dirty="0" smtClean="0"/>
              <a:t>РГИТ,</a:t>
            </a:r>
            <a:r>
              <a:rPr lang="ru-RU" sz="4800" dirty="0"/>
              <a:t> </a:t>
            </a:r>
            <a:r>
              <a:rPr lang="ru-RU" sz="4800" dirty="0" smtClean="0"/>
              <a:t>КОЗА</a:t>
            </a:r>
            <a:r>
              <a:rPr lang="ru-RU" sz="4800" dirty="0"/>
              <a:t>Р</a:t>
            </a:r>
            <a:r>
              <a:rPr lang="ru-RU" sz="4800" dirty="0" smtClean="0"/>
              <a:t>СЕТ,</a:t>
            </a:r>
            <a:r>
              <a:rPr lang="ru-RU" sz="4800" dirty="0"/>
              <a:t> </a:t>
            </a:r>
            <a:r>
              <a:rPr lang="ru-RU" sz="4800" dirty="0" smtClean="0"/>
              <a:t>ЯЗЕ</a:t>
            </a:r>
            <a:r>
              <a:rPr lang="ru-RU" sz="4800" dirty="0"/>
              <a:t> М</a:t>
            </a:r>
            <a:endParaRPr lang="ru-RU" sz="4800" dirty="0" smtClean="0"/>
          </a:p>
          <a:p>
            <a:pPr algn="ctr"/>
            <a:r>
              <a:rPr lang="ru-RU" sz="4800" dirty="0" smtClean="0"/>
              <a:t>ИКТ,</a:t>
            </a:r>
            <a:r>
              <a:rPr lang="ru-RU" sz="4800" dirty="0"/>
              <a:t> </a:t>
            </a:r>
            <a:r>
              <a:rPr lang="ru-RU" sz="4800" dirty="0" smtClean="0"/>
              <a:t>РАСЬКА,</a:t>
            </a:r>
            <a:r>
              <a:rPr lang="ru-RU" sz="4800" dirty="0"/>
              <a:t> ЯВ</a:t>
            </a:r>
            <a:r>
              <a:rPr lang="ru-RU" sz="4800" dirty="0" smtClean="0"/>
              <a:t>ПИКА</a:t>
            </a:r>
            <a:r>
              <a:rPr lang="ru-RU" sz="4800" dirty="0"/>
              <a:t>, </a:t>
            </a:r>
            <a:r>
              <a:rPr lang="ru-RU" sz="4800" dirty="0" smtClean="0"/>
              <a:t>РОДОСЛИВО</a:t>
            </a:r>
          </a:p>
          <a:p>
            <a:pPr algn="ctr"/>
            <a:r>
              <a:rPr lang="ru-RU" sz="4800" dirty="0" smtClean="0"/>
              <a:t>ТРОК,</a:t>
            </a:r>
            <a:r>
              <a:rPr lang="ru-RU" sz="4800" dirty="0"/>
              <a:t> НИ</a:t>
            </a:r>
            <a:r>
              <a:rPr lang="ru-RU" sz="4800" dirty="0" smtClean="0"/>
              <a:t>КОР</a:t>
            </a:r>
            <a:r>
              <a:rPr lang="ru-RU" sz="4800" dirty="0"/>
              <a:t> </a:t>
            </a:r>
            <a:r>
              <a:rPr lang="ru-RU" sz="4800" dirty="0" smtClean="0"/>
              <a:t>СР</a:t>
            </a:r>
            <a:r>
              <a:rPr lang="ru-RU" sz="4800" dirty="0"/>
              <a:t>Е</a:t>
            </a:r>
            <a:r>
              <a:rPr lang="ru-RU" sz="4800" dirty="0" smtClean="0"/>
              <a:t>АТНИЙ</a:t>
            </a:r>
            <a:r>
              <a:rPr lang="ru-RU" sz="4800" dirty="0"/>
              <a:t>, </a:t>
            </a:r>
            <a:r>
              <a:rPr lang="ru-RU" sz="4800" dirty="0" smtClean="0"/>
              <a:t>ЧИНЛИКА</a:t>
            </a:r>
            <a:r>
              <a:rPr lang="ru-RU" sz="4800" dirty="0"/>
              <a:t> КА</a:t>
            </a:r>
            <a:r>
              <a:rPr lang="ru-RU" sz="4800" dirty="0" smtClean="0"/>
              <a:t>ЖУ,</a:t>
            </a:r>
            <a:r>
              <a:rPr lang="ru-RU" sz="4800" dirty="0"/>
              <a:t> </a:t>
            </a:r>
            <a:endParaRPr lang="ru-RU" sz="4800" dirty="0" smtClean="0"/>
          </a:p>
          <a:p>
            <a:pPr marL="0" indent="0" algn="ctr">
              <a:buNone/>
            </a:pPr>
            <a:r>
              <a:rPr lang="ru-RU" sz="4800" dirty="0"/>
              <a:t>ВОЙ</a:t>
            </a:r>
            <a:r>
              <a:rPr lang="ru-RU" sz="4800" dirty="0" smtClean="0"/>
              <a:t>ДЕЖДО</a:t>
            </a:r>
            <a:r>
              <a:rPr lang="ru-RU" sz="4800" dirty="0"/>
              <a:t> </a:t>
            </a:r>
            <a:r>
              <a:rPr lang="ru-RU" sz="4800" dirty="0" smtClean="0"/>
              <a:t>РЧЕЬВ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670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584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590" y="-139700"/>
          <a:ext cx="9323387" cy="718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Слайд" r:id="rId3" imgW="4462352" imgH="3346797" progId="PowerPoint.Slide.8">
                  <p:embed/>
                </p:oleObj>
              </mc:Choice>
              <mc:Fallback>
                <p:oleObj name="Слайд" r:id="rId3" imgW="4462352" imgH="334679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-139700"/>
                        <a:ext cx="9323387" cy="718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979614" y="4628836"/>
            <a:ext cx="71643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«Рыбе – вода, птице – воздух,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зверям – лес, степи, горы…»</a:t>
            </a:r>
            <a:endParaRPr lang="ru-RU" sz="3600" dirty="0">
              <a:solidFill>
                <a:srgbClr val="FFFFFF"/>
              </a:solidFill>
            </a:endParaRPr>
          </a:p>
        </p:txBody>
      </p:sp>
      <p:pic>
        <p:nvPicPr>
          <p:cNvPr id="35851" name="Picture 11" descr=", анимаш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5157790"/>
            <a:ext cx="1584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1" name="Picture 21" descr="бегущий заяц, аним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5805490"/>
            <a:ext cx="155257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3" name="Picture 23" descr="лебедь, анимашка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3213102"/>
            <a:ext cx="9620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5" name="Picture 25" descr=", анимаш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9" y="5013327"/>
            <a:ext cx="1584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6" name="Picture 26" descr=", анимаш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4" y="4724402"/>
            <a:ext cx="1584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1" name="Picture 31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4813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2" name="Picture 32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3" name="Picture 33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4" name="Picture 34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6" name="Picture 36" descr="An15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12876"/>
            <a:ext cx="1104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061244" y="2957314"/>
            <a:ext cx="7164387" cy="12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вы понимаете эту фразу? О чем </a:t>
            </a:r>
            <a:r>
              <a:rPr lang="ru-RU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она говорит?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xxlbook.ru/imgh8622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1437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476672"/>
            <a:ext cx="7082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Тема: Среда </a:t>
            </a:r>
            <a:r>
              <a:rPr lang="ru-RU" sz="3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обитания </a:t>
            </a:r>
            <a:r>
              <a:rPr lang="ru-RU" sz="3600" b="1" i="1">
                <a:solidFill>
                  <a:srgbClr val="C00000"/>
                </a:solidFill>
                <a:latin typeface="Times New Roman"/>
                <a:ea typeface="Times New Roman"/>
              </a:rPr>
              <a:t>живых </a:t>
            </a:r>
            <a:r>
              <a:rPr lang="ru-RU" sz="3600" b="1" i="1" smtClean="0">
                <a:solidFill>
                  <a:srgbClr val="C00000"/>
                </a:solidFill>
                <a:latin typeface="Times New Roman"/>
                <a:ea typeface="Times New Roman"/>
              </a:rPr>
              <a:t>организмов.</a:t>
            </a:r>
            <a:endParaRPr lang="ru-RU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uzmix.com/images/songs/135678/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4" y="4293096"/>
            <a:ext cx="344805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ww.wvmvcd.org/SiteAssets/animal-pests/7870a481-b594-422e-9ea3-58a5b55ae3ff_zpsc2382e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85850"/>
            <a:ext cx="36861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697"/>
            <a:ext cx="2411760" cy="198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http://referat.znate.ru/pars_docs/tw_refs/16/15248/15248_html_m2fda4cdf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84"/>
          <a:stretch>
            <a:fillRect/>
          </a:stretch>
        </p:blipFill>
        <p:spPr bwMode="auto">
          <a:xfrm>
            <a:off x="5148064" y="4581128"/>
            <a:ext cx="3743325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260648"/>
            <a:ext cx="2374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Цель урока: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44" y="845423"/>
            <a:ext cx="773684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Познакомиться с разными средами обитания; </a:t>
            </a: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F81BD"/>
              </a:buClr>
              <a:buSzPct val="76000"/>
              <a:buFont typeface="Wingdings 3"/>
              <a:buChar char=""/>
              <a:tabLst/>
              <a:defRPr/>
            </a:pPr>
            <a:r>
              <a:rPr lang="ru-RU" sz="3200" kern="0" dirty="0" smtClean="0">
                <a:solidFill>
                  <a:prstClr val="black"/>
                </a:solidFill>
              </a:rPr>
              <a:t>Выяснить особенности приспособленности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организмов и условиям их сред обитания.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86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hq-wall.net/i/med_thumb/00/06/Alpine_Lake,_Gunnison_National_Forest,_Colorad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-31968" y="1393904"/>
            <a:ext cx="441538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Среда обитания </a:t>
            </a:r>
            <a:r>
              <a:rPr kumimoji="0" lang="ru-RU" sz="2800" b="1" i="1" u="none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r>
              <a:rPr kumimoji="0" lang="ru-RU" sz="2400" b="1" i="1" u="none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это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0" cap="sm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defTabSz="914400"/>
            <a:r>
              <a:rPr lang="ru-RU" sz="2800" b="1" i="1" kern="0" cap="sm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Условия окружающие </a:t>
            </a:r>
            <a:r>
              <a:rPr lang="ru-RU" sz="2400" b="1" i="1" kern="0" cap="sm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организм</a:t>
            </a:r>
            <a:r>
              <a:rPr kumimoji="0" lang="ru-RU" sz="2400" b="1" i="1" u="none" strike="noStrike" kern="0" cap="sm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i="1" cap="small" dirty="0">
                <a:solidFill>
                  <a:srgbClr val="4F271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оказывающая на них прямое или косвенное воздействие.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6920" y="529068"/>
            <a:ext cx="60841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                                       </a:t>
            </a: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Сколько 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существует сред обитания?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264404"/>
            <a:ext cx="2343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Подумайте!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1440159" cy="11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8336" y="3705999"/>
            <a:ext cx="492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5400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ru-RU" sz="5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50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Эркер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549</Words>
  <Application>Microsoft Office PowerPoint</Application>
  <PresentationFormat>Экран (4:3)</PresentationFormat>
  <Paragraphs>156</Paragraphs>
  <Slides>28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Тема Office</vt:lpstr>
      <vt:lpstr>Круги</vt:lpstr>
      <vt:lpstr>Эркер</vt:lpstr>
      <vt:lpstr>Слайд</vt:lpstr>
      <vt:lpstr>Проверим домашнее задание…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Воликов Ю.В</cp:lastModifiedBy>
  <cp:revision>64</cp:revision>
  <dcterms:created xsi:type="dcterms:W3CDTF">2015-03-29T15:44:29Z</dcterms:created>
  <dcterms:modified xsi:type="dcterms:W3CDTF">2017-11-09T07:57:46Z</dcterms:modified>
</cp:coreProperties>
</file>