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0" r:id="rId16"/>
    <p:sldId id="271" r:id="rId17"/>
    <p:sldId id="272" r:id="rId18"/>
    <p:sldId id="273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akes-of-world.ru/wp-content/uploads/2012/06/uvs-lake-1024x698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48632"/>
            <a:ext cx="5637098" cy="42207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7904" y="3057655"/>
            <a:ext cx="5436096" cy="3800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Горный каркас России-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0608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Урал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0873" y="3762753"/>
            <a:ext cx="2592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Горы Южной Сибири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597" y="389336"/>
            <a:ext cx="6895764" cy="6468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Богатство минеральных ресурсов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831559"/>
            <a:ext cx="756084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чем связано богатство Урала и Южной Сибири полезными ископаемыми</a:t>
            </a:r>
            <a:r>
              <a:rPr lang="ru-RU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501008"/>
            <a:ext cx="633670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 результате разрушения древних гор на поверхность вышли коренные источники многих металлов. Краевой прогиб Предуралья и котловины и впадины гор Южной Сибири заполнены осадочными породами.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6-Kraj-samotsveto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80906">
            <a:off x="203823" y="506149"/>
            <a:ext cx="3781614" cy="2617324"/>
          </a:xfrm>
          <a:prstGeom prst="rect">
            <a:avLst/>
          </a:prstGeom>
        </p:spPr>
      </p:pic>
      <p:pic>
        <p:nvPicPr>
          <p:cNvPr id="4" name="Рисунок 3" descr="топаз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773773">
            <a:off x="5444077" y="756671"/>
            <a:ext cx="3450781" cy="2622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31023">
            <a:off x="187244" y="623949"/>
            <a:ext cx="26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Горный хрусталь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изумру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2277">
            <a:off x="199596" y="3952186"/>
            <a:ext cx="3672408" cy="221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728444">
            <a:off x="6804248" y="5486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топаз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аметисты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783632">
            <a:off x="1207827" y="599488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изумруды</a:t>
            </a:r>
            <a:endParaRPr lang="ru-RU" dirty="0"/>
          </a:p>
        </p:txBody>
      </p:sp>
      <p:pic>
        <p:nvPicPr>
          <p:cNvPr id="10" name="Рисунок 9" descr="руби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9498">
            <a:off x="5817727" y="4133761"/>
            <a:ext cx="3388234" cy="2232248"/>
          </a:xfrm>
          <a:prstGeom prst="rect">
            <a:avLst/>
          </a:prstGeom>
        </p:spPr>
      </p:pic>
      <p:pic>
        <p:nvPicPr>
          <p:cNvPr id="3" name="Рисунок 2" descr="amethyst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332656"/>
            <a:ext cx="3168352" cy="25647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708616">
            <a:off x="6612600" y="623466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рубины</a:t>
            </a:r>
            <a:endParaRPr lang="ru-RU" dirty="0"/>
          </a:p>
        </p:txBody>
      </p:sp>
      <p:pic>
        <p:nvPicPr>
          <p:cNvPr id="12" name="Рисунок 11" descr="сапфир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7825" y="2745298"/>
            <a:ext cx="2448272" cy="2393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5856" y="42930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сапфиры</a:t>
            </a:r>
            <a:endParaRPr lang="ru-RU" dirty="0"/>
          </a:p>
        </p:txBody>
      </p:sp>
      <p:pic>
        <p:nvPicPr>
          <p:cNvPr id="14" name="Рисунок 13" descr="яшма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4653136"/>
            <a:ext cx="3122298" cy="18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5856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яшма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263691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аметисты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3" y="0"/>
            <a:ext cx="598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Уральские самоцветы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513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Климат горных территорий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97687"/>
            <a:ext cx="88569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Пользуясь картой на странице 235 учебника, определите в каких климатических пояса лежат горные территории.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1259632" y="1728684"/>
            <a:ext cx="3348372" cy="54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4608004" y="1728684"/>
            <a:ext cx="2700300" cy="54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500" y="2337595"/>
            <a:ext cx="392443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1.Субарктический пояс</a:t>
            </a:r>
          </a:p>
          <a:p>
            <a:r>
              <a:rPr lang="ru-RU" sz="2000" dirty="0" smtClean="0"/>
              <a:t>2.Умеренный пояс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9" y="2337595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1.Умеренный пояс</a:t>
            </a:r>
          </a:p>
        </p:txBody>
      </p:sp>
      <p:sp>
        <p:nvSpPr>
          <p:cNvPr id="10" name="TextBox 9"/>
          <p:cNvSpPr txBox="1"/>
          <p:nvPr/>
        </p:nvSpPr>
        <p:spPr>
          <a:xfrm rot="21036751">
            <a:off x="1715292" y="1728547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Урал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682436">
            <a:off x="5454793" y="1835891"/>
            <a:ext cx="265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Южная Сибирь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>
            <a:off x="2033718" y="3057675"/>
            <a:ext cx="0" cy="37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>
            <a:off x="6948265" y="3057675"/>
            <a:ext cx="0" cy="37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500" y="3406818"/>
            <a:ext cx="3924436" cy="958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Урал-</a:t>
            </a:r>
            <a:r>
              <a:rPr lang="ru-RU" sz="2000" dirty="0" err="1" smtClean="0"/>
              <a:t>климатораздел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40052" y="3406817"/>
            <a:ext cx="3816425" cy="958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Область резко-континентального климата (за исключением Алтая)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3443604"/>
            <a:ext cx="3816424" cy="1127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Определите по климатическим картам средние температуры января, июля и годовое количество осадков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6" idx="2"/>
          </p:cNvCxnSpPr>
          <p:nvPr/>
        </p:nvCxnSpPr>
        <p:spPr>
          <a:xfrm>
            <a:off x="2033718" y="43651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2"/>
          </p:cNvCxnSpPr>
          <p:nvPr/>
        </p:nvCxnSpPr>
        <p:spPr>
          <a:xfrm>
            <a:off x="6948265" y="43651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1500" y="4725144"/>
            <a:ext cx="4536504" cy="2132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 </a:t>
            </a:r>
            <a:r>
              <a:rPr lang="ru-RU" dirty="0" smtClean="0"/>
              <a:t>января- от -16°С</a:t>
            </a:r>
            <a:endParaRPr lang="ru-RU" dirty="0"/>
          </a:p>
          <a:p>
            <a:r>
              <a:rPr lang="ru-RU" dirty="0" smtClean="0"/>
              <a:t> до -20°С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(с запада на восток!!!)</a:t>
            </a:r>
          </a:p>
          <a:p>
            <a:r>
              <a:rPr lang="en-US" dirty="0" smtClean="0"/>
              <a:t>t </a:t>
            </a:r>
            <a:r>
              <a:rPr lang="ru-RU" dirty="0" smtClean="0"/>
              <a:t>июля-от +8°С</a:t>
            </a:r>
            <a:endParaRPr lang="ru-RU" dirty="0"/>
          </a:p>
          <a:p>
            <a:r>
              <a:rPr lang="ru-RU" dirty="0" smtClean="0"/>
              <a:t> до +20°С</a:t>
            </a:r>
            <a:endParaRPr lang="ru-RU" dirty="0"/>
          </a:p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с севера на юг!!!)</a:t>
            </a:r>
          </a:p>
          <a:p>
            <a:r>
              <a:rPr lang="ru-RU" dirty="0" smtClean="0"/>
              <a:t>Кол-во осадков-400-800 мм </a:t>
            </a:r>
            <a:r>
              <a:rPr lang="ru-RU" dirty="0" smtClean="0">
                <a:solidFill>
                  <a:srgbClr val="FF0000"/>
                </a:solidFill>
              </a:rPr>
              <a:t>(с запада на восток!!!)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96036" y="4725144"/>
            <a:ext cx="4247964" cy="2132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t </a:t>
            </a:r>
            <a:r>
              <a:rPr lang="ru-RU" dirty="0" smtClean="0"/>
              <a:t>января- от-16°С(на Алтае)до -32°С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(с запада на восток!!!)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t </a:t>
            </a:r>
            <a:r>
              <a:rPr lang="ru-RU" dirty="0" smtClean="0"/>
              <a:t>июля-от +12°С до +20 °С</a:t>
            </a:r>
            <a:endParaRPr lang="ru-RU" dirty="0"/>
          </a:p>
          <a:p>
            <a:r>
              <a:rPr lang="ru-RU" dirty="0"/>
              <a:t>Кол-во </a:t>
            </a:r>
            <a:r>
              <a:rPr lang="ru-RU" dirty="0" smtClean="0"/>
              <a:t>осадков-200-600 мм</a:t>
            </a:r>
          </a:p>
          <a:p>
            <a:r>
              <a:rPr lang="ru-RU" dirty="0" smtClean="0"/>
              <a:t>(на Алтае до 800 мм)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4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6" grpId="0" animBg="1"/>
      <p:bldP spid="17" grpId="0" animBg="1"/>
      <p:bldP spid="18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698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Внутренние воды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0298" y="980728"/>
            <a:ext cx="7056784" cy="988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физической карте определите, какие реки берут начало на Урале и в горах Южной Сибири.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18690" y="580526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ПЕЧОРА?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804952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Урал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804953"/>
            <a:ext cx="282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Обь?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998016"/>
            <a:ext cx="3188570" cy="84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30458" y="49980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Лена?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104" y="509628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Ангара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7038" y="5840999"/>
            <a:ext cx="271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Амур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276872"/>
            <a:ext cx="2505075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УРАЛ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24028" y="2276872"/>
            <a:ext cx="297033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Южная Сибирь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99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5989" y="438972"/>
            <a:ext cx="9159989" cy="6086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Байкал-жемчужина Сибири!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99" y="212621"/>
            <a:ext cx="8720955" cy="6230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64087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Природные зоны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916567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Урал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483851"/>
            <a:ext cx="2592288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Южная Сибирь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18981">
            <a:off x="2721756" y="2734192"/>
            <a:ext cx="144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ундра и</a:t>
            </a:r>
          </a:p>
          <a:p>
            <a:pPr algn="ctr"/>
            <a:r>
              <a:rPr lang="ru-RU" dirty="0" smtClean="0"/>
              <a:t>лесотундра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977365">
            <a:off x="2583361" y="3375967"/>
            <a:ext cx="81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тайга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979011">
            <a:off x="1331639" y="3735879"/>
            <a:ext cx="21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мешанные леса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46175">
            <a:off x="1043608" y="4149080"/>
            <a:ext cx="24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есостепи и степи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48691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иственничная тайга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55434" y="518865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степи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26776" y="5301208"/>
            <a:ext cx="156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полупустыни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63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846" y="1166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Котловина озера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Убсу-Нур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оз.Убсур-Н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19" y="737368"/>
            <a:ext cx="3072341" cy="3545008"/>
          </a:xfrm>
          <a:prstGeom prst="rect">
            <a:avLst/>
          </a:prstGeom>
        </p:spPr>
      </p:pic>
      <p:pic>
        <p:nvPicPr>
          <p:cNvPr id="4" name="Picture 2" descr="http://lakes-of-world.ru/wp-content/uploads/2012/06/uvs-lake-1024x69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44" y="4286322"/>
            <a:ext cx="3672408" cy="2501097"/>
          </a:xfrm>
          <a:prstGeom prst="rect">
            <a:avLst/>
          </a:prstGeom>
          <a:noFill/>
        </p:spPr>
      </p:pic>
      <p:pic>
        <p:nvPicPr>
          <p:cNvPr id="5" name="Рисунок 4" descr="m-46-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2419" y="1412776"/>
            <a:ext cx="4622029" cy="504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772816"/>
            <a:ext cx="7920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ВТОРОЕ ПО ЗАСУШЛИВОСТИ МЕСТО В РОССИИ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8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4868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Высотная поясность Урала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8064896" cy="31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3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4868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Высотная поясность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гор Южной Сибири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высотные пояса гор ю.сиби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768752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6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467544" y="1322181"/>
            <a:ext cx="806489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Горы Южной Сибири. Номенклатура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33300"/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Arial" pitchFamily="34" charset="0"/>
                <a:ea typeface="Times New Roman" pitchFamily="18" charset="0"/>
              </a:rPr>
              <a:t>Рельеф: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Алтай,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г.Белуха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Западный Саян, Восточный Саян, Кузнецкий Алатау,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Салаирский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кряж, хр.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Танну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-Ола, хр.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Хамар-Дабан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 Приморский хр.,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Баргузинский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хр., Байкальский хр.,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Яблоновый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хр.,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Олёкминский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становик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Витимское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плоскогорье, Становое нагорье,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Патомское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нагорье,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Борщевочный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хр.,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хр.Черского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Становой хр.,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Алданское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нагорье,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Тувинская котловина, Минусинская котловина, Кузнецкая котловина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Реки: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Бия, Катунь, Обь, Лена, Витим,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</a:rPr>
              <a:t>Алдан,Олекма,Аргунь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Шилка, Амур, Селенга, Ангара, Енисей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Красноярское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вдх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Телецкое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.,оз. Байкал.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Цели урока:</a:t>
            </a:r>
          </a:p>
          <a:p>
            <a:r>
              <a:rPr lang="ru-RU" sz="2800" dirty="0" smtClean="0"/>
              <a:t>-выявить особенности  природы: географическое положение, черты сходства и различия геологического строения и рельефа,  климата;</a:t>
            </a:r>
          </a:p>
          <a:p>
            <a:r>
              <a:rPr lang="ru-RU" sz="2800" dirty="0" smtClean="0"/>
              <a:t>-анализировать схемы высотной поясности и устанавливать набор высотных поясов в горах Урала и Южной Сибири;</a:t>
            </a:r>
          </a:p>
          <a:p>
            <a:r>
              <a:rPr lang="ru-RU" sz="2800" dirty="0" smtClean="0"/>
              <a:t>-находить на карте географические объекты;</a:t>
            </a:r>
          </a:p>
          <a:p>
            <a:r>
              <a:rPr lang="ru-RU" sz="2800" dirty="0" smtClean="0"/>
              <a:t>-выяснять по тематическим картам влияние природных условий и ресурсов на размещение населения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263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323528" y="970856"/>
            <a:ext cx="806489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Урал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Номенклатура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33300"/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Arial" pitchFamily="34" charset="0"/>
                <a:ea typeface="Times New Roman" pitchFamily="18" charset="0"/>
              </a:rPr>
              <a:t>Рельеф: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3333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Пай-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Хой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,Полярный Урал, Приполярный Урал, Северный Урал, Средний Урал, Южный Урал ,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г.Народная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г.Ямантау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Реки: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dirty="0">
                <a:latin typeface="Arial" pitchFamily="34" charset="0"/>
                <a:ea typeface="Times New Roman" pitchFamily="18" charset="0"/>
              </a:rPr>
              <a:t>Печора, Урал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, Белая</a:t>
            </a:r>
            <a:r>
              <a:rPr lang="ru-RU" sz="2000" dirty="0">
                <a:latin typeface="Arial" pitchFamily="34" charset="0"/>
                <a:ea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938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323528" y="1370965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Домашнее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333300"/>
                </a:solidFill>
                <a:latin typeface="Arial" pitchFamily="34" charset="0"/>
              </a:rPr>
              <a:t>§</a:t>
            </a:r>
            <a:r>
              <a:rPr lang="ru-RU" sz="2800" dirty="0" smtClean="0">
                <a:solidFill>
                  <a:srgbClr val="333300"/>
                </a:solidFill>
                <a:latin typeface="Arial" pitchFamily="34" charset="0"/>
              </a:rPr>
              <a:t>5,вопр 4 </a:t>
            </a:r>
            <a:r>
              <a:rPr lang="ru-RU" sz="2800" err="1" smtClean="0">
                <a:solidFill>
                  <a:srgbClr val="333300"/>
                </a:solidFill>
                <a:latin typeface="Arial" pitchFamily="34" charset="0"/>
              </a:rPr>
              <a:t>письм</a:t>
            </a:r>
            <a:r>
              <a:rPr lang="ru-RU" sz="2800" smtClean="0">
                <a:solidFill>
                  <a:srgbClr val="333300"/>
                </a:solidFill>
                <a:latin typeface="Arial" pitchFamily="34" charset="0"/>
              </a:rPr>
              <a:t>.,6-8</a:t>
            </a:r>
            <a:endParaRPr lang="ru-RU" sz="2800" dirty="0" smtClean="0">
              <a:solidFill>
                <a:srgbClr val="3333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200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План урока</a:t>
            </a:r>
          </a:p>
          <a:p>
            <a:pPr algn="ctr"/>
            <a:endParaRPr lang="ru-RU" dirty="0"/>
          </a:p>
          <a:p>
            <a:r>
              <a:rPr lang="ru-RU" sz="2800" dirty="0" smtClean="0"/>
              <a:t>1.Географическое положение Уральских гор и гор Южной Сибири.</a:t>
            </a:r>
          </a:p>
          <a:p>
            <a:endParaRPr lang="ru-RU" sz="2800" dirty="0"/>
          </a:p>
          <a:p>
            <a:r>
              <a:rPr lang="ru-RU" sz="2800" dirty="0" smtClean="0"/>
              <a:t>2.Тектоническое строение и рельеф.</a:t>
            </a:r>
          </a:p>
          <a:p>
            <a:endParaRPr lang="ru-RU" sz="2800" dirty="0"/>
          </a:p>
          <a:p>
            <a:r>
              <a:rPr lang="ru-RU" sz="2800" dirty="0" smtClean="0"/>
              <a:t>3.Богатство полезными ископаемыми.</a:t>
            </a:r>
          </a:p>
          <a:p>
            <a:endParaRPr lang="ru-RU" sz="2800" dirty="0"/>
          </a:p>
          <a:p>
            <a:r>
              <a:rPr lang="ru-RU" sz="2800" dirty="0" smtClean="0"/>
              <a:t>4.Климатические условия горных массивов.</a:t>
            </a:r>
          </a:p>
          <a:p>
            <a:endParaRPr lang="ru-RU" sz="2800" dirty="0"/>
          </a:p>
          <a:p>
            <a:r>
              <a:rPr lang="ru-RU" sz="2800" dirty="0" smtClean="0"/>
              <a:t>5.Высотная поясность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353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823421"/>
            <a:ext cx="8640960" cy="5620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294" y="183950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Географическое положение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268760"/>
            <a:ext cx="46085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Дайте характеристику географического положения Урала и гор Южной Сибири, пользуясь картами в учебнике.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345365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Урал (</a:t>
            </a:r>
            <a:r>
              <a:rPr lang="ru-RU" dirty="0" err="1" smtClean="0"/>
              <a:t>тюрк.«пояс</a:t>
            </a:r>
            <a:r>
              <a:rPr lang="ru-RU" dirty="0" smtClean="0"/>
              <a:t>») расположен между Русской и Западно-Сибирской равниной, вытянувшись </a:t>
            </a:r>
            <a:r>
              <a:rPr lang="ru-RU" i="1" dirty="0" smtClean="0">
                <a:solidFill>
                  <a:srgbClr val="C00000"/>
                </a:solidFill>
              </a:rPr>
              <a:t>по меридиану </a:t>
            </a:r>
            <a:r>
              <a:rPr lang="ru-RU" dirty="0" smtClean="0"/>
              <a:t>на 2500 км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279851"/>
            <a:ext cx="33123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Горы Южной Сибири вытянуты </a:t>
            </a:r>
            <a:r>
              <a:rPr lang="ru-RU" i="1" dirty="0" err="1" smtClean="0">
                <a:solidFill>
                  <a:srgbClr val="C00000"/>
                </a:solidFill>
              </a:rPr>
              <a:t>широтно</a:t>
            </a:r>
            <a:r>
              <a:rPr lang="ru-RU" dirty="0" smtClean="0"/>
              <a:t> на 4500 км вдоль границы РФ с </a:t>
            </a:r>
            <a:r>
              <a:rPr lang="ru-RU" dirty="0"/>
              <a:t>К</a:t>
            </a:r>
            <a:r>
              <a:rPr lang="ru-RU" dirty="0" smtClean="0"/>
              <a:t>итаем и Монголией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843808" y="3617182"/>
            <a:ext cx="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251188" y="2661313"/>
            <a:ext cx="1474651" cy="1583141"/>
          </a:xfrm>
          <a:custGeom>
            <a:avLst/>
            <a:gdLst>
              <a:gd name="connsiteX0" fmla="*/ 41636 w 1474651"/>
              <a:gd name="connsiteY0" fmla="*/ 1583141 h 1583141"/>
              <a:gd name="connsiteX1" fmla="*/ 178113 w 1474651"/>
              <a:gd name="connsiteY1" fmla="*/ 1555845 h 1583141"/>
              <a:gd name="connsiteX2" fmla="*/ 219057 w 1474651"/>
              <a:gd name="connsiteY2" fmla="*/ 1528550 h 1583141"/>
              <a:gd name="connsiteX3" fmla="*/ 260000 w 1474651"/>
              <a:gd name="connsiteY3" fmla="*/ 1446663 h 1583141"/>
              <a:gd name="connsiteX4" fmla="*/ 300943 w 1474651"/>
              <a:gd name="connsiteY4" fmla="*/ 1405720 h 1583141"/>
              <a:gd name="connsiteX5" fmla="*/ 328239 w 1474651"/>
              <a:gd name="connsiteY5" fmla="*/ 1364777 h 1583141"/>
              <a:gd name="connsiteX6" fmla="*/ 410125 w 1474651"/>
              <a:gd name="connsiteY6" fmla="*/ 1296538 h 1583141"/>
              <a:gd name="connsiteX7" fmla="*/ 437421 w 1474651"/>
              <a:gd name="connsiteY7" fmla="*/ 1255594 h 1583141"/>
              <a:gd name="connsiteX8" fmla="*/ 505660 w 1474651"/>
              <a:gd name="connsiteY8" fmla="*/ 1201003 h 1583141"/>
              <a:gd name="connsiteX9" fmla="*/ 532955 w 1474651"/>
              <a:gd name="connsiteY9" fmla="*/ 1091821 h 1583141"/>
              <a:gd name="connsiteX10" fmla="*/ 546603 w 1474651"/>
              <a:gd name="connsiteY10" fmla="*/ 1050878 h 1583141"/>
              <a:gd name="connsiteX11" fmla="*/ 587546 w 1474651"/>
              <a:gd name="connsiteY11" fmla="*/ 1009935 h 1583141"/>
              <a:gd name="connsiteX12" fmla="*/ 614842 w 1474651"/>
              <a:gd name="connsiteY12" fmla="*/ 955344 h 1583141"/>
              <a:gd name="connsiteX13" fmla="*/ 655785 w 1474651"/>
              <a:gd name="connsiteY13" fmla="*/ 914400 h 1583141"/>
              <a:gd name="connsiteX14" fmla="*/ 683081 w 1474651"/>
              <a:gd name="connsiteY14" fmla="*/ 873457 h 1583141"/>
              <a:gd name="connsiteX15" fmla="*/ 737672 w 1474651"/>
              <a:gd name="connsiteY15" fmla="*/ 805218 h 1583141"/>
              <a:gd name="connsiteX16" fmla="*/ 778615 w 1474651"/>
              <a:gd name="connsiteY16" fmla="*/ 723332 h 1583141"/>
              <a:gd name="connsiteX17" fmla="*/ 860502 w 1474651"/>
              <a:gd name="connsiteY17" fmla="*/ 668741 h 1583141"/>
              <a:gd name="connsiteX18" fmla="*/ 901445 w 1474651"/>
              <a:gd name="connsiteY18" fmla="*/ 586854 h 1583141"/>
              <a:gd name="connsiteX19" fmla="*/ 942388 w 1474651"/>
              <a:gd name="connsiteY19" fmla="*/ 559559 h 1583141"/>
              <a:gd name="connsiteX20" fmla="*/ 983331 w 1474651"/>
              <a:gd name="connsiteY20" fmla="*/ 518615 h 1583141"/>
              <a:gd name="connsiteX21" fmla="*/ 1037922 w 1474651"/>
              <a:gd name="connsiteY21" fmla="*/ 491320 h 1583141"/>
              <a:gd name="connsiteX22" fmla="*/ 1119809 w 1474651"/>
              <a:gd name="connsiteY22" fmla="*/ 436729 h 1583141"/>
              <a:gd name="connsiteX23" fmla="*/ 1174400 w 1474651"/>
              <a:gd name="connsiteY23" fmla="*/ 423081 h 1583141"/>
              <a:gd name="connsiteX24" fmla="*/ 1256287 w 1474651"/>
              <a:gd name="connsiteY24" fmla="*/ 395786 h 1583141"/>
              <a:gd name="connsiteX25" fmla="*/ 1297230 w 1474651"/>
              <a:gd name="connsiteY25" fmla="*/ 368490 h 1583141"/>
              <a:gd name="connsiteX26" fmla="*/ 1406412 w 1474651"/>
              <a:gd name="connsiteY26" fmla="*/ 341194 h 1583141"/>
              <a:gd name="connsiteX27" fmla="*/ 1461003 w 1474651"/>
              <a:gd name="connsiteY27" fmla="*/ 286603 h 1583141"/>
              <a:gd name="connsiteX28" fmla="*/ 1474651 w 1474651"/>
              <a:gd name="connsiteY28" fmla="*/ 245660 h 1583141"/>
              <a:gd name="connsiteX29" fmla="*/ 1461003 w 1474651"/>
              <a:gd name="connsiteY29" fmla="*/ 163774 h 1583141"/>
              <a:gd name="connsiteX30" fmla="*/ 1433708 w 1474651"/>
              <a:gd name="connsiteY30" fmla="*/ 122830 h 1583141"/>
              <a:gd name="connsiteX31" fmla="*/ 1365469 w 1474651"/>
              <a:gd name="connsiteY31" fmla="*/ 0 h 1583141"/>
              <a:gd name="connsiteX32" fmla="*/ 1338173 w 1474651"/>
              <a:gd name="connsiteY32" fmla="*/ 40944 h 1583141"/>
              <a:gd name="connsiteX33" fmla="*/ 1297230 w 1474651"/>
              <a:gd name="connsiteY33" fmla="*/ 272956 h 1583141"/>
              <a:gd name="connsiteX34" fmla="*/ 1256287 w 1474651"/>
              <a:gd name="connsiteY34" fmla="*/ 286603 h 1583141"/>
              <a:gd name="connsiteX35" fmla="*/ 1106161 w 1474651"/>
              <a:gd name="connsiteY35" fmla="*/ 300251 h 1583141"/>
              <a:gd name="connsiteX36" fmla="*/ 1024275 w 1474651"/>
              <a:gd name="connsiteY36" fmla="*/ 341194 h 1583141"/>
              <a:gd name="connsiteX37" fmla="*/ 996979 w 1474651"/>
              <a:gd name="connsiteY37" fmla="*/ 423081 h 1583141"/>
              <a:gd name="connsiteX38" fmla="*/ 915093 w 1474651"/>
              <a:gd name="connsiteY38" fmla="*/ 464024 h 1583141"/>
              <a:gd name="connsiteX39" fmla="*/ 874149 w 1474651"/>
              <a:gd name="connsiteY39" fmla="*/ 477672 h 1583141"/>
              <a:gd name="connsiteX40" fmla="*/ 792263 w 1474651"/>
              <a:gd name="connsiteY40" fmla="*/ 641445 h 1583141"/>
              <a:gd name="connsiteX41" fmla="*/ 778615 w 1474651"/>
              <a:gd name="connsiteY41" fmla="*/ 696036 h 1583141"/>
              <a:gd name="connsiteX42" fmla="*/ 710376 w 1474651"/>
              <a:gd name="connsiteY42" fmla="*/ 709684 h 1583141"/>
              <a:gd name="connsiteX43" fmla="*/ 669433 w 1474651"/>
              <a:gd name="connsiteY43" fmla="*/ 736980 h 1583141"/>
              <a:gd name="connsiteX44" fmla="*/ 642137 w 1474651"/>
              <a:gd name="connsiteY44" fmla="*/ 777923 h 1583141"/>
              <a:gd name="connsiteX45" fmla="*/ 560251 w 1474651"/>
              <a:gd name="connsiteY45" fmla="*/ 832514 h 1583141"/>
              <a:gd name="connsiteX46" fmla="*/ 532955 w 1474651"/>
              <a:gd name="connsiteY46" fmla="*/ 914400 h 1583141"/>
              <a:gd name="connsiteX47" fmla="*/ 519308 w 1474651"/>
              <a:gd name="connsiteY47" fmla="*/ 955344 h 1583141"/>
              <a:gd name="connsiteX48" fmla="*/ 492012 w 1474651"/>
              <a:gd name="connsiteY48" fmla="*/ 996287 h 1583141"/>
              <a:gd name="connsiteX49" fmla="*/ 478364 w 1474651"/>
              <a:gd name="connsiteY49" fmla="*/ 1064526 h 1583141"/>
              <a:gd name="connsiteX50" fmla="*/ 464716 w 1474651"/>
              <a:gd name="connsiteY50" fmla="*/ 1105469 h 1583141"/>
              <a:gd name="connsiteX51" fmla="*/ 382830 w 1474651"/>
              <a:gd name="connsiteY51" fmla="*/ 1132765 h 1583141"/>
              <a:gd name="connsiteX52" fmla="*/ 341887 w 1474651"/>
              <a:gd name="connsiteY52" fmla="*/ 1146412 h 1583141"/>
              <a:gd name="connsiteX53" fmla="*/ 287296 w 1474651"/>
              <a:gd name="connsiteY53" fmla="*/ 1214651 h 1583141"/>
              <a:gd name="connsiteX54" fmla="*/ 205409 w 1474651"/>
              <a:gd name="connsiteY54" fmla="*/ 1241947 h 1583141"/>
              <a:gd name="connsiteX55" fmla="*/ 178113 w 1474651"/>
              <a:gd name="connsiteY55" fmla="*/ 1282890 h 1583141"/>
              <a:gd name="connsiteX56" fmla="*/ 137170 w 1474651"/>
              <a:gd name="connsiteY56" fmla="*/ 1296538 h 1583141"/>
              <a:gd name="connsiteX57" fmla="*/ 96227 w 1474651"/>
              <a:gd name="connsiteY57" fmla="*/ 1323833 h 1583141"/>
              <a:gd name="connsiteX58" fmla="*/ 27988 w 1474651"/>
              <a:gd name="connsiteY58" fmla="*/ 1433015 h 1583141"/>
              <a:gd name="connsiteX59" fmla="*/ 693 w 1474651"/>
              <a:gd name="connsiteY59" fmla="*/ 1514902 h 15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74651" h="1583141">
                <a:moveTo>
                  <a:pt x="41636" y="1583141"/>
                </a:moveTo>
                <a:cubicBezTo>
                  <a:pt x="60111" y="1580062"/>
                  <a:pt x="152200" y="1566950"/>
                  <a:pt x="178113" y="1555845"/>
                </a:cubicBezTo>
                <a:cubicBezTo>
                  <a:pt x="193189" y="1549384"/>
                  <a:pt x="205409" y="1537648"/>
                  <a:pt x="219057" y="1528550"/>
                </a:cubicBezTo>
                <a:cubicBezTo>
                  <a:pt x="232735" y="1487516"/>
                  <a:pt x="230604" y="1481938"/>
                  <a:pt x="260000" y="1446663"/>
                </a:cubicBezTo>
                <a:cubicBezTo>
                  <a:pt x="272356" y="1431836"/>
                  <a:pt x="288587" y="1420547"/>
                  <a:pt x="300943" y="1405720"/>
                </a:cubicBezTo>
                <a:cubicBezTo>
                  <a:pt x="311444" y="1393119"/>
                  <a:pt x="317738" y="1377378"/>
                  <a:pt x="328239" y="1364777"/>
                </a:cubicBezTo>
                <a:cubicBezTo>
                  <a:pt x="361080" y="1325368"/>
                  <a:pt x="369864" y="1323378"/>
                  <a:pt x="410125" y="1296538"/>
                </a:cubicBezTo>
                <a:cubicBezTo>
                  <a:pt x="419224" y="1282890"/>
                  <a:pt x="424613" y="1265841"/>
                  <a:pt x="437421" y="1255594"/>
                </a:cubicBezTo>
                <a:cubicBezTo>
                  <a:pt x="503010" y="1203123"/>
                  <a:pt x="460026" y="1292270"/>
                  <a:pt x="505660" y="1201003"/>
                </a:cubicBezTo>
                <a:cubicBezTo>
                  <a:pt x="521260" y="1169803"/>
                  <a:pt x="525167" y="1122972"/>
                  <a:pt x="532955" y="1091821"/>
                </a:cubicBezTo>
                <a:cubicBezTo>
                  <a:pt x="536444" y="1077865"/>
                  <a:pt x="538623" y="1062848"/>
                  <a:pt x="546603" y="1050878"/>
                </a:cubicBezTo>
                <a:cubicBezTo>
                  <a:pt x="557309" y="1034819"/>
                  <a:pt x="576328" y="1025641"/>
                  <a:pt x="587546" y="1009935"/>
                </a:cubicBezTo>
                <a:cubicBezTo>
                  <a:pt x="599371" y="993380"/>
                  <a:pt x="603017" y="971899"/>
                  <a:pt x="614842" y="955344"/>
                </a:cubicBezTo>
                <a:cubicBezTo>
                  <a:pt x="626060" y="939638"/>
                  <a:pt x="643429" y="929227"/>
                  <a:pt x="655785" y="914400"/>
                </a:cubicBezTo>
                <a:cubicBezTo>
                  <a:pt x="666286" y="901799"/>
                  <a:pt x="673982" y="887105"/>
                  <a:pt x="683081" y="873457"/>
                </a:cubicBezTo>
                <a:cubicBezTo>
                  <a:pt x="717383" y="770547"/>
                  <a:pt x="667122" y="893406"/>
                  <a:pt x="737672" y="805218"/>
                </a:cubicBezTo>
                <a:cubicBezTo>
                  <a:pt x="792840" y="736258"/>
                  <a:pt x="701911" y="790447"/>
                  <a:pt x="778615" y="723332"/>
                </a:cubicBezTo>
                <a:cubicBezTo>
                  <a:pt x="803304" y="701730"/>
                  <a:pt x="860502" y="668741"/>
                  <a:pt x="860502" y="668741"/>
                </a:cubicBezTo>
                <a:cubicBezTo>
                  <a:pt x="871602" y="635439"/>
                  <a:pt x="874986" y="613312"/>
                  <a:pt x="901445" y="586854"/>
                </a:cubicBezTo>
                <a:cubicBezTo>
                  <a:pt x="913043" y="575256"/>
                  <a:pt x="929787" y="570060"/>
                  <a:pt x="942388" y="559559"/>
                </a:cubicBezTo>
                <a:cubicBezTo>
                  <a:pt x="957215" y="547203"/>
                  <a:pt x="967625" y="529833"/>
                  <a:pt x="983331" y="518615"/>
                </a:cubicBezTo>
                <a:cubicBezTo>
                  <a:pt x="999886" y="506790"/>
                  <a:pt x="1020476" y="501787"/>
                  <a:pt x="1037922" y="491320"/>
                </a:cubicBezTo>
                <a:cubicBezTo>
                  <a:pt x="1066052" y="474442"/>
                  <a:pt x="1087983" y="444686"/>
                  <a:pt x="1119809" y="436729"/>
                </a:cubicBezTo>
                <a:cubicBezTo>
                  <a:pt x="1138006" y="432180"/>
                  <a:pt x="1156434" y="428471"/>
                  <a:pt x="1174400" y="423081"/>
                </a:cubicBezTo>
                <a:cubicBezTo>
                  <a:pt x="1201959" y="414813"/>
                  <a:pt x="1256287" y="395786"/>
                  <a:pt x="1256287" y="395786"/>
                </a:cubicBezTo>
                <a:cubicBezTo>
                  <a:pt x="1269935" y="386687"/>
                  <a:pt x="1282559" y="375826"/>
                  <a:pt x="1297230" y="368490"/>
                </a:cubicBezTo>
                <a:cubicBezTo>
                  <a:pt x="1325208" y="354501"/>
                  <a:pt x="1380457" y="346385"/>
                  <a:pt x="1406412" y="341194"/>
                </a:cubicBezTo>
                <a:cubicBezTo>
                  <a:pt x="1442807" y="232013"/>
                  <a:pt x="1388215" y="359391"/>
                  <a:pt x="1461003" y="286603"/>
                </a:cubicBezTo>
                <a:cubicBezTo>
                  <a:pt x="1471175" y="276431"/>
                  <a:pt x="1470102" y="259308"/>
                  <a:pt x="1474651" y="245660"/>
                </a:cubicBezTo>
                <a:cubicBezTo>
                  <a:pt x="1470102" y="218365"/>
                  <a:pt x="1469754" y="190026"/>
                  <a:pt x="1461003" y="163774"/>
                </a:cubicBezTo>
                <a:cubicBezTo>
                  <a:pt x="1455816" y="148213"/>
                  <a:pt x="1439313" y="138245"/>
                  <a:pt x="1433708" y="122830"/>
                </a:cubicBezTo>
                <a:cubicBezTo>
                  <a:pt x="1387001" y="-5616"/>
                  <a:pt x="1448107" y="27547"/>
                  <a:pt x="1365469" y="0"/>
                </a:cubicBezTo>
                <a:cubicBezTo>
                  <a:pt x="1356370" y="13648"/>
                  <a:pt x="1341024" y="24791"/>
                  <a:pt x="1338173" y="40944"/>
                </a:cubicBezTo>
                <a:cubicBezTo>
                  <a:pt x="1333102" y="69677"/>
                  <a:pt x="1357439" y="224788"/>
                  <a:pt x="1297230" y="272956"/>
                </a:cubicBezTo>
                <a:cubicBezTo>
                  <a:pt x="1285997" y="281943"/>
                  <a:pt x="1270528" y="284569"/>
                  <a:pt x="1256287" y="286603"/>
                </a:cubicBezTo>
                <a:cubicBezTo>
                  <a:pt x="1206544" y="293709"/>
                  <a:pt x="1156203" y="295702"/>
                  <a:pt x="1106161" y="300251"/>
                </a:cubicBezTo>
                <a:cubicBezTo>
                  <a:pt x="1083853" y="307687"/>
                  <a:pt x="1038199" y="318916"/>
                  <a:pt x="1024275" y="341194"/>
                </a:cubicBezTo>
                <a:cubicBezTo>
                  <a:pt x="1009026" y="365593"/>
                  <a:pt x="1024275" y="413982"/>
                  <a:pt x="996979" y="423081"/>
                </a:cubicBezTo>
                <a:cubicBezTo>
                  <a:pt x="894064" y="457387"/>
                  <a:pt x="1020923" y="411110"/>
                  <a:pt x="915093" y="464024"/>
                </a:cubicBezTo>
                <a:cubicBezTo>
                  <a:pt x="902226" y="470458"/>
                  <a:pt x="887797" y="473123"/>
                  <a:pt x="874149" y="477672"/>
                </a:cubicBezTo>
                <a:cubicBezTo>
                  <a:pt x="820777" y="557731"/>
                  <a:pt x="814865" y="551037"/>
                  <a:pt x="792263" y="641445"/>
                </a:cubicBezTo>
                <a:cubicBezTo>
                  <a:pt x="787714" y="659642"/>
                  <a:pt x="793025" y="684028"/>
                  <a:pt x="778615" y="696036"/>
                </a:cubicBezTo>
                <a:cubicBezTo>
                  <a:pt x="760795" y="710886"/>
                  <a:pt x="733122" y="705135"/>
                  <a:pt x="710376" y="709684"/>
                </a:cubicBezTo>
                <a:cubicBezTo>
                  <a:pt x="696728" y="718783"/>
                  <a:pt x="681031" y="725382"/>
                  <a:pt x="669433" y="736980"/>
                </a:cubicBezTo>
                <a:cubicBezTo>
                  <a:pt x="657835" y="748578"/>
                  <a:pt x="654481" y="767122"/>
                  <a:pt x="642137" y="777923"/>
                </a:cubicBezTo>
                <a:cubicBezTo>
                  <a:pt x="617449" y="799525"/>
                  <a:pt x="560251" y="832514"/>
                  <a:pt x="560251" y="832514"/>
                </a:cubicBezTo>
                <a:lnTo>
                  <a:pt x="532955" y="914400"/>
                </a:lnTo>
                <a:cubicBezTo>
                  <a:pt x="528406" y="928048"/>
                  <a:pt x="527288" y="943374"/>
                  <a:pt x="519308" y="955344"/>
                </a:cubicBezTo>
                <a:lnTo>
                  <a:pt x="492012" y="996287"/>
                </a:lnTo>
                <a:cubicBezTo>
                  <a:pt x="487463" y="1019033"/>
                  <a:pt x="483990" y="1042022"/>
                  <a:pt x="478364" y="1064526"/>
                </a:cubicBezTo>
                <a:cubicBezTo>
                  <a:pt x="474875" y="1078482"/>
                  <a:pt x="476422" y="1097107"/>
                  <a:pt x="464716" y="1105469"/>
                </a:cubicBezTo>
                <a:cubicBezTo>
                  <a:pt x="441303" y="1122192"/>
                  <a:pt x="410125" y="1123667"/>
                  <a:pt x="382830" y="1132765"/>
                </a:cubicBezTo>
                <a:lnTo>
                  <a:pt x="341887" y="1146412"/>
                </a:lnTo>
                <a:cubicBezTo>
                  <a:pt x="327088" y="1190810"/>
                  <a:pt x="335608" y="1193179"/>
                  <a:pt x="287296" y="1214651"/>
                </a:cubicBezTo>
                <a:cubicBezTo>
                  <a:pt x="261004" y="1226336"/>
                  <a:pt x="205409" y="1241947"/>
                  <a:pt x="205409" y="1241947"/>
                </a:cubicBezTo>
                <a:cubicBezTo>
                  <a:pt x="196310" y="1255595"/>
                  <a:pt x="190921" y="1272643"/>
                  <a:pt x="178113" y="1282890"/>
                </a:cubicBezTo>
                <a:cubicBezTo>
                  <a:pt x="166879" y="1291877"/>
                  <a:pt x="150037" y="1290104"/>
                  <a:pt x="137170" y="1296538"/>
                </a:cubicBezTo>
                <a:cubicBezTo>
                  <a:pt x="122499" y="1303873"/>
                  <a:pt x="109875" y="1314735"/>
                  <a:pt x="96227" y="1323833"/>
                </a:cubicBezTo>
                <a:cubicBezTo>
                  <a:pt x="63744" y="1421281"/>
                  <a:pt x="92871" y="1389760"/>
                  <a:pt x="27988" y="1433015"/>
                </a:cubicBezTo>
                <a:cubicBezTo>
                  <a:pt x="-6877" y="1485315"/>
                  <a:pt x="693" y="1457556"/>
                  <a:pt x="693" y="1514902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739487" y="3794078"/>
            <a:ext cx="3357349" cy="1473958"/>
          </a:xfrm>
          <a:custGeom>
            <a:avLst/>
            <a:gdLst>
              <a:gd name="connsiteX0" fmla="*/ 395785 w 3357349"/>
              <a:gd name="connsiteY0" fmla="*/ 1473958 h 1473958"/>
              <a:gd name="connsiteX1" fmla="*/ 327546 w 3357349"/>
              <a:gd name="connsiteY1" fmla="*/ 1419367 h 1473958"/>
              <a:gd name="connsiteX2" fmla="*/ 286603 w 3357349"/>
              <a:gd name="connsiteY2" fmla="*/ 1405719 h 1473958"/>
              <a:gd name="connsiteX3" fmla="*/ 259307 w 3357349"/>
              <a:gd name="connsiteY3" fmla="*/ 1364776 h 1473958"/>
              <a:gd name="connsiteX4" fmla="*/ 218364 w 3357349"/>
              <a:gd name="connsiteY4" fmla="*/ 1337480 h 1473958"/>
              <a:gd name="connsiteX5" fmla="*/ 177420 w 3357349"/>
              <a:gd name="connsiteY5" fmla="*/ 1296537 h 1473958"/>
              <a:gd name="connsiteX6" fmla="*/ 95534 w 3357349"/>
              <a:gd name="connsiteY6" fmla="*/ 1255594 h 1473958"/>
              <a:gd name="connsiteX7" fmla="*/ 27295 w 3357349"/>
              <a:gd name="connsiteY7" fmla="*/ 1146412 h 1473958"/>
              <a:gd name="connsiteX8" fmla="*/ 13647 w 3357349"/>
              <a:gd name="connsiteY8" fmla="*/ 1105468 h 1473958"/>
              <a:gd name="connsiteX9" fmla="*/ 0 w 3357349"/>
              <a:gd name="connsiteY9" fmla="*/ 1064525 h 1473958"/>
              <a:gd name="connsiteX10" fmla="*/ 40943 w 3357349"/>
              <a:gd name="connsiteY10" fmla="*/ 928047 h 1473958"/>
              <a:gd name="connsiteX11" fmla="*/ 54591 w 3357349"/>
              <a:gd name="connsiteY11" fmla="*/ 887104 h 1473958"/>
              <a:gd name="connsiteX12" fmla="*/ 136477 w 3357349"/>
              <a:gd name="connsiteY12" fmla="*/ 859809 h 1473958"/>
              <a:gd name="connsiteX13" fmla="*/ 177420 w 3357349"/>
              <a:gd name="connsiteY13" fmla="*/ 846161 h 1473958"/>
              <a:gd name="connsiteX14" fmla="*/ 218364 w 3357349"/>
              <a:gd name="connsiteY14" fmla="*/ 818865 h 1473958"/>
              <a:gd name="connsiteX15" fmla="*/ 272955 w 3357349"/>
              <a:gd name="connsiteY15" fmla="*/ 805218 h 1473958"/>
              <a:gd name="connsiteX16" fmla="*/ 423080 w 3357349"/>
              <a:gd name="connsiteY16" fmla="*/ 777922 h 1473958"/>
              <a:gd name="connsiteX17" fmla="*/ 600501 w 3357349"/>
              <a:gd name="connsiteY17" fmla="*/ 736979 h 1473958"/>
              <a:gd name="connsiteX18" fmla="*/ 641444 w 3357349"/>
              <a:gd name="connsiteY18" fmla="*/ 709683 h 1473958"/>
              <a:gd name="connsiteX19" fmla="*/ 723331 w 3357349"/>
              <a:gd name="connsiteY19" fmla="*/ 682388 h 1473958"/>
              <a:gd name="connsiteX20" fmla="*/ 764274 w 3357349"/>
              <a:gd name="connsiteY20" fmla="*/ 709683 h 1473958"/>
              <a:gd name="connsiteX21" fmla="*/ 777922 w 3357349"/>
              <a:gd name="connsiteY21" fmla="*/ 750626 h 1473958"/>
              <a:gd name="connsiteX22" fmla="*/ 968991 w 3357349"/>
              <a:gd name="connsiteY22" fmla="*/ 818865 h 1473958"/>
              <a:gd name="connsiteX23" fmla="*/ 1187355 w 3357349"/>
              <a:gd name="connsiteY23" fmla="*/ 832513 h 1473958"/>
              <a:gd name="connsiteX24" fmla="*/ 1241946 w 3357349"/>
              <a:gd name="connsiteY24" fmla="*/ 750626 h 1473958"/>
              <a:gd name="connsiteX25" fmla="*/ 1296537 w 3357349"/>
              <a:gd name="connsiteY25" fmla="*/ 668740 h 1473958"/>
              <a:gd name="connsiteX26" fmla="*/ 1323832 w 3357349"/>
              <a:gd name="connsiteY26" fmla="*/ 627797 h 1473958"/>
              <a:gd name="connsiteX27" fmla="*/ 1337480 w 3357349"/>
              <a:gd name="connsiteY27" fmla="*/ 586853 h 1473958"/>
              <a:gd name="connsiteX28" fmla="*/ 1419367 w 3357349"/>
              <a:gd name="connsiteY28" fmla="*/ 532262 h 1473958"/>
              <a:gd name="connsiteX29" fmla="*/ 1542197 w 3357349"/>
              <a:gd name="connsiteY29" fmla="*/ 436728 h 1473958"/>
              <a:gd name="connsiteX30" fmla="*/ 1583140 w 3357349"/>
              <a:gd name="connsiteY30" fmla="*/ 409432 h 1473958"/>
              <a:gd name="connsiteX31" fmla="*/ 1678674 w 3357349"/>
              <a:gd name="connsiteY31" fmla="*/ 382137 h 1473958"/>
              <a:gd name="connsiteX32" fmla="*/ 1760561 w 3357349"/>
              <a:gd name="connsiteY32" fmla="*/ 395785 h 1473958"/>
              <a:gd name="connsiteX33" fmla="*/ 1897038 w 3357349"/>
              <a:gd name="connsiteY33" fmla="*/ 450376 h 1473958"/>
              <a:gd name="connsiteX34" fmla="*/ 1951629 w 3357349"/>
              <a:gd name="connsiteY34" fmla="*/ 436728 h 1473958"/>
              <a:gd name="connsiteX35" fmla="*/ 1992573 w 3357349"/>
              <a:gd name="connsiteY35" fmla="*/ 354841 h 1473958"/>
              <a:gd name="connsiteX36" fmla="*/ 2033516 w 3357349"/>
              <a:gd name="connsiteY36" fmla="*/ 327546 h 1473958"/>
              <a:gd name="connsiteX37" fmla="*/ 2074459 w 3357349"/>
              <a:gd name="connsiteY37" fmla="*/ 245659 h 1473958"/>
              <a:gd name="connsiteX38" fmla="*/ 2115403 w 3357349"/>
              <a:gd name="connsiteY38" fmla="*/ 232012 h 1473958"/>
              <a:gd name="connsiteX39" fmla="*/ 2279176 w 3357349"/>
              <a:gd name="connsiteY39" fmla="*/ 245659 h 1473958"/>
              <a:gd name="connsiteX40" fmla="*/ 2320119 w 3357349"/>
              <a:gd name="connsiteY40" fmla="*/ 259307 h 1473958"/>
              <a:gd name="connsiteX41" fmla="*/ 2374710 w 3357349"/>
              <a:gd name="connsiteY41" fmla="*/ 245659 h 1473958"/>
              <a:gd name="connsiteX42" fmla="*/ 2429301 w 3357349"/>
              <a:gd name="connsiteY42" fmla="*/ 163773 h 1473958"/>
              <a:gd name="connsiteX43" fmla="*/ 2511188 w 3357349"/>
              <a:gd name="connsiteY43" fmla="*/ 81886 h 1473958"/>
              <a:gd name="connsiteX44" fmla="*/ 2524835 w 3357349"/>
              <a:gd name="connsiteY44" fmla="*/ 40943 h 1473958"/>
              <a:gd name="connsiteX45" fmla="*/ 2647665 w 3357349"/>
              <a:gd name="connsiteY45" fmla="*/ 0 h 1473958"/>
              <a:gd name="connsiteX46" fmla="*/ 2947916 w 3357349"/>
              <a:gd name="connsiteY46" fmla="*/ 13647 h 1473958"/>
              <a:gd name="connsiteX47" fmla="*/ 2988859 w 3357349"/>
              <a:gd name="connsiteY47" fmla="*/ 27295 h 1473958"/>
              <a:gd name="connsiteX48" fmla="*/ 3138985 w 3357349"/>
              <a:gd name="connsiteY48" fmla="*/ 68238 h 1473958"/>
              <a:gd name="connsiteX49" fmla="*/ 3179928 w 3357349"/>
              <a:gd name="connsiteY49" fmla="*/ 81886 h 1473958"/>
              <a:gd name="connsiteX50" fmla="*/ 3261814 w 3357349"/>
              <a:gd name="connsiteY50" fmla="*/ 122829 h 1473958"/>
              <a:gd name="connsiteX51" fmla="*/ 3289110 w 3357349"/>
              <a:gd name="connsiteY51" fmla="*/ 163773 h 1473958"/>
              <a:gd name="connsiteX52" fmla="*/ 3316406 w 3357349"/>
              <a:gd name="connsiteY52" fmla="*/ 245659 h 1473958"/>
              <a:gd name="connsiteX53" fmla="*/ 3343701 w 3357349"/>
              <a:gd name="connsiteY53" fmla="*/ 341194 h 1473958"/>
              <a:gd name="connsiteX54" fmla="*/ 3357349 w 3357349"/>
              <a:gd name="connsiteY54" fmla="*/ 382137 h 1473958"/>
              <a:gd name="connsiteX55" fmla="*/ 3343701 w 3357349"/>
              <a:gd name="connsiteY55" fmla="*/ 532262 h 1473958"/>
              <a:gd name="connsiteX56" fmla="*/ 3302758 w 3357349"/>
              <a:gd name="connsiteY56" fmla="*/ 655092 h 1473958"/>
              <a:gd name="connsiteX57" fmla="*/ 3289110 w 3357349"/>
              <a:gd name="connsiteY57" fmla="*/ 709683 h 1473958"/>
              <a:gd name="connsiteX58" fmla="*/ 3261814 w 3357349"/>
              <a:gd name="connsiteY58" fmla="*/ 791570 h 1473958"/>
              <a:gd name="connsiteX59" fmla="*/ 3248167 w 3357349"/>
              <a:gd name="connsiteY59" fmla="*/ 832513 h 1473958"/>
              <a:gd name="connsiteX60" fmla="*/ 3220871 w 3357349"/>
              <a:gd name="connsiteY60" fmla="*/ 914400 h 1473958"/>
              <a:gd name="connsiteX61" fmla="*/ 3207223 w 3357349"/>
              <a:gd name="connsiteY61" fmla="*/ 955343 h 1473958"/>
              <a:gd name="connsiteX62" fmla="*/ 3179928 w 3357349"/>
              <a:gd name="connsiteY62" fmla="*/ 98263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57349" h="1473958">
                <a:moveTo>
                  <a:pt x="395785" y="1473958"/>
                </a:moveTo>
                <a:cubicBezTo>
                  <a:pt x="373039" y="1455761"/>
                  <a:pt x="352248" y="1434806"/>
                  <a:pt x="327546" y="1419367"/>
                </a:cubicBezTo>
                <a:cubicBezTo>
                  <a:pt x="315347" y="1411742"/>
                  <a:pt x="297837" y="1414706"/>
                  <a:pt x="286603" y="1405719"/>
                </a:cubicBezTo>
                <a:cubicBezTo>
                  <a:pt x="273795" y="1395472"/>
                  <a:pt x="270905" y="1376374"/>
                  <a:pt x="259307" y="1364776"/>
                </a:cubicBezTo>
                <a:cubicBezTo>
                  <a:pt x="247709" y="1353178"/>
                  <a:pt x="230965" y="1347981"/>
                  <a:pt x="218364" y="1337480"/>
                </a:cubicBezTo>
                <a:cubicBezTo>
                  <a:pt x="203537" y="1325124"/>
                  <a:pt x="192247" y="1308893"/>
                  <a:pt x="177420" y="1296537"/>
                </a:cubicBezTo>
                <a:cubicBezTo>
                  <a:pt x="142142" y="1267139"/>
                  <a:pt x="136571" y="1269272"/>
                  <a:pt x="95534" y="1255594"/>
                </a:cubicBezTo>
                <a:cubicBezTo>
                  <a:pt x="30652" y="1212338"/>
                  <a:pt x="59778" y="1243859"/>
                  <a:pt x="27295" y="1146412"/>
                </a:cubicBezTo>
                <a:lnTo>
                  <a:pt x="13647" y="1105468"/>
                </a:lnTo>
                <a:lnTo>
                  <a:pt x="0" y="1064525"/>
                </a:lnTo>
                <a:cubicBezTo>
                  <a:pt x="24818" y="890791"/>
                  <a:pt x="-8710" y="1027352"/>
                  <a:pt x="40943" y="928047"/>
                </a:cubicBezTo>
                <a:cubicBezTo>
                  <a:pt x="47377" y="915180"/>
                  <a:pt x="42885" y="895466"/>
                  <a:pt x="54591" y="887104"/>
                </a:cubicBezTo>
                <a:cubicBezTo>
                  <a:pt x="78004" y="870381"/>
                  <a:pt x="109182" y="868907"/>
                  <a:pt x="136477" y="859809"/>
                </a:cubicBezTo>
                <a:cubicBezTo>
                  <a:pt x="150125" y="855260"/>
                  <a:pt x="165450" y="854141"/>
                  <a:pt x="177420" y="846161"/>
                </a:cubicBezTo>
                <a:cubicBezTo>
                  <a:pt x="191068" y="837062"/>
                  <a:pt x="203287" y="825326"/>
                  <a:pt x="218364" y="818865"/>
                </a:cubicBezTo>
                <a:cubicBezTo>
                  <a:pt x="235604" y="811476"/>
                  <a:pt x="254920" y="810371"/>
                  <a:pt x="272955" y="805218"/>
                </a:cubicBezTo>
                <a:cubicBezTo>
                  <a:pt x="371141" y="777165"/>
                  <a:pt x="242392" y="800508"/>
                  <a:pt x="423080" y="777922"/>
                </a:cubicBezTo>
                <a:cubicBezTo>
                  <a:pt x="535484" y="740453"/>
                  <a:pt x="476484" y="754695"/>
                  <a:pt x="600501" y="736979"/>
                </a:cubicBezTo>
                <a:cubicBezTo>
                  <a:pt x="614149" y="727880"/>
                  <a:pt x="626455" y="716345"/>
                  <a:pt x="641444" y="709683"/>
                </a:cubicBezTo>
                <a:cubicBezTo>
                  <a:pt x="667736" y="697998"/>
                  <a:pt x="723331" y="682388"/>
                  <a:pt x="723331" y="682388"/>
                </a:cubicBezTo>
                <a:cubicBezTo>
                  <a:pt x="736979" y="691486"/>
                  <a:pt x="754027" y="696875"/>
                  <a:pt x="764274" y="709683"/>
                </a:cubicBezTo>
                <a:cubicBezTo>
                  <a:pt x="773261" y="720916"/>
                  <a:pt x="767750" y="740454"/>
                  <a:pt x="777922" y="750626"/>
                </a:cubicBezTo>
                <a:cubicBezTo>
                  <a:pt x="847507" y="820211"/>
                  <a:pt x="875130" y="807133"/>
                  <a:pt x="968991" y="818865"/>
                </a:cubicBezTo>
                <a:cubicBezTo>
                  <a:pt x="1042649" y="867972"/>
                  <a:pt x="1053744" y="887530"/>
                  <a:pt x="1187355" y="832513"/>
                </a:cubicBezTo>
                <a:cubicBezTo>
                  <a:pt x="1217689" y="820022"/>
                  <a:pt x="1223749" y="777922"/>
                  <a:pt x="1241946" y="750626"/>
                </a:cubicBezTo>
                <a:lnTo>
                  <a:pt x="1296537" y="668740"/>
                </a:lnTo>
                <a:cubicBezTo>
                  <a:pt x="1305635" y="655092"/>
                  <a:pt x="1318645" y="643358"/>
                  <a:pt x="1323832" y="627797"/>
                </a:cubicBezTo>
                <a:cubicBezTo>
                  <a:pt x="1328381" y="614149"/>
                  <a:pt x="1327307" y="597026"/>
                  <a:pt x="1337480" y="586853"/>
                </a:cubicBezTo>
                <a:cubicBezTo>
                  <a:pt x="1360677" y="563656"/>
                  <a:pt x="1396170" y="555459"/>
                  <a:pt x="1419367" y="532262"/>
                </a:cubicBezTo>
                <a:cubicBezTo>
                  <a:pt x="1511426" y="440203"/>
                  <a:pt x="1464632" y="462583"/>
                  <a:pt x="1542197" y="436728"/>
                </a:cubicBezTo>
                <a:cubicBezTo>
                  <a:pt x="1555845" y="427629"/>
                  <a:pt x="1568469" y="416767"/>
                  <a:pt x="1583140" y="409432"/>
                </a:cubicBezTo>
                <a:cubicBezTo>
                  <a:pt x="1602715" y="399645"/>
                  <a:pt x="1661190" y="386508"/>
                  <a:pt x="1678674" y="382137"/>
                </a:cubicBezTo>
                <a:cubicBezTo>
                  <a:pt x="1705970" y="386686"/>
                  <a:pt x="1733715" y="389074"/>
                  <a:pt x="1760561" y="395785"/>
                </a:cubicBezTo>
                <a:cubicBezTo>
                  <a:pt x="1828021" y="412650"/>
                  <a:pt x="1840561" y="422137"/>
                  <a:pt x="1897038" y="450376"/>
                </a:cubicBezTo>
                <a:cubicBezTo>
                  <a:pt x="1915235" y="445827"/>
                  <a:pt x="1936022" y="447133"/>
                  <a:pt x="1951629" y="436728"/>
                </a:cubicBezTo>
                <a:cubicBezTo>
                  <a:pt x="2000937" y="403856"/>
                  <a:pt x="1961432" y="393768"/>
                  <a:pt x="1992573" y="354841"/>
                </a:cubicBezTo>
                <a:cubicBezTo>
                  <a:pt x="2002819" y="342033"/>
                  <a:pt x="2019868" y="336644"/>
                  <a:pt x="2033516" y="327546"/>
                </a:cubicBezTo>
                <a:cubicBezTo>
                  <a:pt x="2042506" y="300576"/>
                  <a:pt x="2050409" y="264899"/>
                  <a:pt x="2074459" y="245659"/>
                </a:cubicBezTo>
                <a:cubicBezTo>
                  <a:pt x="2085693" y="236672"/>
                  <a:pt x="2101755" y="236561"/>
                  <a:pt x="2115403" y="232012"/>
                </a:cubicBezTo>
                <a:cubicBezTo>
                  <a:pt x="2169994" y="236561"/>
                  <a:pt x="2224876" y="238419"/>
                  <a:pt x="2279176" y="245659"/>
                </a:cubicBezTo>
                <a:cubicBezTo>
                  <a:pt x="2293436" y="247560"/>
                  <a:pt x="2305733" y="259307"/>
                  <a:pt x="2320119" y="259307"/>
                </a:cubicBezTo>
                <a:cubicBezTo>
                  <a:pt x="2338876" y="259307"/>
                  <a:pt x="2356513" y="250208"/>
                  <a:pt x="2374710" y="245659"/>
                </a:cubicBezTo>
                <a:cubicBezTo>
                  <a:pt x="2392907" y="218364"/>
                  <a:pt x="2406104" y="186970"/>
                  <a:pt x="2429301" y="163773"/>
                </a:cubicBezTo>
                <a:lnTo>
                  <a:pt x="2511188" y="81886"/>
                </a:lnTo>
                <a:cubicBezTo>
                  <a:pt x="2515737" y="68238"/>
                  <a:pt x="2515848" y="52176"/>
                  <a:pt x="2524835" y="40943"/>
                </a:cubicBezTo>
                <a:cubicBezTo>
                  <a:pt x="2554359" y="4038"/>
                  <a:pt x="2607707" y="6659"/>
                  <a:pt x="2647665" y="0"/>
                </a:cubicBezTo>
                <a:cubicBezTo>
                  <a:pt x="2747749" y="4549"/>
                  <a:pt x="2848048" y="5658"/>
                  <a:pt x="2947916" y="13647"/>
                </a:cubicBezTo>
                <a:cubicBezTo>
                  <a:pt x="2962256" y="14794"/>
                  <a:pt x="2974903" y="23806"/>
                  <a:pt x="2988859" y="27295"/>
                </a:cubicBezTo>
                <a:cubicBezTo>
                  <a:pt x="3143184" y="65877"/>
                  <a:pt x="2963309" y="9680"/>
                  <a:pt x="3138985" y="68238"/>
                </a:cubicBezTo>
                <a:cubicBezTo>
                  <a:pt x="3152633" y="72787"/>
                  <a:pt x="3167958" y="73906"/>
                  <a:pt x="3179928" y="81886"/>
                </a:cubicBezTo>
                <a:cubicBezTo>
                  <a:pt x="3232841" y="117162"/>
                  <a:pt x="3205310" y="103995"/>
                  <a:pt x="3261814" y="122829"/>
                </a:cubicBezTo>
                <a:cubicBezTo>
                  <a:pt x="3270913" y="136477"/>
                  <a:pt x="3282448" y="148784"/>
                  <a:pt x="3289110" y="163773"/>
                </a:cubicBezTo>
                <a:cubicBezTo>
                  <a:pt x="3300796" y="190065"/>
                  <a:pt x="3307308" y="218364"/>
                  <a:pt x="3316406" y="245659"/>
                </a:cubicBezTo>
                <a:cubicBezTo>
                  <a:pt x="3349123" y="343810"/>
                  <a:pt x="3309433" y="221259"/>
                  <a:pt x="3343701" y="341194"/>
                </a:cubicBezTo>
                <a:cubicBezTo>
                  <a:pt x="3347653" y="355026"/>
                  <a:pt x="3352800" y="368489"/>
                  <a:pt x="3357349" y="382137"/>
                </a:cubicBezTo>
                <a:cubicBezTo>
                  <a:pt x="3352800" y="432179"/>
                  <a:pt x="3352433" y="482779"/>
                  <a:pt x="3343701" y="532262"/>
                </a:cubicBezTo>
                <a:cubicBezTo>
                  <a:pt x="3335509" y="578684"/>
                  <a:pt x="3313679" y="611410"/>
                  <a:pt x="3302758" y="655092"/>
                </a:cubicBezTo>
                <a:cubicBezTo>
                  <a:pt x="3298209" y="673289"/>
                  <a:pt x="3294500" y="691717"/>
                  <a:pt x="3289110" y="709683"/>
                </a:cubicBezTo>
                <a:cubicBezTo>
                  <a:pt x="3280842" y="737242"/>
                  <a:pt x="3270912" y="764274"/>
                  <a:pt x="3261814" y="791570"/>
                </a:cubicBezTo>
                <a:lnTo>
                  <a:pt x="3248167" y="832513"/>
                </a:lnTo>
                <a:lnTo>
                  <a:pt x="3220871" y="914400"/>
                </a:lnTo>
                <a:cubicBezTo>
                  <a:pt x="3216322" y="928048"/>
                  <a:pt x="3217395" y="945171"/>
                  <a:pt x="3207223" y="955343"/>
                </a:cubicBezTo>
                <a:lnTo>
                  <a:pt x="3179928" y="982638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3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0"/>
            <a:ext cx="4776403" cy="6727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5676" y="981330"/>
            <a:ext cx="60486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области какой складчатости расположены горы?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27223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Тектоническое строение и рельеф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Уральских гор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8263" y="1484784"/>
            <a:ext cx="43085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Область герцинской складчатости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3363664"/>
            <a:ext cx="15121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Предуралье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65766" y="4593789"/>
            <a:ext cx="26282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центральная полоса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43947" y="3363664"/>
            <a:ext cx="15121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Зауралье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>
            <a:off x="3779912" y="3548330"/>
            <a:ext cx="588001" cy="45673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0"/>
          </p:cNvCxnSpPr>
          <p:nvPr/>
        </p:nvCxnSpPr>
        <p:spPr>
          <a:xfrm flipV="1">
            <a:off x="3779912" y="4005064"/>
            <a:ext cx="900100" cy="5887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V="1">
            <a:off x="3779912" y="3068960"/>
            <a:ext cx="792088" cy="152482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1"/>
          </p:cNvCxnSpPr>
          <p:nvPr/>
        </p:nvCxnSpPr>
        <p:spPr>
          <a:xfrm flipH="1">
            <a:off x="4858263" y="3548330"/>
            <a:ext cx="38568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23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1862827"/>
            <a:ext cx="7344816" cy="4896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90872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Особенность Урала-разная крутизна его западных и восточных склонов…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068960"/>
            <a:ext cx="22322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Пологие западные</a:t>
            </a:r>
          </a:p>
          <a:p>
            <a:pPr algn="ctr"/>
            <a:r>
              <a:rPr lang="ru-RU" dirty="0" smtClean="0"/>
              <a:t>склоны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3392125"/>
            <a:ext cx="2304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Крутые восточные склоны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15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разная высота его частей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783" y="832715"/>
            <a:ext cx="3763858" cy="530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2910" y="1090730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Пай-</a:t>
            </a:r>
            <a:r>
              <a:rPr lang="ru-RU" dirty="0" err="1" smtClean="0"/>
              <a:t>Хой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15429" y="1759134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Полярный Урал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276872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Приполярный Урал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924944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Северный Урал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814912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Южный Урал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9478" y="3717032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Средний Урал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69990" y="2292093"/>
            <a:ext cx="28083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Г. Народная (1895 м)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65897" y="4814912"/>
            <a:ext cx="22823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Ямантау</a:t>
            </a:r>
            <a:r>
              <a:rPr lang="ru-RU" dirty="0" smtClean="0"/>
              <a:t> (1638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1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104306"/>
            <a:ext cx="7956376" cy="5684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77281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 тектонической карте сравните строение Урала и гор Южной Сибири. Какие горы старше?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06896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Горы Южной Сибири расположены в областях байкальской, каледонской и герцинской складчатости. Они старше.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0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28" y="890974"/>
            <a:ext cx="5561735" cy="2919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2120" y="2132856"/>
            <a:ext cx="3354852" cy="472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3410" y="-22848"/>
            <a:ext cx="550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Какие горы выше? Почему?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Г.Белуха</a:t>
            </a:r>
            <a:r>
              <a:rPr lang="ru-RU" dirty="0" smtClean="0">
                <a:solidFill>
                  <a:srgbClr val="002060"/>
                </a:solidFill>
              </a:rPr>
              <a:t> 4506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573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Г.Народная</a:t>
            </a:r>
            <a:r>
              <a:rPr lang="ru-RU" dirty="0" smtClean="0">
                <a:solidFill>
                  <a:srgbClr val="002060"/>
                </a:solidFill>
              </a:rPr>
              <a:t> 1895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7" y="3942348"/>
            <a:ext cx="5294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Несмотря на то, что горы Южной Сибири старше Уральских гор, они выше. В горах Южной Сибири произошли новейшие поднятия. Внутренние процессы протекают и в настоящее время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000" u="sng" dirty="0" smtClean="0">
                <a:solidFill>
                  <a:srgbClr val="FF0000"/>
                </a:solidFill>
              </a:rPr>
              <a:t> Горный пояс Южной Сибири имеет </a:t>
            </a:r>
            <a:r>
              <a:rPr lang="ru-RU" sz="2000" u="sng" dirty="0" err="1" smtClean="0">
                <a:solidFill>
                  <a:srgbClr val="FF0000"/>
                </a:solidFill>
              </a:rPr>
              <a:t>сейсмоопасность</a:t>
            </a:r>
            <a:r>
              <a:rPr lang="ru-RU" u="sng" dirty="0" smtClean="0">
                <a:solidFill>
                  <a:srgbClr val="FF0000"/>
                </a:solidFill>
              </a:rPr>
              <a:t>. 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0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</TotalTime>
  <Words>681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Пинаева Наталья Николаевна</dc:creator>
  <cp:lastModifiedBy>Учитель</cp:lastModifiedBy>
  <cp:revision>28</cp:revision>
  <dcterms:created xsi:type="dcterms:W3CDTF">2013-09-13T10:49:43Z</dcterms:created>
  <dcterms:modified xsi:type="dcterms:W3CDTF">2018-09-13T09:39:15Z</dcterms:modified>
</cp:coreProperties>
</file>