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4" r:id="rId4"/>
    <p:sldId id="295" r:id="rId5"/>
    <p:sldId id="296" r:id="rId6"/>
    <p:sldId id="298" r:id="rId7"/>
    <p:sldId id="280" r:id="rId8"/>
    <p:sldId id="297" r:id="rId9"/>
    <p:sldId id="283" r:id="rId10"/>
    <p:sldId id="290" r:id="rId11"/>
    <p:sldId id="286" r:id="rId12"/>
    <p:sldId id="278" r:id="rId13"/>
    <p:sldId id="299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276600" y="1052513"/>
            <a:ext cx="2133600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bat-Bold" pitchFamily="2" charset="0"/>
              </a:defRPr>
            </a:lvl1pPr>
          </a:lstStyle>
          <a:p>
            <a:pPr>
              <a:defRPr/>
            </a:pPr>
            <a:fld id="{9E3E82E4-AE04-46FA-A43C-AEC3654DDD93}" type="datetimeFigureOut">
              <a:rPr lang="ru-RU"/>
              <a:pPr>
                <a:defRPr/>
              </a:pPr>
              <a:t>24.08.2017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0F1D-2529-4BD8-AF55-0C86F1338733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45A6-E6E2-495B-9335-4DF590BF7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3CAB-37EE-4164-BF2A-B7B8F93B8AD0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A853-79AE-48C5-83D0-843328EC0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93B4-E886-40A6-ADB8-50B51ABD3CB6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CD518-CEA7-4292-A860-33B89BED6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059F-1317-41CF-AE04-25F7C36D65B3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8DF3-E4C8-4ABE-8537-A22AC5E4D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2DD5-7442-4795-A8DD-9D7F4249C4E2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FFD-1F6D-4A16-80B9-308B89C07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2847-A041-45DE-9B32-594445A53F0F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1CB8-F085-4558-87AD-70DD99E79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7609-C79F-4CDF-B2F0-FD3B3D85EB6C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C191-B723-415C-AC1E-5C65568D6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7F4A-2779-4466-93C2-73A31F1A084D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C91E-2705-4255-8251-8B6C3E3CD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ul Reaver\Desktop\Новая папка\создание шаблонов\6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EB043-0D83-42A8-98F9-9D39F0CFB997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1F2C8E8-C291-4678-9056-24EDE87BB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вал 8">
            <a:hlinkClick r:id="" action="ppaction://hlinkshowjump?jump=nextslide"/>
          </p:cNvPr>
          <p:cNvSpPr/>
          <p:nvPr userDrawn="1"/>
        </p:nvSpPr>
        <p:spPr>
          <a:xfrm>
            <a:off x="7812360" y="5517232"/>
            <a:ext cx="504056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Овал 7">
            <a:hlinkClick r:id="" action="ppaction://hlinkshowjump?jump=firstslide"/>
          </p:cNvPr>
          <p:cNvSpPr/>
          <p:nvPr userDrawn="1"/>
        </p:nvSpPr>
        <p:spPr>
          <a:xfrm>
            <a:off x="611560" y="5157192"/>
            <a:ext cx="504056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" name="Овал 19">
            <a:hlinkClick r:id="" action="ppaction://hlinkshowjump?jump=lastslide"/>
          </p:cNvPr>
          <p:cNvSpPr/>
          <p:nvPr userDrawn="1"/>
        </p:nvSpPr>
        <p:spPr>
          <a:xfrm>
            <a:off x="1043608" y="55892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84" r:id="rId3"/>
    <p:sldLayoutId id="2147483776" r:id="rId4"/>
    <p:sldLayoutId id="2147483777" r:id="rId5"/>
    <p:sldLayoutId id="2147483778" r:id="rId6"/>
    <p:sldLayoutId id="2147483785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bat-Bold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bg1"/>
          </a:solidFill>
          <a:latin typeface="Arbat-Bold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bg1"/>
          </a:solidFill>
          <a:latin typeface="Arbat-Bold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bg1"/>
          </a:solidFill>
          <a:latin typeface="Arbat-Bold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Arbat-Bold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Arbat-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The 19 </a:t>
            </a:r>
            <a:r>
              <a:rPr lang="en-US" u="sng" baseline="30000" dirty="0" err="1" smtClean="0">
                <a:latin typeface="+mj-lt"/>
              </a:rPr>
              <a:t>th</a:t>
            </a:r>
            <a:r>
              <a:rPr lang="en-US" u="sng" baseline="30000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of May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Classwork</a:t>
            </a:r>
            <a:endParaRPr lang="ru-RU" dirty="0" smtClean="0">
              <a:latin typeface="+mj-lt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411413" y="2349500"/>
            <a:ext cx="4071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3200" b="1" i="1">
              <a:solidFill>
                <a:schemeClr val="bg1"/>
              </a:solidFill>
              <a:latin typeface="Arbat-Bold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2852738"/>
            <a:ext cx="77057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i="1" u="sng" dirty="0">
                <a:solidFill>
                  <a:schemeClr val="bg1"/>
                </a:solidFill>
                <a:latin typeface="+mn-lt"/>
                <a:cs typeface="Arial" charset="0"/>
              </a:rPr>
              <a:t>“What can we do?”</a:t>
            </a:r>
            <a:endParaRPr lang="ru-RU" sz="6000" i="1" u="sng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44450"/>
          </a:xfrm>
        </p:spPr>
        <p:txBody>
          <a:bodyPr/>
          <a:lstStyle/>
          <a:p>
            <a:pPr>
              <a:defRPr/>
            </a:pPr>
            <a:r>
              <a:rPr lang="ru-RU" altLang="ru-RU" sz="4000" i="1" u="sng" dirty="0">
                <a:solidFill>
                  <a:srgbClr val="FFC000"/>
                </a:solidFill>
                <a:latin typeface="Arbat-Bold"/>
              </a:rPr>
              <a:t>Общий вопрос</a:t>
            </a:r>
            <a:r>
              <a:rPr lang="ru-RU" altLang="ru-RU" sz="4000" u="sng" dirty="0">
                <a:solidFill>
                  <a:srgbClr val="FFC000"/>
                </a:solidFill>
                <a:latin typeface="Arbat-Bold"/>
              </a:rPr>
              <a:t/>
            </a:r>
            <a:br>
              <a:rPr lang="ru-RU" altLang="ru-RU" sz="4000" u="sng" dirty="0">
                <a:solidFill>
                  <a:srgbClr val="FFC000"/>
                </a:solidFill>
                <a:latin typeface="Arbat-Bold"/>
              </a:rPr>
            </a:br>
            <a:endParaRPr lang="ru-RU" sz="4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4339" name="Содержимое 5"/>
          <p:cNvSpPr>
            <a:spLocks noGrp="1"/>
          </p:cNvSpPr>
          <p:nvPr>
            <p:ph idx="1"/>
          </p:nvPr>
        </p:nvSpPr>
        <p:spPr>
          <a:xfrm>
            <a:off x="684213" y="1412875"/>
            <a:ext cx="8229600" cy="33115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mtClean="0">
                <a:latin typeface="Arbat-Bold"/>
              </a:rPr>
              <a:t>	</a:t>
            </a:r>
            <a:r>
              <a:rPr lang="ru-RU" altLang="ru-RU" sz="4000" smtClean="0">
                <a:latin typeface="Arbat-Bold"/>
              </a:rPr>
              <a:t>	</a:t>
            </a:r>
          </a:p>
          <a:p>
            <a:pPr>
              <a:buFontTx/>
              <a:buNone/>
            </a:pPr>
            <a:endParaRPr lang="ru-RU" altLang="ru-RU" sz="4000" smtClean="0">
              <a:latin typeface="Arbat-Bold"/>
            </a:endParaRPr>
          </a:p>
          <a:p>
            <a:pPr>
              <a:buFontTx/>
              <a:buNone/>
            </a:pPr>
            <a:r>
              <a:rPr lang="ru-RU" altLang="ru-RU" sz="4000" smtClean="0">
                <a:latin typeface="Arbat-Bold"/>
              </a:rPr>
              <a:t>	</a:t>
            </a:r>
            <a:endParaRPr lang="en-US" altLang="ru-RU" sz="4000" smtClean="0">
              <a:latin typeface="Arbat-Bold"/>
            </a:endParaRPr>
          </a:p>
          <a:p>
            <a:pPr>
              <a:buFontTx/>
              <a:buNone/>
            </a:pPr>
            <a:r>
              <a:rPr lang="en-US" altLang="ru-RU" sz="4000" smtClean="0">
                <a:latin typeface="Times New Roman" pitchFamily="18" charset="0"/>
                <a:cs typeface="Times New Roman" pitchFamily="18" charset="0"/>
              </a:rPr>
              <a:t>	Can you swim? – Yes, I can.</a:t>
            </a:r>
            <a:endParaRPr lang="en-US" altLang="ru-RU" sz="4000" smtClean="0">
              <a:latin typeface="Arbat-Bold"/>
            </a:endParaRPr>
          </a:p>
          <a:p>
            <a:pPr>
              <a:buFontTx/>
              <a:buNone/>
            </a:pPr>
            <a:r>
              <a:rPr lang="en-US" altLang="ru-RU" sz="4000" smtClean="0">
                <a:latin typeface="Times New Roman" pitchFamily="18" charset="0"/>
                <a:cs typeface="Times New Roman" pitchFamily="18" charset="0"/>
              </a:rPr>
              <a:t>					   No, I can’t.</a:t>
            </a:r>
          </a:p>
          <a:p>
            <a:pPr>
              <a:buFontTx/>
              <a:buNone/>
            </a:pPr>
            <a:r>
              <a:rPr lang="en-US" altLang="ru-RU" sz="400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650" y="1700213"/>
          <a:ext cx="7416800" cy="94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00"/>
              </a:tblGrid>
              <a:tr h="9461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подлежащее + основной глагол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второстепенные члены предложения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81" marB="457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081088"/>
          </a:xfrm>
        </p:spPr>
        <p:txBody>
          <a:bodyPr/>
          <a:lstStyle/>
          <a:p>
            <a:r>
              <a:rPr lang="en-US" altLang="ru-RU" i="1" smtClean="0">
                <a:solidFill>
                  <a:srgbClr val="FFC000"/>
                </a:solidFill>
                <a:latin typeface="Arbat-Bold"/>
              </a:rPr>
              <a:t>Exercises</a:t>
            </a:r>
            <a:br>
              <a:rPr lang="en-US" altLang="ru-RU" i="1" smtClean="0">
                <a:solidFill>
                  <a:srgbClr val="FFC000"/>
                </a:solidFill>
                <a:latin typeface="Arbat-Bold"/>
              </a:rPr>
            </a:br>
            <a:r>
              <a:rPr lang="en-US" altLang="ru-RU" sz="2400" i="1" smtClean="0">
                <a:latin typeface="Arbat-Bold"/>
              </a:rPr>
              <a:t>Find the mistakes/ </a:t>
            </a:r>
            <a:r>
              <a:rPr lang="ru-RU" altLang="ru-RU" sz="2400" i="1" smtClean="0">
                <a:latin typeface="Arbat-Bold"/>
              </a:rPr>
              <a:t>найдите ошибки</a:t>
            </a:r>
            <a:endParaRPr lang="ru-RU" altLang="ru-RU" i="1" smtClean="0">
              <a:solidFill>
                <a:srgbClr val="FFC000"/>
              </a:solidFill>
              <a:latin typeface="Arbat-Bold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08175" y="1916113"/>
            <a:ext cx="6119813" cy="4249737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latin typeface="+mn-lt"/>
              </a:rPr>
              <a:t>I can to swim.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latin typeface="+mn-lt"/>
              </a:rPr>
              <a:t>He cans  dance.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latin typeface="+mn-lt"/>
              </a:rPr>
              <a:t>We can speak English.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latin typeface="+mn-lt"/>
              </a:rPr>
              <a:t>Can she sing?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latin typeface="+mn-lt"/>
              </a:rPr>
              <a:t>Does he can play the piano?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latin typeface="+mn-lt"/>
              </a:rPr>
              <a:t>We can’t stay with you.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3" name="Умножение 2"/>
          <p:cNvSpPr/>
          <p:nvPr/>
        </p:nvSpPr>
        <p:spPr>
          <a:xfrm>
            <a:off x="2484438" y="4365625"/>
            <a:ext cx="863600" cy="503238"/>
          </a:xfrm>
          <a:prstGeom prst="mathMultiply">
            <a:avLst>
              <a:gd name="adj1" fmla="val 55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3492500" y="2565400"/>
            <a:ext cx="503238" cy="503238"/>
          </a:xfrm>
          <a:prstGeom prst="mathMultiply">
            <a:avLst>
              <a:gd name="adj1" fmla="val 55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3276600" y="1989138"/>
            <a:ext cx="503238" cy="503237"/>
          </a:xfrm>
          <a:prstGeom prst="mathMultiply">
            <a:avLst>
              <a:gd name="adj1" fmla="val 55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851275" y="4365625"/>
            <a:ext cx="79216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Выгнутая вниз стрелка 13"/>
          <p:cNvSpPr/>
          <p:nvPr/>
        </p:nvSpPr>
        <p:spPr>
          <a:xfrm rot="10800000">
            <a:off x="2987675" y="4149725"/>
            <a:ext cx="1079500" cy="2159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8366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FFC000"/>
                </a:solidFill>
                <a:latin typeface="Arbat-Bold"/>
              </a:rPr>
              <a:t>Exercises</a:t>
            </a:r>
            <a:r>
              <a:rPr lang="en-US" i="1" dirty="0">
                <a:solidFill>
                  <a:srgbClr val="FFC000"/>
                </a:solidFill>
                <a:latin typeface="Arbat-Bold"/>
              </a:rPr>
              <a:t/>
            </a:r>
            <a:br>
              <a:rPr lang="en-US" i="1" dirty="0">
                <a:solidFill>
                  <a:srgbClr val="FFC000"/>
                </a:solidFill>
                <a:latin typeface="Arbat-Bold"/>
              </a:rPr>
            </a:br>
            <a:r>
              <a:rPr lang="en-US" altLang="ru-RU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bat-Bold"/>
                <a:cs typeface="Times New Roman" panose="02020603050405020304" pitchFamily="18" charset="0"/>
              </a:rPr>
              <a:t>Can</a:t>
            </a:r>
            <a:r>
              <a:rPr lang="en-US" altLang="ru-RU" sz="2800" i="1" dirty="0" smtClean="0">
                <a:latin typeface="Arbat-Bold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latin typeface="Arbat-Bold"/>
                <a:cs typeface="Times New Roman" panose="02020603050405020304" pitchFamily="18" charset="0"/>
              </a:rPr>
              <a:t>или </a:t>
            </a:r>
            <a:r>
              <a:rPr lang="en-US" altLang="ru-RU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bat-Bold"/>
                <a:cs typeface="Times New Roman" panose="02020603050405020304" pitchFamily="18" charset="0"/>
              </a:rPr>
              <a:t>cannot/can’t</a:t>
            </a:r>
            <a:r>
              <a:rPr lang="ru-RU" altLang="ru-RU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bat-Bold"/>
                <a:cs typeface="Times New Roman" panose="02020603050405020304" pitchFamily="18" charset="0"/>
              </a:rPr>
              <a:t>.                             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6387" name="Picture 35" descr="Картинка 64 из 56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71550" y="1125538"/>
            <a:ext cx="1008063" cy="3054350"/>
          </a:xfrm>
          <a:noFill/>
        </p:spPr>
      </p:pic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2051050" y="2133600"/>
            <a:ext cx="4249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  …  play basketball</a:t>
            </a:r>
            <a:r>
              <a:rPr lang="en-US" alt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37" descr="Картинка 9 из 2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2636838"/>
            <a:ext cx="157321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3995738" y="3284538"/>
            <a:ext cx="230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 …   sing</a:t>
            </a:r>
            <a:r>
              <a:rPr lang="en-US" alt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1331913" y="4365625"/>
            <a:ext cx="2587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Snail   …    run.</a:t>
            </a:r>
            <a:endParaRPr lang="ru-RU" altLang="ru-RU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292600"/>
            <a:ext cx="143986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3132138" y="1700213"/>
            <a:ext cx="719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7" name="Rectangle 101"/>
          <p:cNvSpPr>
            <a:spLocks noChangeArrowheads="1"/>
          </p:cNvSpPr>
          <p:nvPr/>
        </p:nvSpPr>
        <p:spPr bwMode="auto">
          <a:xfrm>
            <a:off x="5003800" y="2781300"/>
            <a:ext cx="719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8" name="Rectangle 102"/>
          <p:cNvSpPr>
            <a:spLocks noChangeArrowheads="1"/>
          </p:cNvSpPr>
          <p:nvPr/>
        </p:nvSpPr>
        <p:spPr bwMode="auto">
          <a:xfrm>
            <a:off x="2484438" y="3860800"/>
            <a:ext cx="719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916238" y="2133600"/>
            <a:ext cx="9620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4618038" y="3284538"/>
            <a:ext cx="962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124075" y="4365625"/>
            <a:ext cx="9620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>
                <a:latin typeface="Arbat-Bold"/>
              </a:rPr>
              <a:t>Homework </a:t>
            </a:r>
            <a:endParaRPr lang="ru-RU" altLang="ru-RU" smtClean="0">
              <a:latin typeface="Arbat-Bold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4400" smtClean="0">
                <a:latin typeface="Arbat-Bold"/>
              </a:rPr>
              <a:t>Learn the pronunciation of the verb CAN/CAN’T</a:t>
            </a:r>
          </a:p>
          <a:p>
            <a:r>
              <a:rPr lang="en-US" altLang="ru-RU" sz="4400" smtClean="0">
                <a:latin typeface="Arbat-Bold"/>
              </a:rPr>
              <a:t>Write 9 sentences with CAN</a:t>
            </a:r>
            <a:r>
              <a:rPr lang="ru-RU" altLang="ru-RU" sz="4400" smtClean="0">
                <a:latin typeface="Arbat-Bold"/>
              </a:rPr>
              <a:t>/</a:t>
            </a:r>
            <a:r>
              <a:rPr lang="en-US" altLang="ru-RU" sz="4400" smtClean="0">
                <a:latin typeface="Arbat-Bold"/>
              </a:rPr>
              <a:t>CAN’T and questions. </a:t>
            </a:r>
            <a:endParaRPr lang="ru-RU" altLang="ru-RU" sz="4400" smtClean="0">
              <a:latin typeface="Arbat-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i="1" dirty="0" smtClean="0">
                <a:solidFill>
                  <a:srgbClr val="FFC000"/>
                </a:solidFill>
                <a:latin typeface="+mj-lt"/>
              </a:rPr>
              <a:t>Фонетическая разминка</a:t>
            </a:r>
            <a:endParaRPr lang="ru-RU" sz="4800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latin typeface="+mn-lt"/>
              </a:rPr>
              <a:t>	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+mn-lt"/>
              </a:rPr>
              <a:t>	[</a:t>
            </a:r>
            <a:r>
              <a:rPr lang="en-US" sz="3600" dirty="0" smtClean="0">
                <a:latin typeface="Calibri"/>
              </a:rPr>
              <a:t>∫</a:t>
            </a:r>
            <a:r>
              <a:rPr lang="en-US" sz="3600" dirty="0" smtClean="0">
                <a:latin typeface="+mn-lt"/>
              </a:rPr>
              <a:t>] – shell, English, wish, shy, shape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+mn-lt"/>
              </a:rPr>
              <a:t>	[ŋ] – song, ring, sing, long, strong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+mn-lt"/>
              </a:rPr>
              <a:t>	[w] –we, weather, draw, watch, what</a:t>
            </a:r>
            <a:endParaRPr lang="ru-RU" sz="3600" dirty="0" smtClean="0">
              <a:latin typeface="+mn-lt"/>
            </a:endParaRP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700808"/>
            <a:ext cx="6177732" cy="396047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70040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What can we do if … ?</a:t>
            </a:r>
            <a:endParaRPr lang="ru-RU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9338" y="2349500"/>
            <a:ext cx="2952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4800" i="1">
                <a:latin typeface="Times New Roman" pitchFamily="18" charset="0"/>
                <a:cs typeface="Times New Roman" pitchFamily="18" charset="0"/>
              </a:rPr>
              <a:t>We can …</a:t>
            </a:r>
            <a:endParaRPr lang="ru-RU" altLang="ru-RU" sz="48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3"/>
          <p:cNvSpPr>
            <a:spLocks noGrp="1"/>
          </p:cNvSpPr>
          <p:nvPr>
            <p:ph idx="1"/>
          </p:nvPr>
        </p:nvSpPr>
        <p:spPr>
          <a:xfrm>
            <a:off x="900113" y="1989138"/>
            <a:ext cx="7272337" cy="3960812"/>
          </a:xfrm>
        </p:spPr>
        <p:txBody>
          <a:bodyPr/>
          <a:lstStyle/>
          <a:p>
            <a:pPr indent="342900">
              <a:buFontTx/>
              <a:buNone/>
              <a:defRPr/>
            </a:pP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переводится на русский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 глаголами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мочь, уметь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обозначает физическую способность выполнять какое-либо действие.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  <a:defRPr/>
            </a:pPr>
            <a:endParaRPr lang="ru-RU" altLang="ru-RU" dirty="0" smtClean="0">
              <a:latin typeface="Arbat-Bold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368425"/>
          </a:xfrm>
        </p:spPr>
        <p:txBody>
          <a:bodyPr/>
          <a:lstStyle/>
          <a:p>
            <a:r>
              <a:rPr lang="en-US" altLang="ru-RU" sz="6000" b="1" i="1" smtClean="0">
                <a:solidFill>
                  <a:srgbClr val="FFC000"/>
                </a:solidFill>
                <a:latin typeface="Arbat-Bold"/>
              </a:rPr>
              <a:t>CAN</a:t>
            </a:r>
            <a:endParaRPr lang="ru-RU" altLang="ru-RU" sz="6000" b="1" i="1" smtClean="0">
              <a:solidFill>
                <a:srgbClr val="FFC000"/>
              </a:solidFill>
              <a:latin typeface="Arbat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3"/>
          <p:cNvSpPr>
            <a:spLocks noGrp="1"/>
          </p:cNvSpPr>
          <p:nvPr>
            <p:ph idx="1"/>
          </p:nvPr>
        </p:nvSpPr>
        <p:spPr>
          <a:xfrm>
            <a:off x="2124075" y="1484313"/>
            <a:ext cx="2087563" cy="9366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5400" i="1" smtClean="0">
                <a:latin typeface="Times New Roman" pitchFamily="18" charset="0"/>
                <a:cs typeface="Times New Roman" pitchFamily="18" charset="0"/>
              </a:rPr>
              <a:t> I can</a:t>
            </a:r>
            <a:r>
              <a:rPr lang="en-US" altLang="ru-RU" smtClean="0">
                <a:latin typeface="Arbat-Bold"/>
              </a:rPr>
              <a:t> </a:t>
            </a:r>
            <a:endParaRPr lang="ru-RU" altLang="ru-RU" sz="4000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354138"/>
          </a:xfrm>
        </p:spPr>
        <p:txBody>
          <a:bodyPr/>
          <a:lstStyle/>
          <a:p>
            <a:r>
              <a:rPr lang="ru-RU" altLang="ru-RU" i="1" smtClean="0">
                <a:solidFill>
                  <a:srgbClr val="FFC000"/>
                </a:solidFill>
                <a:latin typeface="Arbat-Bold"/>
              </a:rPr>
              <a:t>Модальный глагол </a:t>
            </a:r>
            <a:r>
              <a:rPr lang="en-US" altLang="ru-RU" i="1" smtClean="0">
                <a:solidFill>
                  <a:srgbClr val="FFC000"/>
                </a:solidFill>
                <a:latin typeface="Arbat-Bold"/>
              </a:rPr>
              <a:t>CAN</a:t>
            </a:r>
            <a:endParaRPr lang="ru-RU" altLang="ru-RU" i="1" smtClean="0">
              <a:solidFill>
                <a:srgbClr val="FFC000"/>
              </a:solidFill>
              <a:latin typeface="Arbat-Bold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4300" y="1484313"/>
            <a:ext cx="201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5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… .</a:t>
            </a:r>
            <a:endParaRPr lang="ru-RU" altLang="ru-RU" sz="5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множение 4"/>
          <p:cNvSpPr/>
          <p:nvPr/>
        </p:nvSpPr>
        <p:spPr>
          <a:xfrm>
            <a:off x="3708400" y="1557338"/>
            <a:ext cx="1079500" cy="1008062"/>
          </a:xfrm>
          <a:prstGeom prst="mathMultiply">
            <a:avLst>
              <a:gd name="adj1" fmla="val 50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7813" y="4292600"/>
            <a:ext cx="59039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Вспомогательный глагол</a:t>
            </a:r>
          </a:p>
        </p:txBody>
      </p:sp>
      <p:sp>
        <p:nvSpPr>
          <p:cNvPr id="7" name="Умножение 6"/>
          <p:cNvSpPr/>
          <p:nvPr/>
        </p:nvSpPr>
        <p:spPr>
          <a:xfrm>
            <a:off x="1258888" y="3933825"/>
            <a:ext cx="6337300" cy="2159000"/>
          </a:xfrm>
          <a:prstGeom prst="mathMultiply">
            <a:avLst>
              <a:gd name="adj1" fmla="val 41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39975" y="2997200"/>
            <a:ext cx="5327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4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He/She  cans  sing.</a:t>
            </a:r>
            <a:endParaRPr lang="ru-RU" altLang="ru-RU" sz="4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множение 9"/>
          <p:cNvSpPr/>
          <p:nvPr/>
        </p:nvSpPr>
        <p:spPr>
          <a:xfrm>
            <a:off x="5148263" y="3141663"/>
            <a:ext cx="719137" cy="647700"/>
          </a:xfrm>
          <a:prstGeom prst="mathMultiply">
            <a:avLst>
              <a:gd name="adj1" fmla="val 50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arm-up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755650" y="1557338"/>
            <a:ext cx="3467100" cy="2547937"/>
          </a:xfrm>
        </p:spPr>
        <p:txBody>
          <a:bodyPr/>
          <a:lstStyle/>
          <a:p>
            <a:pPr marL="0" indent="0">
              <a:spcBef>
                <a:spcPts val="600"/>
              </a:spcBef>
              <a:buFontTx/>
              <a:buNone/>
            </a:pPr>
            <a:r>
              <a:rPr lang="en-US" altLang="ru-RU" smtClean="0">
                <a:latin typeface="Comic Sans MS" pitchFamily="66" charset="0"/>
              </a:rPr>
              <a:t>Boys hands up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altLang="ru-RU" smtClean="0">
                <a:latin typeface="Comic Sans MS" pitchFamily="66" charset="0"/>
              </a:rPr>
              <a:t>Boys hands down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altLang="ru-RU" smtClean="0">
                <a:latin typeface="Comic Sans MS" pitchFamily="66" charset="0"/>
              </a:rPr>
              <a:t>Boys and girls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altLang="ru-RU" smtClean="0">
                <a:latin typeface="Comic Sans MS" pitchFamily="66" charset="0"/>
              </a:rPr>
              <a:t>Turn around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572000" y="1628775"/>
            <a:ext cx="34559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ru-RU" sz="3200">
                <a:solidFill>
                  <a:schemeClr val="bg1"/>
                </a:solidFill>
                <a:latin typeface="Comic Sans MS" pitchFamily="66" charset="0"/>
              </a:rPr>
              <a:t>Girls hands up</a:t>
            </a:r>
          </a:p>
          <a:p>
            <a:pPr>
              <a:spcBef>
                <a:spcPts val="600"/>
              </a:spcBef>
            </a:pPr>
            <a:r>
              <a:rPr lang="en-US" altLang="ru-RU" sz="3200">
                <a:solidFill>
                  <a:schemeClr val="bg1"/>
                </a:solidFill>
                <a:latin typeface="Comic Sans MS" pitchFamily="66" charset="0"/>
              </a:rPr>
              <a:t>Girls hands down</a:t>
            </a:r>
          </a:p>
          <a:p>
            <a:pPr>
              <a:spcBef>
                <a:spcPts val="600"/>
              </a:spcBef>
            </a:pPr>
            <a:r>
              <a:rPr lang="en-US" altLang="ru-RU" sz="3200">
                <a:solidFill>
                  <a:schemeClr val="bg1"/>
                </a:solidFill>
                <a:latin typeface="Comic Sans MS" pitchFamily="66" charset="0"/>
              </a:rPr>
              <a:t>Girls and boys</a:t>
            </a:r>
          </a:p>
          <a:p>
            <a:pPr>
              <a:spcBef>
                <a:spcPts val="600"/>
              </a:spcBef>
            </a:pPr>
            <a:r>
              <a:rPr lang="en-US" altLang="ru-RU" sz="3200">
                <a:solidFill>
                  <a:schemeClr val="bg1"/>
                </a:solidFill>
                <a:latin typeface="Comic Sans MS" pitchFamily="66" charset="0"/>
              </a:rPr>
              <a:t>Turn around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" t="16606" r="298" b="18309"/>
          <a:stretch/>
        </p:blipFill>
        <p:spPr>
          <a:xfrm>
            <a:off x="2339752" y="3933056"/>
            <a:ext cx="4032448" cy="207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229600" cy="503237"/>
          </a:xfrm>
        </p:spPr>
        <p:txBody>
          <a:bodyPr/>
          <a:lstStyle/>
          <a:p>
            <a:pPr>
              <a:defRPr/>
            </a:pPr>
            <a:r>
              <a:rPr lang="ru-RU" altLang="ru-RU" sz="4000" i="1" u="sng" dirty="0">
                <a:solidFill>
                  <a:srgbClr val="FFC000"/>
                </a:solidFill>
                <a:latin typeface="Arbat-Bold"/>
              </a:rPr>
              <a:t>Утвердительные</a:t>
            </a:r>
            <a:r>
              <a:rPr lang="ru-RU" altLang="ru-RU" sz="4000" u="sng" dirty="0">
                <a:solidFill>
                  <a:srgbClr val="FFC000"/>
                </a:solidFill>
                <a:latin typeface="Arbat-Bold"/>
              </a:rPr>
              <a:t> </a:t>
            </a:r>
            <a:r>
              <a:rPr lang="ru-RU" altLang="ru-RU" sz="4000" i="1" u="sng" dirty="0">
                <a:solidFill>
                  <a:srgbClr val="FFC000"/>
                </a:solidFill>
                <a:latin typeface="Arbat-Bold"/>
              </a:rPr>
              <a:t>предложения</a:t>
            </a:r>
            <a:r>
              <a:rPr lang="ru-RU" altLang="ru-RU" sz="4000" u="sng" dirty="0">
                <a:solidFill>
                  <a:srgbClr val="FFC000"/>
                </a:solidFill>
                <a:latin typeface="Arbat-Bold"/>
              </a:rPr>
              <a:t/>
            </a:r>
            <a:br>
              <a:rPr lang="ru-RU" altLang="ru-RU" sz="4000" u="sng" dirty="0">
                <a:solidFill>
                  <a:srgbClr val="FFC000"/>
                </a:solidFill>
                <a:latin typeface="Arbat-Bold"/>
              </a:rPr>
            </a:br>
            <a:endParaRPr lang="ru-RU" sz="4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1267" name="Содержимое 5"/>
          <p:cNvSpPr>
            <a:spLocks noGrp="1"/>
          </p:cNvSpPr>
          <p:nvPr>
            <p:ph idx="1"/>
          </p:nvPr>
        </p:nvSpPr>
        <p:spPr>
          <a:xfrm>
            <a:off x="611188" y="1125538"/>
            <a:ext cx="8229600" cy="33004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mtClean="0">
                <a:latin typeface="Arbat-Bold"/>
              </a:rPr>
              <a:t>	</a:t>
            </a:r>
            <a:r>
              <a:rPr lang="ru-RU" altLang="ru-RU" sz="4000" smtClean="0">
                <a:latin typeface="Arbat-Bold"/>
              </a:rPr>
              <a:t>	</a:t>
            </a:r>
          </a:p>
          <a:p>
            <a:pPr>
              <a:buFontTx/>
              <a:buNone/>
            </a:pPr>
            <a:endParaRPr lang="ru-RU" altLang="ru-RU" sz="4000" smtClean="0">
              <a:latin typeface="Arbat-Bold"/>
            </a:endParaRPr>
          </a:p>
          <a:p>
            <a:pPr>
              <a:buFontTx/>
              <a:buNone/>
            </a:pPr>
            <a:r>
              <a:rPr lang="ru-RU" altLang="ru-RU" sz="4000" smtClean="0">
                <a:latin typeface="Arbat-Bold"/>
              </a:rPr>
              <a:t>	</a:t>
            </a:r>
            <a:r>
              <a:rPr lang="en-US" altLang="ru-RU" sz="4000" smtClean="0">
                <a:latin typeface="Times New Roman" pitchFamily="18" charset="0"/>
                <a:cs typeface="Times New Roman" pitchFamily="18" charset="0"/>
              </a:rPr>
              <a:t>I can swim.			We can swim.</a:t>
            </a:r>
            <a:endParaRPr lang="en-US" altLang="ru-RU" sz="4000" smtClean="0">
              <a:latin typeface="Arbat-Bold"/>
            </a:endParaRPr>
          </a:p>
          <a:p>
            <a:pPr>
              <a:buFontTx/>
              <a:buNone/>
            </a:pPr>
            <a:r>
              <a:rPr lang="en-US" altLang="ru-RU" sz="4000" smtClean="0">
                <a:latin typeface="Times New Roman" pitchFamily="18" charset="0"/>
                <a:cs typeface="Times New Roman" pitchFamily="18" charset="0"/>
              </a:rPr>
              <a:t>	You can swim.		You can swim.</a:t>
            </a:r>
          </a:p>
          <a:p>
            <a:pPr>
              <a:buFontTx/>
              <a:buNone/>
            </a:pPr>
            <a:r>
              <a:rPr lang="en-US" altLang="ru-RU" sz="4000" smtClean="0">
                <a:latin typeface="Times New Roman" pitchFamily="18" charset="0"/>
                <a:cs typeface="Times New Roman" pitchFamily="18" charset="0"/>
              </a:rPr>
              <a:t>	He/She can swim.	They can swim.</a:t>
            </a:r>
          </a:p>
          <a:p>
            <a:pPr>
              <a:buFontTx/>
              <a:buNone/>
            </a:pPr>
            <a:r>
              <a:rPr lang="en-US" altLang="ru-RU" sz="4000" smtClean="0">
                <a:latin typeface="Times New Roman" pitchFamily="18" charset="0"/>
                <a:cs typeface="Times New Roman" pitchFamily="18" charset="0"/>
              </a:rPr>
              <a:t>	It can swim.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650" y="1484313"/>
          <a:ext cx="7416800" cy="94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00"/>
              </a:tblGrid>
              <a:tr h="946150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Подлежащее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can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основной глагол + второстепенные члены предложения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81" marB="457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>
                <a:latin typeface="Arbat-Bold"/>
              </a:rPr>
              <a:t>What people can do if… ?</a:t>
            </a:r>
            <a:endParaRPr lang="ru-RU" altLang="ru-RU" smtClean="0">
              <a:latin typeface="Arbat-Bold"/>
            </a:endParaRPr>
          </a:p>
        </p:txBody>
      </p:sp>
      <p:pic>
        <p:nvPicPr>
          <p:cNvPr id="12291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84313"/>
            <a:ext cx="3600450" cy="3349625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63938" y="1989138"/>
          <a:ext cx="4679950" cy="30241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79950"/>
              </a:tblGrid>
              <a:tr h="302418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I                      sing.</a:t>
                      </a:r>
                    </a:p>
                    <a:p>
                      <a:r>
                        <a:rPr lang="en-US" sz="3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You                 draw.</a:t>
                      </a:r>
                    </a:p>
                    <a:p>
                      <a:r>
                        <a:rPr lang="en-US" sz="3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He</a:t>
                      </a:r>
                      <a:r>
                        <a:rPr lang="en-US" sz="36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     can      read.</a:t>
                      </a:r>
                      <a:endParaRPr lang="en-US" sz="3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en-US" sz="3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We                 watch</a:t>
                      </a:r>
                      <a:r>
                        <a:rPr lang="en-US" sz="36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TV.</a:t>
                      </a:r>
                      <a:endParaRPr lang="en-US" sz="3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en-US" sz="3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They</a:t>
                      </a:r>
                    </a:p>
                  </a:txBody>
                  <a:tcPr marL="91429" marR="91429"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5"/>
          <p:cNvSpPr>
            <a:spLocks noGrp="1"/>
          </p:cNvSpPr>
          <p:nvPr>
            <p:ph idx="1"/>
          </p:nvPr>
        </p:nvSpPr>
        <p:spPr>
          <a:xfrm>
            <a:off x="684213" y="476250"/>
            <a:ext cx="7940675" cy="504031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mtClean="0">
                <a:latin typeface="Arbat-Bold"/>
              </a:rPr>
              <a:t>	</a:t>
            </a:r>
            <a:r>
              <a:rPr lang="ru-RU" altLang="ru-RU" sz="4000" u="sng" smtClean="0">
                <a:solidFill>
                  <a:srgbClr val="FFC000"/>
                </a:solidFill>
                <a:latin typeface="Arbat-Bold"/>
              </a:rPr>
              <a:t>Отрицательные предложения</a:t>
            </a:r>
          </a:p>
          <a:p>
            <a:pPr>
              <a:buFontTx/>
              <a:buNone/>
            </a:pPr>
            <a:r>
              <a:rPr lang="ru-RU" altLang="ru-RU" sz="4000" smtClean="0">
                <a:latin typeface="Arbat-Bold"/>
              </a:rPr>
              <a:t>	</a:t>
            </a:r>
          </a:p>
          <a:p>
            <a:pPr>
              <a:buFontTx/>
              <a:buNone/>
            </a:pPr>
            <a:endParaRPr lang="ru-RU" altLang="ru-RU" sz="4000" smtClean="0">
              <a:latin typeface="Arbat-Bold"/>
            </a:endParaRPr>
          </a:p>
          <a:p>
            <a:pPr>
              <a:buFontTx/>
              <a:buNone/>
            </a:pPr>
            <a:r>
              <a:rPr lang="ru-RU" altLang="ru-RU" sz="4000" smtClean="0">
                <a:latin typeface="Arbat-Bold"/>
              </a:rPr>
              <a:t>	</a:t>
            </a:r>
            <a:r>
              <a:rPr lang="en-US" altLang="ru-RU" sz="4000" smtClean="0">
                <a:latin typeface="Times New Roman" pitchFamily="18" charset="0"/>
                <a:cs typeface="Times New Roman" pitchFamily="18" charset="0"/>
              </a:rPr>
              <a:t>I can not swim. = I can’t swim.</a:t>
            </a:r>
            <a:endParaRPr lang="en-US" altLang="ru-RU" sz="4000" smtClean="0">
              <a:latin typeface="Arbat-Bold"/>
            </a:endParaRPr>
          </a:p>
          <a:p>
            <a:pPr>
              <a:buFontTx/>
              <a:buNone/>
            </a:pPr>
            <a:r>
              <a:rPr lang="en-US" altLang="ru-RU" sz="4000" smtClean="0">
                <a:latin typeface="Times New Roman" pitchFamily="18" charset="0"/>
                <a:cs typeface="Times New Roman" pitchFamily="18" charset="0"/>
              </a:rPr>
              <a:t>	He can not swim. = He can’t swim.</a:t>
            </a:r>
          </a:p>
          <a:p>
            <a:pPr>
              <a:buFontTx/>
              <a:buNone/>
            </a:pPr>
            <a:r>
              <a:rPr lang="en-US" altLang="ru-RU" sz="4000" smtClean="0">
                <a:latin typeface="Times New Roman" pitchFamily="18" charset="0"/>
                <a:cs typeface="Times New Roman" pitchFamily="18" charset="0"/>
              </a:rPr>
              <a:t>	They can not swim. = They can’t     swim.</a:t>
            </a:r>
          </a:p>
          <a:p>
            <a:pPr>
              <a:buFontTx/>
              <a:buNone/>
            </a:pPr>
            <a:r>
              <a:rPr lang="en-US" altLang="ru-RU" sz="400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412875"/>
          <a:ext cx="7416800" cy="94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00"/>
              </a:tblGrid>
              <a:tr h="946150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Подлежащее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cannot /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can’t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второстепенные члены предложения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81" marB="457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211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Arbat-Bold</vt:lpstr>
      <vt:lpstr>Calibri</vt:lpstr>
      <vt:lpstr>Times New Roman</vt:lpstr>
      <vt:lpstr>Comic Sans MS</vt:lpstr>
      <vt:lpstr>Тема Office</vt:lpstr>
      <vt:lpstr>The 19 th  of May Classwork</vt:lpstr>
      <vt:lpstr>Фонетическая разминка</vt:lpstr>
      <vt:lpstr>What can we do if … ?</vt:lpstr>
      <vt:lpstr>CAN</vt:lpstr>
      <vt:lpstr>Модальный глагол CAN</vt:lpstr>
      <vt:lpstr>Warm-up</vt:lpstr>
      <vt:lpstr>Утвердительные предложения </vt:lpstr>
      <vt:lpstr>What people can do if… ?</vt:lpstr>
      <vt:lpstr>Слайд 9</vt:lpstr>
      <vt:lpstr>Общий вопрос </vt:lpstr>
      <vt:lpstr>Exercises Find the mistakes/ найдите ошибки</vt:lpstr>
      <vt:lpstr>Exercises Can или cannot/can’t.                               </vt:lpstr>
      <vt:lpstr>Homework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Классная доска</dc:title>
  <dc:creator>Soul Reaver;Irenus</dc:creator>
  <cp:lastModifiedBy>Glavbyx</cp:lastModifiedBy>
  <cp:revision>125</cp:revision>
  <dcterms:created xsi:type="dcterms:W3CDTF">2011-07-08T08:05:38Z</dcterms:created>
  <dcterms:modified xsi:type="dcterms:W3CDTF">2017-08-24T05:18:53Z</dcterms:modified>
</cp:coreProperties>
</file>