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88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59" r:id="rId14"/>
    <p:sldId id="263" r:id="rId15"/>
    <p:sldId id="280" r:id="rId16"/>
    <p:sldId id="281" r:id="rId17"/>
    <p:sldId id="282" r:id="rId18"/>
    <p:sldId id="283" r:id="rId19"/>
    <p:sldId id="266" r:id="rId20"/>
    <p:sldId id="267" r:id="rId21"/>
    <p:sldId id="290" r:id="rId22"/>
    <p:sldId id="291" r:id="rId23"/>
    <p:sldId id="289" r:id="rId24"/>
    <p:sldId id="269" r:id="rId25"/>
    <p:sldId id="284" r:id="rId26"/>
    <p:sldId id="28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8" autoAdjust="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2B41B-1213-40DA-B4A5-FC0E904A7DE0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6514F-D71D-4D23-8370-AA1F3EAFDF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267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BF85-687C-480E-B9DC-58881CDE3D6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BF85-687C-480E-B9DC-58881CDE3D6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BF85-687C-480E-B9DC-58881CDE3D6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BF85-687C-480E-B9DC-58881CDE3D6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BF85-687C-480E-B9DC-58881CDE3D6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BF85-687C-480E-B9DC-58881CDE3D6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BF85-687C-480E-B9DC-58881CDE3D6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BF85-687C-480E-B9DC-58881CDE3D6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BF85-687C-480E-B9DC-58881CDE3D6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BF85-687C-480E-B9DC-58881CDE3D6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BF85-687C-480E-B9DC-58881CDE3D6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18BF85-687C-480E-B9DC-58881CDE3D6F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8511F5-FD11-4BF1-BFB8-FB51ADA903E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980728"/>
            <a:ext cx="7920880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chemeClr val="bg2">
                    <a:lumMod val="75000"/>
                  </a:schemeClr>
                </a:solidFill>
              </a:rPr>
              <a:t>Русский язык</a:t>
            </a:r>
            <a:endParaRPr lang="ru-RU" sz="88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7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Чес</a:t>
            </a:r>
            <a:r>
              <a:rPr lang="ru-RU" sz="6600" b="1" dirty="0" smtClean="0">
                <a:solidFill>
                  <a:srgbClr val="FF0000"/>
                </a:solidFill>
              </a:rPr>
              <a:t>т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ный, ш</a:t>
            </a:r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нель, с</a:t>
            </a:r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леный, ц</a:t>
            </a:r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тата, гр</a:t>
            </a:r>
            <a:r>
              <a:rPr lang="ru-RU" sz="6600" b="1" dirty="0">
                <a:solidFill>
                  <a:srgbClr val="FF0000"/>
                </a:solidFill>
              </a:rPr>
              <a:t>о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за, мес</a:t>
            </a:r>
            <a:r>
              <a:rPr lang="ru-RU" sz="6600" b="1" dirty="0">
                <a:solidFill>
                  <a:srgbClr val="FF0000"/>
                </a:solidFill>
              </a:rPr>
              <a:t>т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ный, л</a:t>
            </a:r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ловый, в</a:t>
            </a:r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лна,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грус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ный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496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Чес</a:t>
            </a:r>
            <a:r>
              <a:rPr lang="ru-RU" sz="6600" b="1" dirty="0" smtClean="0">
                <a:solidFill>
                  <a:srgbClr val="FF0000"/>
                </a:solidFill>
              </a:rPr>
              <a:t>т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ный, ш</a:t>
            </a:r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нель, с</a:t>
            </a:r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леный, ц</a:t>
            </a:r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тата, гр</a:t>
            </a:r>
            <a:r>
              <a:rPr lang="ru-RU" sz="6600" b="1" dirty="0">
                <a:solidFill>
                  <a:srgbClr val="FF0000"/>
                </a:solidFill>
              </a:rPr>
              <a:t>о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за, мес</a:t>
            </a:r>
            <a:r>
              <a:rPr lang="ru-RU" sz="6600" b="1" dirty="0">
                <a:solidFill>
                  <a:srgbClr val="FF0000"/>
                </a:solidFill>
              </a:rPr>
              <a:t>т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ный, л</a:t>
            </a:r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ловый, в</a:t>
            </a:r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лна, грус</a:t>
            </a:r>
            <a:r>
              <a:rPr lang="ru-RU" sz="6600" b="1" dirty="0">
                <a:solidFill>
                  <a:srgbClr val="FF0000"/>
                </a:solidFill>
              </a:rPr>
              <a:t>т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ный. </a:t>
            </a:r>
          </a:p>
        </p:txBody>
      </p:sp>
    </p:spTree>
    <p:extLst>
      <p:ext uri="{BB962C8B-B14F-4D97-AF65-F5344CB8AC3E}">
        <p14:creationId xmlns:p14="http://schemas.microsoft.com/office/powerpoint/2010/main" val="224588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Чес</a:t>
            </a:r>
            <a:r>
              <a:rPr lang="ru-RU" sz="4000" b="1" dirty="0" smtClean="0">
                <a:solidFill>
                  <a:srgbClr val="FF0000"/>
                </a:solidFill>
              </a:rPr>
              <a:t>т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ный, ш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нель, с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леный, ц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тата, гр</a:t>
            </a:r>
            <a:r>
              <a:rPr lang="ru-RU" sz="4000" b="1" dirty="0"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за, мес</a:t>
            </a:r>
            <a:r>
              <a:rPr lang="ru-RU" sz="4000" b="1" dirty="0">
                <a:solidFill>
                  <a:srgbClr val="FF0000"/>
                </a:solidFill>
              </a:rPr>
              <a:t>т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ный, л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ловый, в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лна, грус</a:t>
            </a:r>
            <a:r>
              <a:rPr lang="ru-RU" sz="4000" b="1" dirty="0">
                <a:solidFill>
                  <a:srgbClr val="FF0000"/>
                </a:solidFill>
              </a:rPr>
              <a:t>т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ный. 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37160" indent="0">
              <a:buNone/>
            </a:pPr>
            <a:endParaRPr lang="ru-RU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37160" indent="0"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</a:p>
          <a:p>
            <a:pPr marL="137160" indent="0"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</a:p>
          <a:p>
            <a:pPr marL="137160" indent="0"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Т</a:t>
            </a:r>
          </a:p>
        </p:txBody>
      </p:sp>
    </p:spTree>
    <p:extLst>
      <p:ext uri="{BB962C8B-B14F-4D97-AF65-F5344CB8AC3E}">
        <p14:creationId xmlns:p14="http://schemas.microsoft.com/office/powerpoint/2010/main" val="400471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333375"/>
            <a:ext cx="8568952" cy="59753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	Честный, местный, грустный.</a:t>
            </a:r>
          </a:p>
          <a:p>
            <a:pPr marL="137160" indent="0">
              <a:buNone/>
            </a:pP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	Соленый, гроза, волна.</a:t>
            </a:r>
          </a:p>
          <a:p>
            <a:pPr marL="137160" indent="0">
              <a:buNone/>
            </a:pP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	Ш</a:t>
            </a:r>
            <a:r>
              <a:rPr lang="ru-RU" sz="6000" b="1" dirty="0" smtClean="0">
                <a:solidFill>
                  <a:srgbClr val="FF0000"/>
                </a:solidFill>
              </a:rPr>
              <a:t>и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нель, ц</a:t>
            </a:r>
            <a:r>
              <a:rPr lang="ru-RU" sz="6000" b="1" dirty="0" smtClean="0">
                <a:solidFill>
                  <a:srgbClr val="FF0000"/>
                </a:solidFill>
              </a:rPr>
              <a:t>и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тата, л</a:t>
            </a:r>
            <a:r>
              <a:rPr lang="ru-RU" sz="6000" b="1" dirty="0" smtClean="0">
                <a:solidFill>
                  <a:srgbClr val="FF0000"/>
                </a:solidFill>
              </a:rPr>
              <a:t>и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ловый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22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cene3d>
            <a:camera prst="orthographicFront"/>
            <a:lightRig rig="soft" dir="t">
              <a:rot lat="0" lon="0" rev="16800000"/>
            </a:lightRig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8000" dirty="0" smtClean="0">
                <a:solidFill>
                  <a:srgbClr val="7030A0"/>
                </a:solidFill>
              </a:rPr>
              <a:t>ШИНЕЛЬ</a:t>
            </a:r>
            <a:endParaRPr lang="ru-RU" sz="8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680520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p3d extrusionH="57150">
              <a:bevelT w="50800" h="38100" prst="riblet"/>
            </a:sp3d>
          </a:bodyPr>
          <a:lstStyle/>
          <a:p>
            <a:pPr marL="137160" indent="0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 </a:t>
            </a:r>
            <a:r>
              <a:rPr lang="ru-RU" sz="4800" dirty="0" smtClean="0">
                <a:solidFill>
                  <a:srgbClr val="002060"/>
                </a:solidFill>
              </a:rPr>
              <a:t>Элемент обмундирования лиц, проходящих государственную службу. Форменное пальто со складками на спине и хлястиком.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79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333375"/>
            <a:ext cx="8568952" cy="59753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</a:rPr>
              <a:t>Простое предложение</a:t>
            </a:r>
          </a:p>
        </p:txBody>
      </p:sp>
    </p:spTree>
    <p:extLst>
      <p:ext uri="{BB962C8B-B14F-4D97-AF65-F5344CB8AC3E}">
        <p14:creationId xmlns:p14="http://schemas.microsoft.com/office/powerpoint/2010/main" val="207303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333375"/>
            <a:ext cx="8568952" cy="59753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</a:rPr>
              <a:t>Простое предложение</a:t>
            </a:r>
          </a:p>
          <a:p>
            <a:pPr marL="137160" indent="0">
              <a:buNone/>
            </a:pPr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</a:rPr>
              <a:t>Сложное предложение</a:t>
            </a:r>
          </a:p>
        </p:txBody>
      </p:sp>
    </p:spTree>
    <p:extLst>
      <p:ext uri="{BB962C8B-B14F-4D97-AF65-F5344CB8AC3E}">
        <p14:creationId xmlns:p14="http://schemas.microsoft.com/office/powerpoint/2010/main" val="116579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333375"/>
            <a:ext cx="8568952" cy="59753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Простое предложение</a:t>
            </a:r>
          </a:p>
          <a:p>
            <a:pPr marL="137160" indent="0">
              <a:buNone/>
            </a:pP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Сложное предложение</a:t>
            </a:r>
          </a:p>
          <a:p>
            <a:pPr marL="137160" indent="0">
              <a:buNone/>
            </a:pP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Предложение с прямой речью</a:t>
            </a:r>
          </a:p>
        </p:txBody>
      </p:sp>
    </p:spTree>
    <p:extLst>
      <p:ext uri="{BB962C8B-B14F-4D97-AF65-F5344CB8AC3E}">
        <p14:creationId xmlns:p14="http://schemas.microsoft.com/office/powerpoint/2010/main" val="233634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184086" cy="1512168"/>
          </a:xfrm>
        </p:spPr>
        <p:txBody>
          <a:bodyPr>
            <a:noAutofit/>
          </a:bodyPr>
          <a:lstStyle/>
          <a:p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76672"/>
            <a:ext cx="7488832" cy="576064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Закрепление знаний о  простом предложении, сложном и  предложении с прямой речью</a:t>
            </a:r>
          </a:p>
          <a:p>
            <a:endParaRPr lang="ru-RU" sz="60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ru-RU" sz="60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90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soft" dir="t">
              <a:rot lat="0" lon="0" rev="16800000"/>
            </a:lightRig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Расставь знаки препинания в схемах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09160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1)  </a:t>
            </a:r>
            <a:r>
              <a:rPr lang="en-US" sz="4800" b="1" dirty="0" smtClean="0">
                <a:solidFill>
                  <a:srgbClr val="002060"/>
                </a:solidFill>
              </a:rPr>
              <a:t>[</a:t>
            </a:r>
            <a:r>
              <a:rPr lang="ru-RU" sz="4800" b="1" dirty="0" smtClean="0">
                <a:solidFill>
                  <a:srgbClr val="002060"/>
                </a:solidFill>
              </a:rPr>
              <a:t> - =  и </a:t>
            </a:r>
            <a:r>
              <a:rPr lang="en-US" sz="4800" b="1" dirty="0" smtClean="0">
                <a:solidFill>
                  <a:srgbClr val="002060"/>
                </a:solidFill>
              </a:rPr>
              <a:t>O</a:t>
            </a:r>
            <a:r>
              <a:rPr lang="ru-RU" sz="4800" b="1" dirty="0" smtClean="0">
                <a:solidFill>
                  <a:srgbClr val="002060"/>
                </a:solidFill>
              </a:rPr>
              <a:t>  и </a:t>
            </a:r>
            <a:r>
              <a:rPr lang="en-US" sz="4800" b="1" dirty="0" smtClean="0">
                <a:solidFill>
                  <a:srgbClr val="002060"/>
                </a:solidFill>
              </a:rPr>
              <a:t>O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</a:rPr>
              <a:t>]</a:t>
            </a:r>
            <a:r>
              <a:rPr lang="ru-RU" sz="48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2)  </a:t>
            </a:r>
            <a:r>
              <a:rPr lang="en-US" sz="4800" b="1" dirty="0" smtClean="0">
                <a:solidFill>
                  <a:srgbClr val="002060"/>
                </a:solidFill>
              </a:rPr>
              <a:t>[</a:t>
            </a:r>
            <a:r>
              <a:rPr lang="ru-RU" sz="4800" b="1" dirty="0" smtClean="0">
                <a:solidFill>
                  <a:srgbClr val="002060"/>
                </a:solidFill>
              </a:rPr>
              <a:t> - =</a:t>
            </a:r>
            <a:r>
              <a:rPr lang="en-US" sz="4800" b="1" dirty="0" smtClean="0">
                <a:solidFill>
                  <a:srgbClr val="002060"/>
                </a:solidFill>
              </a:rPr>
              <a:t> ]</a:t>
            </a:r>
            <a:r>
              <a:rPr lang="ru-RU" sz="4800" b="1" dirty="0" smtClean="0">
                <a:solidFill>
                  <a:srgbClr val="002060"/>
                </a:solidFill>
              </a:rPr>
              <a:t>  но </a:t>
            </a:r>
            <a:r>
              <a:rPr lang="en-US" sz="4800" b="1" dirty="0" smtClean="0">
                <a:solidFill>
                  <a:srgbClr val="002060"/>
                </a:solidFill>
              </a:rPr>
              <a:t>[ - = ]</a:t>
            </a:r>
            <a:r>
              <a:rPr lang="ru-RU" sz="48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3)  А  « П ».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4)  « П » а.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5) </a:t>
            </a:r>
            <a:r>
              <a:rPr lang="en-US" sz="4800" b="1" dirty="0">
                <a:solidFill>
                  <a:srgbClr val="002060"/>
                </a:solidFill>
              </a:rPr>
              <a:t>[</a:t>
            </a:r>
            <a:r>
              <a:rPr lang="ru-RU" sz="4800" b="1" dirty="0">
                <a:solidFill>
                  <a:srgbClr val="002060"/>
                </a:solidFill>
              </a:rPr>
              <a:t> - = 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>
                <a:solidFill>
                  <a:srgbClr val="002060"/>
                </a:solidFill>
              </a:rPr>
              <a:t>O</a:t>
            </a:r>
            <a:r>
              <a:rPr lang="ru-RU" sz="4800" b="1" dirty="0">
                <a:solidFill>
                  <a:srgbClr val="002060"/>
                </a:solidFill>
              </a:rPr>
              <a:t>  </a:t>
            </a:r>
            <a:r>
              <a:rPr lang="ru-RU" sz="4800" b="1" dirty="0" smtClean="0">
                <a:solidFill>
                  <a:srgbClr val="002060"/>
                </a:solidFill>
              </a:rPr>
              <a:t>а </a:t>
            </a:r>
            <a:r>
              <a:rPr lang="en-US" sz="4800" b="1" dirty="0">
                <a:solidFill>
                  <a:srgbClr val="002060"/>
                </a:solidFill>
              </a:rPr>
              <a:t>O</a:t>
            </a:r>
            <a:r>
              <a:rPr lang="ru-RU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>
                <a:solidFill>
                  <a:srgbClr val="002060"/>
                </a:solidFill>
              </a:rPr>
              <a:t>]</a:t>
            </a:r>
            <a:r>
              <a:rPr lang="ru-RU" sz="4800" b="1" dirty="0">
                <a:solidFill>
                  <a:srgbClr val="002060"/>
                </a:solidFill>
              </a:rPr>
              <a:t>.</a:t>
            </a:r>
          </a:p>
          <a:p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63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Чес…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ный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ш…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нель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с…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леный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ц…тата,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гр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…за,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мес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ный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л…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ловый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в…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лна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грус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ный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941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cene3d>
            <a:camera prst="orthographicFront"/>
            <a:lightRig rig="soft" dir="t">
              <a:rot lat="0" lon="0" rev="16800000"/>
            </a:lightRig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7200" dirty="0" smtClean="0">
                <a:solidFill>
                  <a:srgbClr val="7030A0"/>
                </a:solidFill>
              </a:rPr>
              <a:t>Проверь!</a:t>
            </a:r>
            <a:endParaRPr lang="ru-RU" sz="7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709160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buClr>
                <a:prstClr val="white">
                  <a:shade val="95000"/>
                </a:prstClr>
              </a:buClr>
            </a:pPr>
            <a:r>
              <a:rPr lang="ru-RU" sz="4800" b="1" dirty="0">
                <a:solidFill>
                  <a:srgbClr val="002060"/>
                </a:solidFill>
              </a:rPr>
              <a:t>1)  </a:t>
            </a:r>
            <a:r>
              <a:rPr lang="en-US" sz="4800" b="1" dirty="0">
                <a:solidFill>
                  <a:srgbClr val="002060"/>
                </a:solidFill>
              </a:rPr>
              <a:t>[</a:t>
            </a:r>
            <a:r>
              <a:rPr lang="ru-RU" sz="4800" b="1" dirty="0">
                <a:solidFill>
                  <a:srgbClr val="002060"/>
                </a:solidFill>
              </a:rPr>
              <a:t> - =  и </a:t>
            </a:r>
            <a:r>
              <a:rPr lang="en-US" sz="4800" b="1" dirty="0">
                <a:solidFill>
                  <a:srgbClr val="002060"/>
                </a:solidFill>
              </a:rPr>
              <a:t>O</a:t>
            </a:r>
            <a:r>
              <a:rPr lang="ru-RU" sz="4800" b="1" dirty="0">
                <a:solidFill>
                  <a:srgbClr val="00206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,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>
                <a:solidFill>
                  <a:srgbClr val="002060"/>
                </a:solidFill>
              </a:rPr>
              <a:t>и </a:t>
            </a:r>
            <a:r>
              <a:rPr lang="en-US" sz="4800" b="1" dirty="0">
                <a:solidFill>
                  <a:srgbClr val="002060"/>
                </a:solidFill>
              </a:rPr>
              <a:t>O</a:t>
            </a:r>
            <a:r>
              <a:rPr lang="ru-RU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>
                <a:solidFill>
                  <a:srgbClr val="002060"/>
                </a:solidFill>
              </a:rPr>
              <a:t>]</a:t>
            </a:r>
            <a:r>
              <a:rPr lang="ru-RU" sz="4800" b="1" dirty="0">
                <a:solidFill>
                  <a:srgbClr val="002060"/>
                </a:solidFill>
              </a:rPr>
              <a:t>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ru-RU" sz="4800" b="1" dirty="0">
                <a:solidFill>
                  <a:srgbClr val="002060"/>
                </a:solidFill>
              </a:rPr>
              <a:t>2)  </a:t>
            </a:r>
            <a:r>
              <a:rPr lang="en-US" sz="4800" b="1" dirty="0">
                <a:solidFill>
                  <a:srgbClr val="002060"/>
                </a:solidFill>
              </a:rPr>
              <a:t>[</a:t>
            </a:r>
            <a:r>
              <a:rPr lang="ru-RU" sz="4800" b="1" dirty="0">
                <a:solidFill>
                  <a:srgbClr val="002060"/>
                </a:solidFill>
              </a:rPr>
              <a:t> - =</a:t>
            </a:r>
            <a:r>
              <a:rPr lang="en-US" sz="4800" b="1" dirty="0">
                <a:solidFill>
                  <a:srgbClr val="002060"/>
                </a:solidFill>
              </a:rPr>
              <a:t> ]</a:t>
            </a:r>
            <a:r>
              <a:rPr lang="ru-RU" sz="4800" b="1" dirty="0">
                <a:solidFill>
                  <a:srgbClr val="00206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,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>
                <a:solidFill>
                  <a:srgbClr val="002060"/>
                </a:solidFill>
              </a:rPr>
              <a:t>но </a:t>
            </a:r>
            <a:r>
              <a:rPr lang="en-US" sz="4800" b="1" dirty="0">
                <a:solidFill>
                  <a:srgbClr val="002060"/>
                </a:solidFill>
              </a:rPr>
              <a:t>[ - = ]</a:t>
            </a:r>
            <a:r>
              <a:rPr lang="ru-RU" sz="4800" b="1" dirty="0">
                <a:solidFill>
                  <a:srgbClr val="002060"/>
                </a:solidFill>
              </a:rPr>
              <a:t>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ru-RU" sz="4800" b="1" dirty="0">
                <a:solidFill>
                  <a:srgbClr val="002060"/>
                </a:solidFill>
              </a:rPr>
              <a:t>3)  А </a:t>
            </a:r>
            <a:r>
              <a:rPr lang="ru-RU" sz="4800" b="1" dirty="0" smtClean="0">
                <a:solidFill>
                  <a:srgbClr val="FF0000"/>
                </a:solidFill>
              </a:rPr>
              <a:t>: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>
                <a:solidFill>
                  <a:srgbClr val="002060"/>
                </a:solidFill>
              </a:rPr>
              <a:t>« </a:t>
            </a:r>
            <a:r>
              <a:rPr lang="ru-RU" sz="4800" b="1" dirty="0" smtClean="0">
                <a:solidFill>
                  <a:srgbClr val="002060"/>
                </a:solidFill>
              </a:rPr>
              <a:t>П.»</a:t>
            </a:r>
            <a:endParaRPr lang="ru-RU" sz="4800" b="1" dirty="0">
              <a:solidFill>
                <a:srgbClr val="002060"/>
              </a:solidFill>
            </a:endParaRP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ru-RU" sz="4800" b="1" dirty="0">
                <a:solidFill>
                  <a:srgbClr val="002060"/>
                </a:solidFill>
              </a:rPr>
              <a:t>4)  </a:t>
            </a:r>
            <a:r>
              <a:rPr lang="ru-RU" sz="4800" b="1" dirty="0" smtClean="0">
                <a:solidFill>
                  <a:srgbClr val="002060"/>
                </a:solidFill>
              </a:rPr>
              <a:t>«П»</a:t>
            </a:r>
            <a:r>
              <a:rPr lang="ru-RU" sz="4800" b="1" dirty="0" smtClean="0">
                <a:solidFill>
                  <a:srgbClr val="FF0000"/>
                </a:solidFill>
              </a:rPr>
              <a:t>, - </a:t>
            </a:r>
            <a:r>
              <a:rPr lang="ru-RU" sz="4800" b="1" dirty="0">
                <a:solidFill>
                  <a:srgbClr val="002060"/>
                </a:solidFill>
              </a:rPr>
              <a:t>а</a:t>
            </a:r>
            <a:r>
              <a:rPr lang="ru-RU" sz="4800" b="1" dirty="0" smtClean="0">
                <a:solidFill>
                  <a:srgbClr val="002060"/>
                </a:solidFill>
              </a:rPr>
              <a:t>. «П</a:t>
            </a:r>
            <a:r>
              <a:rPr lang="ru-RU" sz="4800" b="1" dirty="0" smtClean="0">
                <a:solidFill>
                  <a:srgbClr val="FF0000"/>
                </a:solidFill>
              </a:rPr>
              <a:t>?</a:t>
            </a:r>
            <a:r>
              <a:rPr lang="ru-RU" sz="4800" b="1" dirty="0" smtClean="0">
                <a:solidFill>
                  <a:srgbClr val="002060"/>
                </a:solidFill>
              </a:rPr>
              <a:t>»</a:t>
            </a:r>
            <a:r>
              <a:rPr lang="ru-RU" sz="4800" b="1" dirty="0" smtClean="0">
                <a:solidFill>
                  <a:srgbClr val="FF0000"/>
                </a:solidFill>
              </a:rPr>
              <a:t>-</a:t>
            </a:r>
            <a:r>
              <a:rPr lang="ru-RU" sz="4800" b="1" dirty="0" smtClean="0">
                <a:solidFill>
                  <a:srgbClr val="002060"/>
                </a:solidFill>
              </a:rPr>
              <a:t>а. «П</a:t>
            </a:r>
            <a:r>
              <a:rPr lang="ru-RU" sz="4800" b="1" dirty="0" smtClean="0">
                <a:solidFill>
                  <a:srgbClr val="FF0000"/>
                </a:solidFill>
              </a:rPr>
              <a:t>!</a:t>
            </a:r>
            <a:r>
              <a:rPr lang="ru-RU" sz="4800" b="1" dirty="0" smtClean="0">
                <a:solidFill>
                  <a:srgbClr val="002060"/>
                </a:solidFill>
              </a:rPr>
              <a:t>»</a:t>
            </a:r>
            <a:r>
              <a:rPr lang="ru-RU" sz="4800" b="1" dirty="0" smtClean="0">
                <a:solidFill>
                  <a:srgbClr val="FF0000"/>
                </a:solidFill>
              </a:rPr>
              <a:t>-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>
                <a:solidFill>
                  <a:srgbClr val="002060"/>
                </a:solidFill>
              </a:rPr>
              <a:t>а</a:t>
            </a:r>
            <a:r>
              <a:rPr lang="ru-RU" sz="4800" b="1" dirty="0" smtClean="0">
                <a:solidFill>
                  <a:srgbClr val="002060"/>
                </a:solidFill>
              </a:rPr>
              <a:t>.</a:t>
            </a:r>
            <a:endParaRPr lang="ru-RU" sz="4800" b="1" dirty="0">
              <a:solidFill>
                <a:srgbClr val="002060"/>
              </a:solidFill>
            </a:endParaRP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ru-RU" sz="4800" b="1" dirty="0">
                <a:solidFill>
                  <a:srgbClr val="002060"/>
                </a:solidFill>
              </a:rPr>
              <a:t>5) </a:t>
            </a:r>
            <a:r>
              <a:rPr lang="en-US" sz="4800" b="1" dirty="0">
                <a:solidFill>
                  <a:srgbClr val="002060"/>
                </a:solidFill>
              </a:rPr>
              <a:t>[</a:t>
            </a:r>
            <a:r>
              <a:rPr lang="ru-RU" sz="4800" b="1" dirty="0">
                <a:solidFill>
                  <a:srgbClr val="002060"/>
                </a:solidFill>
              </a:rPr>
              <a:t> - =  </a:t>
            </a:r>
            <a:r>
              <a:rPr lang="en-US" sz="4800" b="1" dirty="0">
                <a:solidFill>
                  <a:srgbClr val="002060"/>
                </a:solidFill>
              </a:rPr>
              <a:t>O</a:t>
            </a:r>
            <a:r>
              <a:rPr lang="ru-RU" sz="4800" b="1" dirty="0">
                <a:solidFill>
                  <a:srgbClr val="00206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, </a:t>
            </a:r>
            <a:r>
              <a:rPr lang="ru-RU" sz="4800" b="1" dirty="0">
                <a:solidFill>
                  <a:srgbClr val="002060"/>
                </a:solidFill>
              </a:rPr>
              <a:t>а </a:t>
            </a:r>
            <a:r>
              <a:rPr lang="en-US" sz="4800" b="1" dirty="0" smtClean="0">
                <a:solidFill>
                  <a:srgbClr val="002060"/>
                </a:solidFill>
              </a:rPr>
              <a:t>O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>
                <a:solidFill>
                  <a:srgbClr val="002060"/>
                </a:solidFill>
              </a:rPr>
              <a:t>]</a:t>
            </a:r>
            <a:r>
              <a:rPr lang="ru-RU" sz="4800" b="1" dirty="0">
                <a:solidFill>
                  <a:srgbClr val="002060"/>
                </a:solidFill>
              </a:rPr>
              <a:t>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ru-RU" sz="4800" b="1" dirty="0">
              <a:solidFill>
                <a:srgbClr val="002060"/>
              </a:solidFill>
            </a:endParaRPr>
          </a:p>
          <a:p>
            <a:endParaRPr lang="ru-RU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4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264965"/>
              </p:ext>
            </p:extLst>
          </p:nvPr>
        </p:nvGraphicFramePr>
        <p:xfrm>
          <a:off x="395537" y="548680"/>
          <a:ext cx="8280918" cy="5807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6"/>
                <a:gridCol w="2760306"/>
                <a:gridCol w="2760306"/>
              </a:tblGrid>
              <a:tr h="94810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Простое предложение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Сложное предложение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Прямая речь</a:t>
                      </a:r>
                      <a:endParaRPr lang="ru-RU" sz="3200" dirty="0"/>
                    </a:p>
                  </a:txBody>
                  <a:tcPr/>
                </a:tc>
              </a:tr>
              <a:tr h="9481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81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81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481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81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59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337962"/>
              </p:ext>
            </p:extLst>
          </p:nvPr>
        </p:nvGraphicFramePr>
        <p:xfrm>
          <a:off x="395537" y="548680"/>
          <a:ext cx="8280918" cy="540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6"/>
                <a:gridCol w="2760306"/>
                <a:gridCol w="2760306"/>
              </a:tblGrid>
              <a:tr h="147307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Простое предложение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Сложное предложение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Прямая речь</a:t>
                      </a:r>
                      <a:endParaRPr lang="ru-RU" sz="3200" dirty="0"/>
                    </a:p>
                  </a:txBody>
                  <a:tcPr/>
                </a:tc>
              </a:tr>
              <a:tr h="130917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4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2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</a:t>
                      </a:r>
                      <a:endParaRPr lang="ru-RU" sz="4000" b="1" dirty="0"/>
                    </a:p>
                  </a:txBody>
                  <a:tcPr/>
                </a:tc>
              </a:tr>
              <a:tr h="130917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6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3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5</a:t>
                      </a:r>
                      <a:endParaRPr lang="ru-RU" sz="4000" b="1" dirty="0"/>
                    </a:p>
                  </a:txBody>
                  <a:tcPr/>
                </a:tc>
              </a:tr>
              <a:tr h="130917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7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9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8</a:t>
                      </a:r>
                      <a:endParaRPr lang="ru-RU" sz="4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84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764704"/>
            <a:ext cx="684076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Учебник с.80 упр.3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21947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0" y="1371600"/>
            <a:ext cx="8229600" cy="1828800"/>
          </a:xfrm>
        </p:spPr>
        <p:txBody>
          <a:bodyPr>
            <a:normAutofit/>
          </a:bodyPr>
          <a:lstStyle/>
          <a:p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endParaRPr lang="ru-RU" b="0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685" y="482729"/>
            <a:ext cx="8496944" cy="60016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</a:rPr>
              <a:t>Упражнение 3</a:t>
            </a:r>
          </a:p>
          <a:p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Вот передо мною чудный сад цветет</a:t>
            </a:r>
            <a:r>
              <a:rPr lang="ru-RU" sz="6000" dirty="0" smtClean="0">
                <a:solidFill>
                  <a:srgbClr val="FF0000"/>
                </a:solidFill>
              </a:rPr>
              <a:t>,</a:t>
            </a:r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 в том саду большое дерево растет.</a:t>
            </a:r>
          </a:p>
          <a:p>
            <a:endParaRPr lang="ru-RU" sz="5400" dirty="0">
              <a:solidFill>
                <a:srgbClr val="002060"/>
              </a:solidFill>
            </a:endParaRPr>
          </a:p>
          <a:p>
            <a:pPr lvl="0"/>
            <a:r>
              <a:rPr lang="en-US" sz="5400" b="1" dirty="0" smtClean="0">
                <a:solidFill>
                  <a:srgbClr val="FF0000"/>
                </a:solidFill>
              </a:rPr>
              <a:t>[</a:t>
            </a:r>
            <a:r>
              <a:rPr lang="ru-RU" sz="5400" b="1" dirty="0" smtClean="0">
                <a:solidFill>
                  <a:srgbClr val="FF0000"/>
                </a:solidFill>
              </a:rPr>
              <a:t> - </a:t>
            </a:r>
            <a:r>
              <a:rPr lang="ru-RU" sz="5400" b="1" dirty="0">
                <a:solidFill>
                  <a:srgbClr val="FF0000"/>
                </a:solidFill>
              </a:rPr>
              <a:t>=</a:t>
            </a:r>
            <a:r>
              <a:rPr lang="en-US" sz="5400" b="1" dirty="0">
                <a:solidFill>
                  <a:srgbClr val="FF0000"/>
                </a:solidFill>
              </a:rPr>
              <a:t> ]</a:t>
            </a: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, </a:t>
            </a:r>
            <a:r>
              <a:rPr lang="en-US" sz="5400" b="1" dirty="0">
                <a:solidFill>
                  <a:srgbClr val="FF0000"/>
                </a:solidFill>
              </a:rPr>
              <a:t>[ - = ]</a:t>
            </a:r>
            <a:r>
              <a:rPr lang="ru-RU" sz="5400" b="1" dirty="0">
                <a:solidFill>
                  <a:srgbClr val="FF0000"/>
                </a:solidFill>
              </a:rPr>
              <a:t>.</a:t>
            </a:r>
          </a:p>
          <a:p>
            <a:endParaRPr lang="ru-RU" sz="5400" dirty="0">
              <a:solidFill>
                <a:srgbClr val="00206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619672" y="2996952"/>
            <a:ext cx="1800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19672" y="3140968"/>
            <a:ext cx="1800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17769" y="2996952"/>
            <a:ext cx="9361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055110" y="3789040"/>
            <a:ext cx="1800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220072" y="3789040"/>
            <a:ext cx="1800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220072" y="4005064"/>
            <a:ext cx="1800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99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96752"/>
            <a:ext cx="8496944" cy="51706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Золотая клетка на сучке </a:t>
            </a:r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висит </a:t>
            </a:r>
            <a:r>
              <a:rPr lang="ru-RU" sz="6000" dirty="0" smtClean="0">
                <a:solidFill>
                  <a:srgbClr val="FF0000"/>
                </a:solidFill>
              </a:rPr>
              <a:t>,</a:t>
            </a:r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в этой клетке птица, точно жар, горит.</a:t>
            </a:r>
          </a:p>
          <a:p>
            <a:endParaRPr lang="ru-RU" sz="5400" dirty="0">
              <a:solidFill>
                <a:srgbClr val="002060"/>
              </a:solidFill>
            </a:endParaRPr>
          </a:p>
          <a:p>
            <a:pPr lvl="0"/>
            <a:r>
              <a:rPr lang="en-US" sz="5400" b="1" dirty="0">
                <a:solidFill>
                  <a:srgbClr val="FF0000"/>
                </a:solidFill>
              </a:rPr>
              <a:t>[</a:t>
            </a:r>
            <a:r>
              <a:rPr lang="ru-RU" sz="5400" b="1" dirty="0">
                <a:solidFill>
                  <a:srgbClr val="FF0000"/>
                </a:solidFill>
              </a:rPr>
              <a:t> - =</a:t>
            </a:r>
            <a:r>
              <a:rPr lang="en-US" sz="5400" b="1" dirty="0">
                <a:solidFill>
                  <a:srgbClr val="FF0000"/>
                </a:solidFill>
              </a:rPr>
              <a:t> ]</a:t>
            </a:r>
            <a:r>
              <a:rPr lang="ru-RU" sz="5400" b="1" dirty="0">
                <a:solidFill>
                  <a:srgbClr val="FF0000"/>
                </a:solidFill>
              </a:rPr>
              <a:t> , </a:t>
            </a:r>
            <a:r>
              <a:rPr lang="en-US" sz="5400" b="1" dirty="0">
                <a:solidFill>
                  <a:srgbClr val="FF0000"/>
                </a:solidFill>
              </a:rPr>
              <a:t>[ - = ]</a:t>
            </a:r>
            <a:r>
              <a:rPr lang="ru-RU" sz="5400" b="1" dirty="0">
                <a:solidFill>
                  <a:srgbClr val="FF0000"/>
                </a:solidFill>
              </a:rPr>
              <a:t>.</a:t>
            </a:r>
          </a:p>
          <a:p>
            <a:endParaRPr lang="ru-RU" sz="5400" dirty="0">
              <a:solidFill>
                <a:srgbClr val="00206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843808" y="2043514"/>
            <a:ext cx="18722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51520" y="2852936"/>
            <a:ext cx="18722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51520" y="2996952"/>
            <a:ext cx="18722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228184" y="2852936"/>
            <a:ext cx="18722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563888" y="3775116"/>
            <a:ext cx="18722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563888" y="3933056"/>
            <a:ext cx="18722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56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052736"/>
            <a:ext cx="8064896" cy="31393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2">
                    <a:lumMod val="75000"/>
                  </a:schemeClr>
                </a:solidFill>
              </a:rPr>
              <a:t>Домашнее задание</a:t>
            </a:r>
          </a:p>
          <a:p>
            <a:pPr algn="ctr"/>
            <a:endParaRPr lang="ru-RU" sz="6600" b="1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ru-RU" sz="6600" b="1" dirty="0" smtClean="0">
                <a:solidFill>
                  <a:schemeClr val="bg2">
                    <a:lumMod val="75000"/>
                  </a:schemeClr>
                </a:solidFill>
              </a:rPr>
              <a:t>У. с. 81 упр.4, </a:t>
            </a:r>
            <a:r>
              <a:rPr lang="ru-RU" sz="6600" b="1" dirty="0" err="1" smtClean="0">
                <a:solidFill>
                  <a:schemeClr val="bg2">
                    <a:lumMod val="75000"/>
                  </a:schemeClr>
                </a:solidFill>
              </a:rPr>
              <a:t>сл.сл</a:t>
            </a:r>
            <a:r>
              <a:rPr lang="ru-RU" sz="6600" b="1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ru-RU" sz="66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38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Чес</a:t>
            </a:r>
            <a:r>
              <a:rPr lang="ru-RU" sz="6600" b="1" dirty="0" smtClean="0">
                <a:solidFill>
                  <a:srgbClr val="FF0000"/>
                </a:solidFill>
              </a:rPr>
              <a:t>т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ный, ш…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нель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с…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леный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ц…тата,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гр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…за,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мес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ный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л…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ловый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в…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лна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грус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ный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633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Чес</a:t>
            </a:r>
            <a:r>
              <a:rPr lang="ru-RU" sz="6600" b="1" dirty="0" smtClean="0">
                <a:solidFill>
                  <a:srgbClr val="FF0000"/>
                </a:solidFill>
              </a:rPr>
              <a:t>т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ный, ш</a:t>
            </a:r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нель, с…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леный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ц…тата,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гр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…за,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мес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ный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л…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ловый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в…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лна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грус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ный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1007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Чес</a:t>
            </a:r>
            <a:r>
              <a:rPr lang="ru-RU" sz="6600" b="1" dirty="0" smtClean="0">
                <a:solidFill>
                  <a:srgbClr val="FF0000"/>
                </a:solidFill>
              </a:rPr>
              <a:t>т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ный, ш</a:t>
            </a:r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нель, с</a:t>
            </a:r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леный, ц…тата,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гр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…за,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мес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ный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л…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ловый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в…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лна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грус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ный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1389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Чес</a:t>
            </a:r>
            <a:r>
              <a:rPr lang="ru-RU" sz="6600" b="1" dirty="0" smtClean="0">
                <a:solidFill>
                  <a:srgbClr val="FF0000"/>
                </a:solidFill>
              </a:rPr>
              <a:t>т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ный, ш</a:t>
            </a:r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нель, с</a:t>
            </a:r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леный, ц</a:t>
            </a:r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тата,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гр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…за,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мес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ный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л…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ловый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в…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лна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грус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ный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3918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Чес</a:t>
            </a:r>
            <a:r>
              <a:rPr lang="ru-RU" sz="6600" b="1" dirty="0" smtClean="0">
                <a:solidFill>
                  <a:srgbClr val="FF0000"/>
                </a:solidFill>
              </a:rPr>
              <a:t>т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ный, ш</a:t>
            </a:r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нель, с</a:t>
            </a:r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леный, ц</a:t>
            </a:r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тата, гр</a:t>
            </a:r>
            <a:r>
              <a:rPr lang="ru-RU" sz="6600" b="1" dirty="0">
                <a:solidFill>
                  <a:srgbClr val="FF0000"/>
                </a:solidFill>
              </a:rPr>
              <a:t>о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за,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мес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ный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л…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ловый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в…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лна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грус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ный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2353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Чес</a:t>
            </a:r>
            <a:r>
              <a:rPr lang="ru-RU" sz="6600" b="1" dirty="0" smtClean="0">
                <a:solidFill>
                  <a:srgbClr val="FF0000"/>
                </a:solidFill>
              </a:rPr>
              <a:t>т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ный, ш</a:t>
            </a:r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нель, с</a:t>
            </a:r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леный, ц</a:t>
            </a:r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тата, гр</a:t>
            </a:r>
            <a:r>
              <a:rPr lang="ru-RU" sz="6600" b="1" dirty="0">
                <a:solidFill>
                  <a:srgbClr val="FF0000"/>
                </a:solidFill>
              </a:rPr>
              <a:t>о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за, мес</a:t>
            </a:r>
            <a:r>
              <a:rPr lang="ru-RU" sz="6600" b="1" dirty="0">
                <a:solidFill>
                  <a:srgbClr val="FF0000"/>
                </a:solidFill>
              </a:rPr>
              <a:t>т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ный, л…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ловый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в…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лна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грус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ный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01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Чес</a:t>
            </a:r>
            <a:r>
              <a:rPr lang="ru-RU" sz="6600" b="1" dirty="0" smtClean="0">
                <a:solidFill>
                  <a:srgbClr val="FF0000"/>
                </a:solidFill>
              </a:rPr>
              <a:t>т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ный, ш</a:t>
            </a:r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нель, с</a:t>
            </a:r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леный, ц</a:t>
            </a:r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тата, гр</a:t>
            </a:r>
            <a:r>
              <a:rPr lang="ru-RU" sz="6600" b="1" dirty="0">
                <a:solidFill>
                  <a:srgbClr val="FF0000"/>
                </a:solidFill>
              </a:rPr>
              <a:t>о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за, мес</a:t>
            </a:r>
            <a:r>
              <a:rPr lang="ru-RU" sz="6600" b="1" dirty="0">
                <a:solidFill>
                  <a:srgbClr val="FF0000"/>
                </a:solidFill>
              </a:rPr>
              <a:t>т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ный, л</a:t>
            </a:r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ловый, в…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лна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грус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ный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4954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1106</TotalTime>
  <Words>449</Words>
  <Application>Microsoft Office PowerPoint</Application>
  <PresentationFormat>Экран (4:3)</PresentationFormat>
  <Paragraphs>71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</vt:lpstr>
      <vt:lpstr>ШИНЕЛЬ</vt:lpstr>
      <vt:lpstr>  </vt:lpstr>
      <vt:lpstr>  </vt:lpstr>
      <vt:lpstr>  </vt:lpstr>
      <vt:lpstr>Презентация PowerPoint</vt:lpstr>
      <vt:lpstr>Расставь знаки препинания в схемах</vt:lpstr>
      <vt:lpstr>Проверь!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Alexei</dc:creator>
  <cp:lastModifiedBy>k36</cp:lastModifiedBy>
  <cp:revision>52</cp:revision>
  <dcterms:created xsi:type="dcterms:W3CDTF">2011-08-23T17:09:37Z</dcterms:created>
  <dcterms:modified xsi:type="dcterms:W3CDTF">2018-11-07T01:37:14Z</dcterms:modified>
</cp:coreProperties>
</file>