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58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7532A-C48F-430D-A605-ACD4EA3BA28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32A4DF-4596-4984-8C65-730906E1BA56}">
      <dgm:prSet phldrT="[Текст]" custT="1"/>
      <dgm:spPr/>
      <dgm:t>
        <a:bodyPr/>
        <a:lstStyle/>
        <a:p>
          <a:r>
            <a:rPr lang="kk-KZ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Жоспары</a:t>
          </a:r>
          <a:r>
            <a:rPr lang="kk-KZ" sz="3000" dirty="0" smtClean="0"/>
            <a:t> </a:t>
          </a:r>
          <a:endParaRPr lang="ru-RU" sz="3000" dirty="0"/>
        </a:p>
      </dgm:t>
    </dgm:pt>
    <dgm:pt modelId="{29D64E42-5BEF-4990-B936-E9641CE0DE09}" type="parTrans" cxnId="{F17E4116-661F-492F-BCCB-25D52FF8B7AA}">
      <dgm:prSet/>
      <dgm:spPr/>
      <dgm:t>
        <a:bodyPr/>
        <a:lstStyle/>
        <a:p>
          <a:endParaRPr lang="ru-RU"/>
        </a:p>
      </dgm:t>
    </dgm:pt>
    <dgm:pt modelId="{FAAB07D8-B249-41C9-8A51-24DF591B8EA2}" type="sibTrans" cxnId="{F17E4116-661F-492F-BCCB-25D52FF8B7AA}">
      <dgm:prSet/>
      <dgm:spPr/>
      <dgm:t>
        <a:bodyPr/>
        <a:lstStyle/>
        <a:p>
          <a:endParaRPr lang="ru-RU"/>
        </a:p>
      </dgm:t>
    </dgm:pt>
    <dgm:pt modelId="{91D5604D-FFD7-46E4-B11D-F37133D225BC}">
      <dgm:prSet phldrT="[Текст]"/>
      <dgm:spPr/>
      <dgm:t>
        <a:bodyPr/>
        <a:lstStyle/>
        <a:p>
          <a:r>
            <a:rPr lang="kk-KZ" dirty="0" smtClean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rPr>
            <a:t>1. Ұлы Жібек жолының пайда болу тарихы</a:t>
          </a:r>
          <a:endParaRPr lang="ru-RU" dirty="0">
            <a:solidFill>
              <a:srgbClr val="170ABA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1D6174-62A6-4CD3-98B2-2C724757C926}" type="parTrans" cxnId="{12669C84-0FFD-4974-BFEB-2D416ADEE516}">
      <dgm:prSet/>
      <dgm:spPr/>
      <dgm:t>
        <a:bodyPr/>
        <a:lstStyle/>
        <a:p>
          <a:endParaRPr lang="ru-RU"/>
        </a:p>
      </dgm:t>
    </dgm:pt>
    <dgm:pt modelId="{6818AA02-1E34-4700-824F-F9815F5DAE34}" type="sibTrans" cxnId="{12669C84-0FFD-4974-BFEB-2D416ADEE516}">
      <dgm:prSet/>
      <dgm:spPr/>
      <dgm:t>
        <a:bodyPr/>
        <a:lstStyle/>
        <a:p>
          <a:endParaRPr lang="ru-RU"/>
        </a:p>
      </dgm:t>
    </dgm:pt>
    <dgm:pt modelId="{54DB8834-12FC-494F-8CA4-A952D78BA7B8}">
      <dgm:prSet phldrT="[Текст]"/>
      <dgm:spPr/>
      <dgm:t>
        <a:bodyPr/>
        <a:lstStyle/>
        <a:p>
          <a:r>
            <a:rPr lang="kk-KZ" dirty="0" smtClean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rPr>
            <a:t>2. Ұлы Жібек жолының шаруашылықтың дамуына тигізген әсері</a:t>
          </a:r>
          <a:endParaRPr lang="ru-RU" dirty="0">
            <a:solidFill>
              <a:srgbClr val="170ABA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3590D8-AF18-4099-9277-AB6B40459245}" type="parTrans" cxnId="{B6765160-4F4C-4D4A-8955-6A5F9BFE01EB}">
      <dgm:prSet/>
      <dgm:spPr/>
      <dgm:t>
        <a:bodyPr/>
        <a:lstStyle/>
        <a:p>
          <a:endParaRPr lang="ru-RU"/>
        </a:p>
      </dgm:t>
    </dgm:pt>
    <dgm:pt modelId="{C5616BBC-1C6C-4928-9DF0-48BD939BD522}" type="sibTrans" cxnId="{B6765160-4F4C-4D4A-8955-6A5F9BFE01EB}">
      <dgm:prSet/>
      <dgm:spPr/>
      <dgm:t>
        <a:bodyPr/>
        <a:lstStyle/>
        <a:p>
          <a:endParaRPr lang="ru-RU"/>
        </a:p>
      </dgm:t>
    </dgm:pt>
    <dgm:pt modelId="{A74106D7-ADDC-4F23-B8F2-4023ABBFEC19}">
      <dgm:prSet phldrT="[Текст]"/>
      <dgm:spPr/>
      <dgm:t>
        <a:bodyPr/>
        <a:lstStyle/>
        <a:p>
          <a:r>
            <a:rPr lang="kk-KZ" dirty="0" smtClean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rPr>
            <a:t>3. Ұлы Жібек жолының мәдениеттің өркендеуіне тигізген ықпалы.</a:t>
          </a:r>
          <a:endParaRPr lang="ru-RU" dirty="0">
            <a:solidFill>
              <a:srgbClr val="170ABA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217621-CBC5-4892-A9B2-7039DC221CC2}" type="parTrans" cxnId="{F506876D-A214-4B93-8880-1C54FDD165CD}">
      <dgm:prSet/>
      <dgm:spPr/>
      <dgm:t>
        <a:bodyPr/>
        <a:lstStyle/>
        <a:p>
          <a:endParaRPr lang="ru-RU"/>
        </a:p>
      </dgm:t>
    </dgm:pt>
    <dgm:pt modelId="{707E6DBC-A170-4C86-91E2-514CA4DB30F7}" type="sibTrans" cxnId="{F506876D-A214-4B93-8880-1C54FDD165CD}">
      <dgm:prSet/>
      <dgm:spPr/>
      <dgm:t>
        <a:bodyPr/>
        <a:lstStyle/>
        <a:p>
          <a:endParaRPr lang="ru-RU"/>
        </a:p>
      </dgm:t>
    </dgm:pt>
    <dgm:pt modelId="{65D09052-4B40-4F4E-A9C9-E51F95ADC6C7}">
      <dgm:prSet phldrT="[Текст]"/>
      <dgm:spPr/>
      <dgm:t>
        <a:bodyPr/>
        <a:lstStyle/>
        <a:p>
          <a:r>
            <a:rPr lang="kk-KZ" dirty="0" smtClean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rPr>
            <a:t>4. Ұлы Жібек жолының халықаралық қарым – қатынасты дамытудағы тарихи маңызы.</a:t>
          </a:r>
          <a:endParaRPr lang="ru-RU" dirty="0">
            <a:solidFill>
              <a:srgbClr val="170ABA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808C5F-93AD-4FDB-A806-3D286A2E637F}" type="parTrans" cxnId="{9B64A106-5846-421B-A200-E61B83827575}">
      <dgm:prSet/>
      <dgm:spPr/>
      <dgm:t>
        <a:bodyPr/>
        <a:lstStyle/>
        <a:p>
          <a:endParaRPr lang="ru-RU"/>
        </a:p>
      </dgm:t>
    </dgm:pt>
    <dgm:pt modelId="{89AE0A8D-30DD-4089-981F-7A266522DD3C}" type="sibTrans" cxnId="{9B64A106-5846-421B-A200-E61B83827575}">
      <dgm:prSet/>
      <dgm:spPr/>
      <dgm:t>
        <a:bodyPr/>
        <a:lstStyle/>
        <a:p>
          <a:endParaRPr lang="ru-RU"/>
        </a:p>
      </dgm:t>
    </dgm:pt>
    <dgm:pt modelId="{BD3745D9-2ABE-4C1C-91BE-B79021CD9A33}" type="pres">
      <dgm:prSet presAssocID="{B6D7532A-C48F-430D-A605-ACD4EA3BA28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DE5AA4-C0CD-422D-AB00-09AC7B9B6BA8}" type="pres">
      <dgm:prSet presAssocID="{B6D7532A-C48F-430D-A605-ACD4EA3BA288}" presName="matrix" presStyleCnt="0"/>
      <dgm:spPr/>
    </dgm:pt>
    <dgm:pt modelId="{35F22243-2A97-4F71-B987-202AA57CC52C}" type="pres">
      <dgm:prSet presAssocID="{B6D7532A-C48F-430D-A605-ACD4EA3BA288}" presName="tile1" presStyleLbl="node1" presStyleIdx="0" presStyleCnt="4"/>
      <dgm:spPr/>
      <dgm:t>
        <a:bodyPr/>
        <a:lstStyle/>
        <a:p>
          <a:endParaRPr lang="ru-RU"/>
        </a:p>
      </dgm:t>
    </dgm:pt>
    <dgm:pt modelId="{BCD5D3A5-2A18-4646-989F-E1C694546572}" type="pres">
      <dgm:prSet presAssocID="{B6D7532A-C48F-430D-A605-ACD4EA3BA28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CA6EE-F469-4B84-A412-2B4C8B57C19F}" type="pres">
      <dgm:prSet presAssocID="{B6D7532A-C48F-430D-A605-ACD4EA3BA288}" presName="tile2" presStyleLbl="node1" presStyleIdx="1" presStyleCnt="4"/>
      <dgm:spPr/>
      <dgm:t>
        <a:bodyPr/>
        <a:lstStyle/>
        <a:p>
          <a:endParaRPr lang="ru-RU"/>
        </a:p>
      </dgm:t>
    </dgm:pt>
    <dgm:pt modelId="{7DAB7D4F-850E-4A81-959F-2D16B1064E2D}" type="pres">
      <dgm:prSet presAssocID="{B6D7532A-C48F-430D-A605-ACD4EA3BA28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69715-ED2A-4175-A819-0C9248AE288C}" type="pres">
      <dgm:prSet presAssocID="{B6D7532A-C48F-430D-A605-ACD4EA3BA288}" presName="tile3" presStyleLbl="node1" presStyleIdx="2" presStyleCnt="4"/>
      <dgm:spPr/>
      <dgm:t>
        <a:bodyPr/>
        <a:lstStyle/>
        <a:p>
          <a:endParaRPr lang="ru-RU"/>
        </a:p>
      </dgm:t>
    </dgm:pt>
    <dgm:pt modelId="{E3DF5E3D-DDB9-44D5-B9C2-93DE3D957BB6}" type="pres">
      <dgm:prSet presAssocID="{B6D7532A-C48F-430D-A605-ACD4EA3BA28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7970-4C62-4CF3-9225-70C6384EA823}" type="pres">
      <dgm:prSet presAssocID="{B6D7532A-C48F-430D-A605-ACD4EA3BA288}" presName="tile4" presStyleLbl="node1" presStyleIdx="3" presStyleCnt="4"/>
      <dgm:spPr/>
      <dgm:t>
        <a:bodyPr/>
        <a:lstStyle/>
        <a:p>
          <a:endParaRPr lang="ru-RU"/>
        </a:p>
      </dgm:t>
    </dgm:pt>
    <dgm:pt modelId="{25178B9E-9346-4773-9157-4482A2E29288}" type="pres">
      <dgm:prSet presAssocID="{B6D7532A-C48F-430D-A605-ACD4EA3BA28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7066F-F145-4384-9018-B01493C267CE}" type="pres">
      <dgm:prSet presAssocID="{B6D7532A-C48F-430D-A605-ACD4EA3BA28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028A4-A1B6-45DD-9080-7B328888888D}" type="presOf" srcId="{91D5604D-FFD7-46E4-B11D-F37133D225BC}" destId="{35F22243-2A97-4F71-B987-202AA57CC52C}" srcOrd="0" destOrd="0" presId="urn:microsoft.com/office/officeart/2005/8/layout/matrix1"/>
    <dgm:cxn modelId="{0CAA8810-8A35-433C-A1D8-72E2122F308F}" type="presOf" srcId="{54DB8834-12FC-494F-8CA4-A952D78BA7B8}" destId="{7DAB7D4F-850E-4A81-959F-2D16B1064E2D}" srcOrd="1" destOrd="0" presId="urn:microsoft.com/office/officeart/2005/8/layout/matrix1"/>
    <dgm:cxn modelId="{63A959D2-6CE9-4085-9DBC-419ABB2AB27E}" type="presOf" srcId="{65D09052-4B40-4F4E-A9C9-E51F95ADC6C7}" destId="{92BF7970-4C62-4CF3-9225-70C6384EA823}" srcOrd="0" destOrd="0" presId="urn:microsoft.com/office/officeart/2005/8/layout/matrix1"/>
    <dgm:cxn modelId="{12669C84-0FFD-4974-BFEB-2D416ADEE516}" srcId="{2132A4DF-4596-4984-8C65-730906E1BA56}" destId="{91D5604D-FFD7-46E4-B11D-F37133D225BC}" srcOrd="0" destOrd="0" parTransId="{821D6174-62A6-4CD3-98B2-2C724757C926}" sibTransId="{6818AA02-1E34-4700-824F-F9815F5DAE34}"/>
    <dgm:cxn modelId="{F506876D-A214-4B93-8880-1C54FDD165CD}" srcId="{2132A4DF-4596-4984-8C65-730906E1BA56}" destId="{A74106D7-ADDC-4F23-B8F2-4023ABBFEC19}" srcOrd="2" destOrd="0" parTransId="{D6217621-CBC5-4892-A9B2-7039DC221CC2}" sibTransId="{707E6DBC-A170-4C86-91E2-514CA4DB30F7}"/>
    <dgm:cxn modelId="{9B64A106-5846-421B-A200-E61B83827575}" srcId="{2132A4DF-4596-4984-8C65-730906E1BA56}" destId="{65D09052-4B40-4F4E-A9C9-E51F95ADC6C7}" srcOrd="3" destOrd="0" parTransId="{C8808C5F-93AD-4FDB-A806-3D286A2E637F}" sibTransId="{89AE0A8D-30DD-4089-981F-7A266522DD3C}"/>
    <dgm:cxn modelId="{932A3DF3-434E-4CB9-9D3A-B70DDFA6C1B1}" type="presOf" srcId="{54DB8834-12FC-494F-8CA4-A952D78BA7B8}" destId="{3C2CA6EE-F469-4B84-A412-2B4C8B57C19F}" srcOrd="0" destOrd="0" presId="urn:microsoft.com/office/officeart/2005/8/layout/matrix1"/>
    <dgm:cxn modelId="{DAE4DC3E-94CE-49DE-8E4B-343881257C95}" type="presOf" srcId="{A74106D7-ADDC-4F23-B8F2-4023ABBFEC19}" destId="{E3DF5E3D-DDB9-44D5-B9C2-93DE3D957BB6}" srcOrd="1" destOrd="0" presId="urn:microsoft.com/office/officeart/2005/8/layout/matrix1"/>
    <dgm:cxn modelId="{B6765160-4F4C-4D4A-8955-6A5F9BFE01EB}" srcId="{2132A4DF-4596-4984-8C65-730906E1BA56}" destId="{54DB8834-12FC-494F-8CA4-A952D78BA7B8}" srcOrd="1" destOrd="0" parTransId="{3B3590D8-AF18-4099-9277-AB6B40459245}" sibTransId="{C5616BBC-1C6C-4928-9DF0-48BD939BD522}"/>
    <dgm:cxn modelId="{F17E4116-661F-492F-BCCB-25D52FF8B7AA}" srcId="{B6D7532A-C48F-430D-A605-ACD4EA3BA288}" destId="{2132A4DF-4596-4984-8C65-730906E1BA56}" srcOrd="0" destOrd="0" parTransId="{29D64E42-5BEF-4990-B936-E9641CE0DE09}" sibTransId="{FAAB07D8-B249-41C9-8A51-24DF591B8EA2}"/>
    <dgm:cxn modelId="{8F3A0E1E-5610-41B5-8BD4-DF802314BC0F}" type="presOf" srcId="{A74106D7-ADDC-4F23-B8F2-4023ABBFEC19}" destId="{89569715-ED2A-4175-A819-0C9248AE288C}" srcOrd="0" destOrd="0" presId="urn:microsoft.com/office/officeart/2005/8/layout/matrix1"/>
    <dgm:cxn modelId="{AFC41FDC-321A-4B54-B370-6C7A5EDB20D0}" type="presOf" srcId="{91D5604D-FFD7-46E4-B11D-F37133D225BC}" destId="{BCD5D3A5-2A18-4646-989F-E1C694546572}" srcOrd="1" destOrd="0" presId="urn:microsoft.com/office/officeart/2005/8/layout/matrix1"/>
    <dgm:cxn modelId="{608D32C0-7042-49E4-BC0C-26785FCEFB74}" type="presOf" srcId="{B6D7532A-C48F-430D-A605-ACD4EA3BA288}" destId="{BD3745D9-2ABE-4C1C-91BE-B79021CD9A33}" srcOrd="0" destOrd="0" presId="urn:microsoft.com/office/officeart/2005/8/layout/matrix1"/>
    <dgm:cxn modelId="{263A211B-5301-4931-B2AF-A44F9B25BD2D}" type="presOf" srcId="{65D09052-4B40-4F4E-A9C9-E51F95ADC6C7}" destId="{25178B9E-9346-4773-9157-4482A2E29288}" srcOrd="1" destOrd="0" presId="urn:microsoft.com/office/officeart/2005/8/layout/matrix1"/>
    <dgm:cxn modelId="{3D14A48C-5CB9-4E80-B4C4-52C25620D16A}" type="presOf" srcId="{2132A4DF-4596-4984-8C65-730906E1BA56}" destId="{4457066F-F145-4384-9018-B01493C267CE}" srcOrd="0" destOrd="0" presId="urn:microsoft.com/office/officeart/2005/8/layout/matrix1"/>
    <dgm:cxn modelId="{105A960D-2605-40C7-9BD1-97D68DF574FD}" type="presParOf" srcId="{BD3745D9-2ABE-4C1C-91BE-B79021CD9A33}" destId="{AEDE5AA4-C0CD-422D-AB00-09AC7B9B6BA8}" srcOrd="0" destOrd="0" presId="urn:microsoft.com/office/officeart/2005/8/layout/matrix1"/>
    <dgm:cxn modelId="{797F3821-D1ED-4899-9E72-B143839D4604}" type="presParOf" srcId="{AEDE5AA4-C0CD-422D-AB00-09AC7B9B6BA8}" destId="{35F22243-2A97-4F71-B987-202AA57CC52C}" srcOrd="0" destOrd="0" presId="urn:microsoft.com/office/officeart/2005/8/layout/matrix1"/>
    <dgm:cxn modelId="{34122424-0371-4900-A88D-82A19F68C6CB}" type="presParOf" srcId="{AEDE5AA4-C0CD-422D-AB00-09AC7B9B6BA8}" destId="{BCD5D3A5-2A18-4646-989F-E1C694546572}" srcOrd="1" destOrd="0" presId="urn:microsoft.com/office/officeart/2005/8/layout/matrix1"/>
    <dgm:cxn modelId="{7C558641-24C4-4E04-BF1F-26F141EFCAD4}" type="presParOf" srcId="{AEDE5AA4-C0CD-422D-AB00-09AC7B9B6BA8}" destId="{3C2CA6EE-F469-4B84-A412-2B4C8B57C19F}" srcOrd="2" destOrd="0" presId="urn:microsoft.com/office/officeart/2005/8/layout/matrix1"/>
    <dgm:cxn modelId="{D57EAB86-77D5-48B4-A894-C6915BCFFEA8}" type="presParOf" srcId="{AEDE5AA4-C0CD-422D-AB00-09AC7B9B6BA8}" destId="{7DAB7D4F-850E-4A81-959F-2D16B1064E2D}" srcOrd="3" destOrd="0" presId="urn:microsoft.com/office/officeart/2005/8/layout/matrix1"/>
    <dgm:cxn modelId="{B772B3CB-3688-4591-9A10-E4774FE827F5}" type="presParOf" srcId="{AEDE5AA4-C0CD-422D-AB00-09AC7B9B6BA8}" destId="{89569715-ED2A-4175-A819-0C9248AE288C}" srcOrd="4" destOrd="0" presId="urn:microsoft.com/office/officeart/2005/8/layout/matrix1"/>
    <dgm:cxn modelId="{DE5C5298-1DBC-4501-ACC8-8727E1A5CEDF}" type="presParOf" srcId="{AEDE5AA4-C0CD-422D-AB00-09AC7B9B6BA8}" destId="{E3DF5E3D-DDB9-44D5-B9C2-93DE3D957BB6}" srcOrd="5" destOrd="0" presId="urn:microsoft.com/office/officeart/2005/8/layout/matrix1"/>
    <dgm:cxn modelId="{049D28AD-CD4A-47DA-A7EA-E22469D8CDC5}" type="presParOf" srcId="{AEDE5AA4-C0CD-422D-AB00-09AC7B9B6BA8}" destId="{92BF7970-4C62-4CF3-9225-70C6384EA823}" srcOrd="6" destOrd="0" presId="urn:microsoft.com/office/officeart/2005/8/layout/matrix1"/>
    <dgm:cxn modelId="{5ACA54B4-0D67-4A58-A77B-BEF94B2428FD}" type="presParOf" srcId="{AEDE5AA4-C0CD-422D-AB00-09AC7B9B6BA8}" destId="{25178B9E-9346-4773-9157-4482A2E29288}" srcOrd="7" destOrd="0" presId="urn:microsoft.com/office/officeart/2005/8/layout/matrix1"/>
    <dgm:cxn modelId="{99861E2D-5F57-42CF-AD79-E4E44B944820}" type="presParOf" srcId="{BD3745D9-2ABE-4C1C-91BE-B79021CD9A33}" destId="{4457066F-F145-4384-9018-B01493C267CE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1A9075-8923-4A13-9B3B-9469A4C0A0BF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332F0A-C57C-41C5-8573-27DA2C02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71546"/>
            <a:ext cx="6172200" cy="2428892"/>
          </a:xfrm>
        </p:spPr>
        <p:txBody>
          <a:bodyPr>
            <a:normAutofit/>
          </a:bodyPr>
          <a:lstStyle/>
          <a:p>
            <a:r>
              <a:rPr lang="kk-KZ" sz="44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Ұлы жібек жолының қалыптасуы және тарихи маңызы.</a:t>
            </a:r>
            <a:endParaRPr lang="ru-RU" sz="44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8312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Қытай императоры У – Ди 138 жылы Батыс елдеріне аттандырған елшілік 13 жылдан кейін оралған. Осы кезден бастап Қытайдан Қазақстан, Орта Азия, Батыс елдеріне қарай жібек артқан керуендер шыға бастаған.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8299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568 жылы Түрік қағаанаты мен Византия мемлекетінің арасында келісімдер жасалып, екі ел саудаға байланысты Иранға қарсы одақ құрған.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717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Иран шахына Қытай императорының атынан жібектен жасалған әшекейлі киімдер жіберілген.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868742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Назарлар</a:t>
            </a:r>
            <a:r>
              <a:rPr lang="kk-KZ" sz="54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ыңызға рахмет!</a:t>
            </a:r>
            <a:endParaRPr lang="ru-RU" sz="54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285728"/>
          <a:ext cx="850112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71546"/>
            <a:ext cx="6172200" cy="17859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kk-KZ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Жібек жолы – тарихи жолдың жібек саудасына байланысты атанған</a:t>
            </a:r>
            <a:endParaRPr lang="ru-RU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643314"/>
            <a:ext cx="6572280" cy="2928958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Ал “ұлы” сөзінің  оған қосылуы жолдың кең байтақ   Шығыс  өлкелері мен Батыс өлкелерін байланыстырып жатуынан. Сондықтан да бұл жол “Ұлы жібек жолы” болып тарихқа енді</a:t>
            </a:r>
            <a:endParaRPr lang="ru-RU" sz="28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3071810"/>
            <a:ext cx="2071702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Тұтыну бұйымдарының үлкен сұранысқа ие болуы. Сатылған бұйымдарды  жергілікті шеберлердің  де жасай бастауы.</a:t>
            </a:r>
            <a:endParaRPr lang="ru-RU" sz="20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785794"/>
          <a:ext cx="7858180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1214446">
                <a:tc>
                  <a:txBody>
                    <a:bodyPr/>
                    <a:lstStyle/>
                    <a:p>
                      <a:pPr algn="ctr">
                        <a:tabLst>
                          <a:tab pos="2867025" algn="l"/>
                        </a:tabLst>
                      </a:pPr>
                      <a:r>
                        <a:rPr lang="kk-KZ" sz="3200" dirty="0" smtClean="0">
                          <a:solidFill>
                            <a:srgbClr val="170AB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Ұлы Жібек жолының мәдениеттің дамуына әсері</a:t>
                      </a:r>
                      <a:endParaRPr lang="ru-RU" sz="3200" dirty="0">
                        <a:solidFill>
                          <a:srgbClr val="170AB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7554" y="3071810"/>
            <a:ext cx="2143140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Өнерпаздардың жол бойындағы елдерді аралап, өнер көрсетуі. Сондай – ақ өнер сайыстарына түсіп, ортақ өнердің дамуына үлес қосуы.</a:t>
            </a:r>
            <a:endParaRPr lang="ru-RU" sz="20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3071810"/>
            <a:ext cx="2000264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Жол бойындағы қалаларда әр түрлі діни нанымдарға байланысты ғимараттардың салынуы</a:t>
            </a:r>
            <a:endParaRPr lang="ru-RU" sz="20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428860" y="2071678"/>
            <a:ext cx="192882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2071678"/>
            <a:ext cx="207170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143372" y="250030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9771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5643578"/>
            <a:ext cx="750099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Түркістаннан табылған мыс теңгелер </a:t>
            </a:r>
            <a:endParaRPr lang="ru-RU" sz="32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5784" y="1000108"/>
            <a:ext cx="62865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00760" y="1142984"/>
            <a:ext cx="2428892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Испиджаб қаласынан табылған мыс теңгелер</a:t>
            </a:r>
            <a:endParaRPr lang="ru-RU" sz="28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00306"/>
            <a:ext cx="257176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Ұлы Жібек жолының халықаралық  қарым – қатынасты дамытудағы   тарихи маңызы.</a:t>
            </a:r>
            <a:endParaRPr lang="ru-RU" sz="20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785794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Мемлекеттер арасында дипломатиялық қарым -  қатынас орнады.</a:t>
            </a:r>
            <a:endParaRPr lang="ru-RU" sz="20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643182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Елдер арасында сауда келісімдері жасалған.</a:t>
            </a:r>
            <a:endParaRPr lang="ru-RU" sz="20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500570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Қытай жібегі елдердің елшіліктері  арасында және патшалар үшін құнды сыйлық  орнына жүрген</a:t>
            </a:r>
            <a:endParaRPr lang="ru-RU" sz="20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000364" y="2000240"/>
            <a:ext cx="157163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036083" y="3607595"/>
            <a:ext cx="150019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86116" y="342900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394" y="642930"/>
            <a:ext cx="628654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357950" y="1285860"/>
            <a:ext cx="2071702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170ABA"/>
                </a:solidFill>
                <a:latin typeface="Times New Roman" pitchFamily="18" charset="0"/>
                <a:cs typeface="Times New Roman" pitchFamily="18" charset="0"/>
              </a:rPr>
              <a:t>Өрнекті қыш ыдыс</a:t>
            </a:r>
            <a:endParaRPr lang="ru-RU" sz="3600" dirty="0">
              <a:solidFill>
                <a:srgbClr val="170A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</TotalTime>
  <Words>259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Ұлы жібек жолының қалыптасуы және тарихи маңызы.</vt:lpstr>
      <vt:lpstr>Слайд 2</vt:lpstr>
      <vt:lpstr>Слайд 3</vt:lpstr>
      <vt:lpstr>Жібек жолы – тарихи жолдың жібек саудасына байланысты атанған</vt:lpstr>
      <vt:lpstr>Слайд 5</vt:lpstr>
      <vt:lpstr>Слайд 6</vt:lpstr>
      <vt:lpstr>Слайд 7</vt:lpstr>
      <vt:lpstr>Слайд 8</vt:lpstr>
      <vt:lpstr>Слайд 9</vt:lpstr>
      <vt:lpstr>Қытай императоры У – Ди 138 жылы Батыс елдеріне аттандырған елшілік 13 жылдан кейін оралған. Осы кезден бастап Қытайдан Қазақстан, Орта Азия, Батыс елдеріне қарай жібек артқан керуендер шыға бастаған. </vt:lpstr>
      <vt:lpstr>568 жылы Түрік қағаанаты мен Византия мемлекетінің арасында келісімдер жасалып, екі ел саудаға байланысты Иранға қарсы одақ құрған. </vt:lpstr>
      <vt:lpstr>Иран шахына Қытай императорының атынан жібектен жасалған әшекейлі киімдер жіберілген. </vt:lpstr>
      <vt:lpstr>Назарларыңызға рахмет!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2016-11-06T09:22:11Z</dcterms:created>
  <dcterms:modified xsi:type="dcterms:W3CDTF">2017-11-10T05:16:47Z</dcterms:modified>
</cp:coreProperties>
</file>