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34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7175" cy="4000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8F800845-3A1F-4A60-B3BB-697EBFEF308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0923DD-CE6F-4472-BCA7-E71927ADDC0F}" type="slidenum">
              <a:rPr lang="ru-RU"/>
              <a:pPr/>
              <a:t>1</a:t>
            </a:fld>
            <a:endParaRPr lang="ru-RU"/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98850D-3BD4-44D8-AE06-F8AF0542C9F1}" type="slidenum">
              <a:rPr lang="ru-RU"/>
              <a:pPr/>
              <a:t>10</a:t>
            </a:fld>
            <a:endParaRPr lang="ru-RU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C80868-34D1-4465-8E88-7ADA6BF1AA63}" type="slidenum">
              <a:rPr lang="ru-RU"/>
              <a:pPr/>
              <a:t>2</a:t>
            </a:fld>
            <a:endParaRPr lang="ru-RU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A188EC-8635-4C06-A8F6-A1A0E131B3E0}" type="slidenum">
              <a:rPr lang="ru-RU"/>
              <a:pPr/>
              <a:t>3</a:t>
            </a:fld>
            <a:endParaRPr lang="ru-RU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572CEE-D4E7-44A1-A82A-F28B0BA59768}" type="slidenum">
              <a:rPr lang="ru-RU"/>
              <a:pPr/>
              <a:t>4</a:t>
            </a:fld>
            <a:endParaRPr lang="ru-RU"/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432271-9C19-413F-B17C-812DD95272BA}" type="slidenum">
              <a:rPr lang="ru-RU"/>
              <a:pPr/>
              <a:t>5</a:t>
            </a:fld>
            <a:endParaRPr lang="ru-RU"/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2571CE-9492-4D36-8A61-C627F8E2DFFC}" type="slidenum">
              <a:rPr lang="ru-RU"/>
              <a:pPr/>
              <a:t>6</a:t>
            </a:fld>
            <a:endParaRPr lang="ru-RU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D26482-C993-4EB7-8021-85DA77B34F3F}" type="slidenum">
              <a:rPr lang="ru-RU"/>
              <a:pPr/>
              <a:t>7</a:t>
            </a:fld>
            <a:endParaRPr lang="ru-RU"/>
          </a:p>
        </p:txBody>
      </p:sp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6B2646-AA59-40E5-AA5E-722FE29C5929}" type="slidenum">
              <a:rPr lang="ru-RU"/>
              <a:pPr/>
              <a:t>8</a:t>
            </a:fld>
            <a:endParaRPr lang="ru-RU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ACEC45-77E5-4B57-ABE6-1BD81B68B8B6}" type="slidenum">
              <a:rPr lang="ru-RU"/>
              <a:pPr/>
              <a:t>9</a:t>
            </a:fld>
            <a:endParaRPr lang="ru-RU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C0DE956-4915-4F92-8F2B-4FFA5AA5E8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5DC29D0-BA01-4A06-B43E-3971546FA4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0913" y="301625"/>
            <a:ext cx="2265362" cy="6448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5275" cy="6448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1940CD9-DA0D-4544-921B-181C4000B3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3037" cy="1254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39975" cy="5127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87700" cy="5127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39975" cy="512763"/>
          </a:xfrm>
        </p:spPr>
        <p:txBody>
          <a:bodyPr/>
          <a:lstStyle>
            <a:lvl1pPr>
              <a:defRPr/>
            </a:lvl1pPr>
          </a:lstStyle>
          <a:p>
            <a:fld id="{D64F222E-1A26-40CB-AE1E-F4DA5E5122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3037" cy="1254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3238" y="1768475"/>
            <a:ext cx="4454525" cy="4981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110163" y="1768475"/>
            <a:ext cx="4456112" cy="498157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39975" cy="5127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87700" cy="5127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39975" cy="512763"/>
          </a:xfrm>
        </p:spPr>
        <p:txBody>
          <a:bodyPr/>
          <a:lstStyle>
            <a:lvl1pPr>
              <a:defRPr/>
            </a:lvl1pPr>
          </a:lstStyle>
          <a:p>
            <a:fld id="{E59BCE95-193C-4FED-B114-753B32CBA0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3037" cy="1254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3238" y="1768475"/>
            <a:ext cx="4454525" cy="241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3238" y="4335463"/>
            <a:ext cx="4454525" cy="2414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110163" y="1768475"/>
            <a:ext cx="4456112" cy="4981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39975" cy="5127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87700" cy="5127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39975" cy="512763"/>
          </a:xfrm>
        </p:spPr>
        <p:txBody>
          <a:bodyPr/>
          <a:lstStyle>
            <a:lvl1pPr>
              <a:defRPr/>
            </a:lvl1pPr>
          </a:lstStyle>
          <a:p>
            <a:fld id="{A1B286F6-C43A-4A13-A4E5-854F539BC2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FC24A53-737A-4D5C-BDA7-5B8CD35C93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A6DE40C-ACC4-44AA-AFF6-0F78ABDF21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4525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6112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9790599-56DC-490E-B6C5-D318314337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256687B-AEC1-4969-B022-B2C290383F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CE9D6A4-46AD-4562-BE46-B5B9AD1972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5740CD2-51CE-402D-8C4E-39DFD22D3A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FB367D1-3890-47AF-98DD-7062F50596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16D9DB-22E2-4A65-9527-D7D94FFFA4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125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3037" cy="4981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9975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7700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9975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FD389B10-C998-45D4-8FA3-5F2D1A4B706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182924" y="-69850"/>
            <a:ext cx="6389701" cy="3849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000" b="1" dirty="0">
              <a:solidFill>
                <a:srgbClr val="00008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000" b="1" dirty="0">
              <a:solidFill>
                <a:srgbClr val="00008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000" b="1" dirty="0">
              <a:solidFill>
                <a:srgbClr val="00008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000" b="1" dirty="0">
              <a:solidFill>
                <a:srgbClr val="000080"/>
              </a:solidFill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>
                <a:solidFill>
                  <a:srgbClr val="000080"/>
                </a:solidFill>
                <a:cs typeface="Arial Unicode MS" charset="0"/>
              </a:rPr>
              <a:t>Презентация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>
                <a:solidFill>
                  <a:srgbClr val="000080"/>
                </a:solidFill>
              </a:rPr>
              <a:t> к уроку английского языка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>
                <a:solidFill>
                  <a:srgbClr val="000080"/>
                </a:solidFill>
              </a:rPr>
              <a:t> во 2 классе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 b="1" dirty="0">
              <a:solidFill>
                <a:srgbClr val="00008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4000" b="1" dirty="0">
              <a:solidFill>
                <a:srgbClr val="00AE0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600" b="1" dirty="0">
              <a:solidFill>
                <a:srgbClr val="00AE0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600" b="1" dirty="0">
              <a:solidFill>
                <a:srgbClr val="00AE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1288" y="3422647"/>
            <a:ext cx="6419707" cy="1122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</a:rPr>
              <a:t>«Учимся читать и говорить</a:t>
            </a:r>
          </a:p>
          <a:p>
            <a:pPr algn="ctr"/>
            <a:r>
              <a:rPr lang="ru-RU" sz="3600" b="1" dirty="0" smtClean="0">
                <a:solidFill>
                  <a:srgbClr val="92D050"/>
                </a:solidFill>
              </a:rPr>
              <a:t> на английском»</a:t>
            </a:r>
            <a:endParaRPr lang="ru-RU" sz="36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3" dur="500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047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000080"/>
                </a:solidFill>
              </a:rPr>
              <a:t>Ask questions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940425" y="1619250"/>
            <a:ext cx="3635375" cy="4500563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2"/>
          </p:nvPr>
        </p:nvSpPr>
        <p:spPr>
          <a:xfrm>
            <a:off x="793750" y="1800225"/>
            <a:ext cx="4425950" cy="19796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Times New Roman" pitchFamily="16" charset="0"/>
              <a:buChar char="•"/>
            </a:pPr>
            <a:endParaRPr lang="ru-RU">
              <a:latin typeface="Times New Roman" pitchFamily="16" charset="0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3"/>
          </p:nvPr>
        </p:nvSpPr>
        <p:spPr>
          <a:xfrm>
            <a:off x="503238" y="3959225"/>
            <a:ext cx="4897437" cy="25193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Times New Roman" pitchFamily="16" charset="0"/>
              <a:buChar char="•"/>
            </a:pPr>
            <a:endParaRPr lang="ru-RU">
              <a:latin typeface="Times New Roman" pitchFamily="16" charset="0"/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900113" y="2519363"/>
            <a:ext cx="1090612" cy="900112"/>
          </a:xfrm>
          <a:prstGeom prst="triangle">
            <a:avLst>
              <a:gd name="adj" fmla="val 51380"/>
            </a:avLst>
          </a:prstGeom>
          <a:solidFill>
            <a:srgbClr val="FFFFFF"/>
          </a:solidFill>
          <a:ln w="612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2294" name="AutoShape 6"/>
          <p:cNvCxnSpPr>
            <a:cxnSpLocks noChangeShapeType="1"/>
            <a:stCxn id="12293" idx="1"/>
            <a:endCxn id="12293" idx="5"/>
          </p:cNvCxnSpPr>
          <p:nvPr/>
        </p:nvCxnSpPr>
        <p:spPr bwMode="auto">
          <a:xfrm>
            <a:off x="1179513" y="2968625"/>
            <a:ext cx="546100" cy="1588"/>
          </a:xfrm>
          <a:prstGeom prst="straightConnector1">
            <a:avLst/>
          </a:prstGeom>
          <a:noFill/>
          <a:ln w="36000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187575" y="2517775"/>
            <a:ext cx="873125" cy="901700"/>
          </a:xfrm>
          <a:prstGeom prst="rect">
            <a:avLst/>
          </a:prstGeom>
          <a:solidFill>
            <a:srgbClr val="FFFFFF"/>
          </a:solidFill>
          <a:ln w="612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3240088" y="2519363"/>
            <a:ext cx="890587" cy="900112"/>
          </a:xfrm>
          <a:prstGeom prst="rect">
            <a:avLst/>
          </a:prstGeom>
          <a:solidFill>
            <a:srgbClr val="0D0D0D"/>
          </a:solidFill>
          <a:ln w="2556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500563" y="2879725"/>
            <a:ext cx="539750" cy="54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8000"/>
                </a:solidFill>
              </a:rPr>
              <a:t>?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801688" y="4859338"/>
            <a:ext cx="1016000" cy="54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8000"/>
                </a:solidFill>
              </a:rPr>
              <a:t>Yes,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1800225" y="4318000"/>
            <a:ext cx="873125" cy="901700"/>
          </a:xfrm>
          <a:prstGeom prst="rect">
            <a:avLst/>
          </a:prstGeom>
          <a:solidFill>
            <a:srgbClr val="FFFFFF"/>
          </a:solidFill>
          <a:ln w="612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3060700" y="4319588"/>
            <a:ext cx="1090613" cy="900112"/>
          </a:xfrm>
          <a:prstGeom prst="triangle">
            <a:avLst>
              <a:gd name="adj" fmla="val 51380"/>
            </a:avLst>
          </a:prstGeom>
          <a:solidFill>
            <a:srgbClr val="FFFFFF"/>
          </a:solidFill>
          <a:ln w="612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2301" name="AutoShape 13"/>
          <p:cNvCxnSpPr>
            <a:cxnSpLocks noChangeShapeType="1"/>
            <a:stCxn id="12300" idx="1"/>
            <a:endCxn id="12300" idx="5"/>
          </p:cNvCxnSpPr>
          <p:nvPr/>
        </p:nvCxnSpPr>
        <p:spPr bwMode="auto">
          <a:xfrm>
            <a:off x="3340100" y="4768850"/>
            <a:ext cx="546100" cy="1588"/>
          </a:xfrm>
          <a:prstGeom prst="straightConnector1">
            <a:avLst/>
          </a:prstGeom>
          <a:noFill/>
          <a:ln w="36000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4319588" y="4856163"/>
            <a:ext cx="473075" cy="54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862013" y="5724525"/>
            <a:ext cx="836612" cy="544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8000"/>
                </a:solidFill>
              </a:rPr>
              <a:t>No,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1800225" y="4318000"/>
            <a:ext cx="873125" cy="901700"/>
          </a:xfrm>
          <a:prstGeom prst="rect">
            <a:avLst/>
          </a:prstGeom>
          <a:solidFill>
            <a:srgbClr val="FFFFFF"/>
          </a:solidFill>
          <a:ln w="612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1800225" y="5399088"/>
            <a:ext cx="873125" cy="901700"/>
          </a:xfrm>
          <a:prstGeom prst="rect">
            <a:avLst/>
          </a:prstGeom>
          <a:solidFill>
            <a:srgbClr val="FFFFFF"/>
          </a:solidFill>
          <a:ln w="612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>
            <a:off x="2879725" y="5400675"/>
            <a:ext cx="1090613" cy="900113"/>
          </a:xfrm>
          <a:prstGeom prst="triangle">
            <a:avLst>
              <a:gd name="adj" fmla="val 51380"/>
            </a:avLst>
          </a:prstGeom>
          <a:solidFill>
            <a:srgbClr val="FFFFFF"/>
          </a:solidFill>
          <a:ln w="612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2307" name="AutoShape 19"/>
          <p:cNvCxnSpPr>
            <a:cxnSpLocks noChangeShapeType="1"/>
            <a:stCxn id="12306" idx="1"/>
            <a:endCxn id="12306" idx="5"/>
          </p:cNvCxnSpPr>
          <p:nvPr/>
        </p:nvCxnSpPr>
        <p:spPr bwMode="auto">
          <a:xfrm>
            <a:off x="3159125" y="5849938"/>
            <a:ext cx="546100" cy="1587"/>
          </a:xfrm>
          <a:prstGeom prst="straightConnector1">
            <a:avLst/>
          </a:prstGeom>
          <a:noFill/>
          <a:ln w="36000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4140200" y="5756275"/>
            <a:ext cx="900113" cy="54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8000"/>
                </a:solidFill>
              </a:rPr>
              <a:t>not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4921250" y="5756275"/>
            <a:ext cx="119063" cy="544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8000"/>
                </a:solidFill>
              </a:rPr>
              <a:t>.</a:t>
            </a:r>
          </a:p>
        </p:txBody>
      </p:sp>
      <p:pic>
        <p:nvPicPr>
          <p:cNvPr id="12310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450" y="1541463"/>
            <a:ext cx="3770313" cy="457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69900" y="269875"/>
            <a:ext cx="9069388" cy="1169988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000080"/>
                </a:solidFill>
              </a:rPr>
              <a:t>Фонетическая зарядка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554163"/>
            <a:ext cx="9069388" cy="4926012"/>
          </a:xfrm>
          <a:ln/>
        </p:spPr>
        <p:txBody>
          <a:bodyPr/>
          <a:lstStyle/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/>
          </a:p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8000"/>
                </a:solidFill>
              </a:rPr>
              <a:t>[</a:t>
            </a:r>
            <a:r>
              <a:rPr lang="en-US" sz="3600" b="1">
                <a:solidFill>
                  <a:srgbClr val="008000"/>
                </a:solidFill>
              </a:rPr>
              <a:t>meri</a:t>
            </a:r>
            <a:r>
              <a:rPr lang="ru-RU" sz="3600" b="1">
                <a:solidFill>
                  <a:srgbClr val="008000"/>
                </a:solidFill>
              </a:rPr>
              <a:t>]                         [</a:t>
            </a:r>
            <a:r>
              <a:rPr lang="en-US" sz="3600" b="1">
                <a:solidFill>
                  <a:srgbClr val="008000"/>
                </a:solidFill>
              </a:rPr>
              <a:t>bl</a:t>
            </a:r>
            <a:r>
              <a:rPr lang="ru-RU" sz="3600" b="1">
                <a:solidFill>
                  <a:srgbClr val="008000"/>
                </a:solidFill>
              </a:rPr>
              <a:t>æ</a:t>
            </a:r>
            <a:r>
              <a:rPr lang="en-US" sz="3600" b="1">
                <a:solidFill>
                  <a:srgbClr val="008000"/>
                </a:solidFill>
              </a:rPr>
              <a:t>k</a:t>
            </a:r>
            <a:r>
              <a:rPr lang="ru-RU" sz="3600" b="1">
                <a:solidFill>
                  <a:srgbClr val="008000"/>
                </a:solidFill>
              </a:rPr>
              <a:t>]</a:t>
            </a:r>
          </a:p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8000"/>
                </a:solidFill>
              </a:rPr>
              <a:t>[</a:t>
            </a:r>
            <a:r>
              <a:rPr lang="en-US" sz="3600" b="1">
                <a:solidFill>
                  <a:srgbClr val="008000"/>
                </a:solidFill>
              </a:rPr>
              <a:t>slim</a:t>
            </a:r>
            <a:r>
              <a:rPr lang="ru-RU" sz="3600" b="1">
                <a:solidFill>
                  <a:srgbClr val="008000"/>
                </a:solidFill>
              </a:rPr>
              <a:t>]                          [</a:t>
            </a:r>
            <a:r>
              <a:rPr lang="en-US" sz="3600" b="1">
                <a:solidFill>
                  <a:srgbClr val="008000"/>
                </a:solidFill>
              </a:rPr>
              <a:t>wait</a:t>
            </a:r>
            <a:r>
              <a:rPr lang="ru-RU" sz="3600" b="1">
                <a:solidFill>
                  <a:srgbClr val="008000"/>
                </a:solidFill>
              </a:rPr>
              <a:t> ]</a:t>
            </a:r>
          </a:p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8000"/>
                </a:solidFill>
              </a:rPr>
              <a:t>[fæ</a:t>
            </a:r>
            <a:r>
              <a:rPr lang="en-US" sz="3600" b="1">
                <a:solidFill>
                  <a:srgbClr val="008000"/>
                </a:solidFill>
              </a:rPr>
              <a:t>t</a:t>
            </a:r>
            <a:r>
              <a:rPr lang="ru-RU" sz="3600" b="1">
                <a:solidFill>
                  <a:srgbClr val="008000"/>
                </a:solidFill>
              </a:rPr>
              <a:t>]                            [g</a:t>
            </a:r>
            <a:r>
              <a:rPr lang="en-US" sz="3600" b="1">
                <a:solidFill>
                  <a:srgbClr val="008000"/>
                </a:solidFill>
              </a:rPr>
              <a:t>rei</a:t>
            </a:r>
            <a:r>
              <a:rPr lang="ru-RU" sz="3600" b="1">
                <a:solidFill>
                  <a:srgbClr val="008000"/>
                </a:solidFill>
              </a:rPr>
              <a:t>] </a:t>
            </a:r>
          </a:p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8000"/>
                </a:solidFill>
              </a:rPr>
              <a:t>   [</a:t>
            </a:r>
            <a:r>
              <a:rPr lang="en-US" sz="3600" b="1">
                <a:solidFill>
                  <a:srgbClr val="008000"/>
                </a:solidFill>
              </a:rPr>
              <a:t>s</a:t>
            </a:r>
            <a:r>
              <a:rPr lang="ru-RU" sz="3600" b="1">
                <a:solidFill>
                  <a:srgbClr val="008000"/>
                </a:solidFill>
              </a:rPr>
              <a:t>æ</a:t>
            </a:r>
            <a:r>
              <a:rPr lang="en-US" sz="3600" b="1">
                <a:solidFill>
                  <a:srgbClr val="008000"/>
                </a:solidFill>
              </a:rPr>
              <a:t>d</a:t>
            </a:r>
            <a:r>
              <a:rPr lang="ru-RU" sz="3600" b="1">
                <a:solidFill>
                  <a:srgbClr val="008000"/>
                </a:solidFill>
              </a:rPr>
              <a:t>]                          [b</a:t>
            </a:r>
            <a:r>
              <a:rPr lang="en-US" sz="3600" b="1">
                <a:solidFill>
                  <a:srgbClr val="008000"/>
                </a:solidFill>
              </a:rPr>
              <a:t>raun</a:t>
            </a:r>
            <a:r>
              <a:rPr lang="ru-RU" sz="3600" b="1">
                <a:solidFill>
                  <a:srgbClr val="008000"/>
                </a:solidFill>
              </a:rPr>
              <a:t>]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20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20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9387" cy="1169988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000080"/>
                </a:solidFill>
              </a:rPr>
              <a:t>Read the poem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926013"/>
          </a:xfrm>
          <a:ln/>
        </p:spPr>
        <p:txBody>
          <a:bodyPr/>
          <a:lstStyle/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600" b="1">
              <a:solidFill>
                <a:srgbClr val="008000"/>
              </a:solidFill>
            </a:endParaRPr>
          </a:p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b="1">
                <a:solidFill>
                  <a:srgbClr val="008000"/>
                </a:solidFill>
              </a:rPr>
              <a:t>I am slim,</a:t>
            </a:r>
          </a:p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b="1">
                <a:solidFill>
                  <a:srgbClr val="008000"/>
                </a:solidFill>
              </a:rPr>
              <a:t>He is fat.</a:t>
            </a:r>
          </a:p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b="1">
                <a:solidFill>
                  <a:srgbClr val="008000"/>
                </a:solidFill>
              </a:rPr>
              <a:t>He is merry,</a:t>
            </a:r>
          </a:p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b="1">
                <a:solidFill>
                  <a:srgbClr val="008000"/>
                </a:solidFill>
              </a:rPr>
              <a:t>I am sad.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20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20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047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000080"/>
                </a:solidFill>
              </a:rPr>
              <a:t>Describe our friends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236788" y="1979613"/>
            <a:ext cx="873125" cy="720725"/>
          </a:xfrm>
          <a:prstGeom prst="rect">
            <a:avLst/>
          </a:prstGeom>
          <a:solidFill>
            <a:srgbClr val="FFFFFF"/>
          </a:solidFill>
          <a:ln w="2556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3768725" y="1979613"/>
            <a:ext cx="1090613" cy="720725"/>
          </a:xfrm>
          <a:prstGeom prst="triangle">
            <a:avLst>
              <a:gd name="adj" fmla="val 51380"/>
            </a:avLst>
          </a:prstGeom>
          <a:solidFill>
            <a:srgbClr val="FFFFFF"/>
          </a:solidFill>
          <a:ln w="612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6148" name="AutoShape 4"/>
          <p:cNvCxnSpPr>
            <a:cxnSpLocks noChangeShapeType="1"/>
          </p:cNvCxnSpPr>
          <p:nvPr/>
        </p:nvCxnSpPr>
        <p:spPr bwMode="auto">
          <a:xfrm>
            <a:off x="4049713" y="2339975"/>
            <a:ext cx="546100" cy="1588"/>
          </a:xfrm>
          <a:prstGeom prst="straightConnector1">
            <a:avLst/>
          </a:prstGeom>
          <a:noFill/>
          <a:ln w="46800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508625" y="1979613"/>
            <a:ext cx="890588" cy="720725"/>
          </a:xfrm>
          <a:prstGeom prst="rect">
            <a:avLst/>
          </a:prstGeom>
          <a:solidFill>
            <a:srgbClr val="0D0D0D"/>
          </a:solidFill>
          <a:ln w="2556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160588" y="1979613"/>
            <a:ext cx="949325" cy="720725"/>
          </a:xfrm>
          <a:prstGeom prst="rect">
            <a:avLst/>
          </a:prstGeom>
          <a:solidFill>
            <a:srgbClr val="FFFFFF"/>
          </a:solidFill>
          <a:ln w="612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2236788" y="4140200"/>
            <a:ext cx="873125" cy="720725"/>
          </a:xfrm>
          <a:prstGeom prst="rect">
            <a:avLst/>
          </a:prstGeom>
          <a:solidFill>
            <a:srgbClr val="FFFFFF"/>
          </a:solidFill>
          <a:ln w="612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3981450" y="4140200"/>
            <a:ext cx="1092200" cy="720725"/>
          </a:xfrm>
          <a:prstGeom prst="triangle">
            <a:avLst>
              <a:gd name="adj" fmla="val 51380"/>
            </a:avLst>
          </a:prstGeom>
          <a:solidFill>
            <a:srgbClr val="FFFFFF"/>
          </a:solidFill>
          <a:ln w="612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6153" name="AutoShape 9"/>
          <p:cNvCxnSpPr>
            <a:cxnSpLocks noChangeShapeType="1"/>
            <a:stCxn id="6152" idx="1"/>
            <a:endCxn id="6152" idx="5"/>
          </p:cNvCxnSpPr>
          <p:nvPr/>
        </p:nvCxnSpPr>
        <p:spPr bwMode="auto">
          <a:xfrm>
            <a:off x="4262438" y="4500563"/>
            <a:ext cx="546100" cy="1587"/>
          </a:xfrm>
          <a:prstGeom prst="straightConnector1">
            <a:avLst/>
          </a:prstGeom>
          <a:noFill/>
          <a:ln w="46800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432425" y="4146550"/>
            <a:ext cx="1385888" cy="71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</a:rPr>
              <a:t>not 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6800850" y="4140200"/>
            <a:ext cx="890588" cy="720725"/>
          </a:xfrm>
          <a:prstGeom prst="rect">
            <a:avLst/>
          </a:prstGeom>
          <a:solidFill>
            <a:srgbClr val="0D0D0D"/>
          </a:solidFill>
          <a:ln w="2556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079500" y="3060700"/>
            <a:ext cx="6659563" cy="54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</a:rPr>
              <a:t>Alice        is          slim.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2160588" y="5400675"/>
            <a:ext cx="6838950" cy="722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</a:rPr>
              <a:t>Alice         is        not    fat.</a:t>
            </a:r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03238" y="1768475"/>
            <a:ext cx="9069387" cy="4989513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marL="0" indent="0" algn="ctr"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/>
          </a:p>
          <a:p>
            <a:pPr marL="0" indent="0" algn="ctr"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/>
          </a:p>
        </p:txBody>
      </p:sp>
      <p:cxnSp>
        <p:nvCxnSpPr>
          <p:cNvPr id="6159" name="AutoShape 15"/>
          <p:cNvCxnSpPr>
            <a:cxnSpLocks noChangeShapeType="1"/>
            <a:stCxn id="6147" idx="0"/>
            <a:endCxn id="6147" idx="0"/>
          </p:cNvCxnSpPr>
          <p:nvPr/>
        </p:nvCxnSpPr>
        <p:spPr bwMode="auto">
          <a:xfrm>
            <a:off x="4313238" y="1979613"/>
            <a:ext cx="1587" cy="1587"/>
          </a:xfrm>
          <a:prstGeom prst="straightConnector1">
            <a:avLst/>
          </a:prstGeom>
          <a:noFill/>
          <a:ln w="72000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0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6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5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  <p:bldP spid="6149" grpId="0" animBg="1"/>
      <p:bldP spid="6150" grpId="0" animBg="1"/>
      <p:bldP spid="6151" grpId="0" animBg="1"/>
      <p:bldP spid="6152" grpId="0" animBg="1"/>
      <p:bldP spid="61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047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000080"/>
                </a:solidFill>
              </a:rPr>
              <a:t>Describe Karlson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800225"/>
            <a:ext cx="4679950" cy="5070475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lipArt" idx="2"/>
          </p:nvPr>
        </p:nvSpPr>
        <p:spPr>
          <a:xfrm>
            <a:off x="5149850" y="1768475"/>
            <a:ext cx="4425950" cy="4987925"/>
          </a:xfrm>
        </p:spPr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0675" y="1979613"/>
            <a:ext cx="3959225" cy="414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850900" y="1978025"/>
            <a:ext cx="949325" cy="901700"/>
          </a:xfrm>
          <a:prstGeom prst="rect">
            <a:avLst/>
          </a:prstGeom>
          <a:solidFill>
            <a:srgbClr val="FFFFFF"/>
          </a:solidFill>
          <a:ln w="612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2160588" y="1979613"/>
            <a:ext cx="1090612" cy="900112"/>
          </a:xfrm>
          <a:prstGeom prst="triangle">
            <a:avLst>
              <a:gd name="adj" fmla="val 51380"/>
            </a:avLst>
          </a:prstGeom>
          <a:solidFill>
            <a:srgbClr val="FFFFFF"/>
          </a:solidFill>
          <a:ln w="612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7175" name="AutoShape 7"/>
          <p:cNvCxnSpPr>
            <a:cxnSpLocks noChangeShapeType="1"/>
            <a:stCxn id="7174" idx="1"/>
            <a:endCxn id="7174" idx="5"/>
          </p:cNvCxnSpPr>
          <p:nvPr/>
        </p:nvCxnSpPr>
        <p:spPr bwMode="auto">
          <a:xfrm>
            <a:off x="2439988" y="2428875"/>
            <a:ext cx="546100" cy="1588"/>
          </a:xfrm>
          <a:prstGeom prst="straightConnector1">
            <a:avLst/>
          </a:prstGeom>
          <a:noFill/>
          <a:ln w="36000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720725" y="4318000"/>
            <a:ext cx="949325" cy="901700"/>
          </a:xfrm>
          <a:prstGeom prst="rect">
            <a:avLst/>
          </a:prstGeom>
          <a:solidFill>
            <a:srgbClr val="FFFFFF"/>
          </a:solidFill>
          <a:ln w="612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1800225" y="4319588"/>
            <a:ext cx="1090613" cy="900112"/>
          </a:xfrm>
          <a:prstGeom prst="triangle">
            <a:avLst>
              <a:gd name="adj" fmla="val 51380"/>
            </a:avLst>
          </a:prstGeom>
          <a:solidFill>
            <a:srgbClr val="FFFFFF"/>
          </a:solidFill>
          <a:ln w="612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7178" name="AutoShape 10"/>
          <p:cNvCxnSpPr>
            <a:cxnSpLocks noChangeShapeType="1"/>
            <a:stCxn id="7177" idx="1"/>
            <a:endCxn id="7177" idx="5"/>
          </p:cNvCxnSpPr>
          <p:nvPr/>
        </p:nvCxnSpPr>
        <p:spPr bwMode="auto">
          <a:xfrm>
            <a:off x="2079625" y="4768850"/>
            <a:ext cx="546100" cy="1588"/>
          </a:xfrm>
          <a:prstGeom prst="straightConnector1">
            <a:avLst/>
          </a:prstGeom>
          <a:noFill/>
          <a:ln w="36000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081338" y="4598988"/>
            <a:ext cx="925512" cy="544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</a:rPr>
              <a:t>not 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3609975" y="1979613"/>
            <a:ext cx="1069975" cy="900112"/>
          </a:xfrm>
          <a:prstGeom prst="rect">
            <a:avLst/>
          </a:prstGeom>
          <a:solidFill>
            <a:srgbClr val="0D0D0D"/>
          </a:solidFill>
          <a:ln w="2556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3968750" y="4319588"/>
            <a:ext cx="1069975" cy="900112"/>
          </a:xfrm>
          <a:prstGeom prst="rect">
            <a:avLst/>
          </a:prstGeom>
          <a:solidFill>
            <a:srgbClr val="0D0D0D"/>
          </a:solidFill>
          <a:ln w="2556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047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000080"/>
                </a:solidFill>
              </a:rPr>
              <a:t>Describe Mikky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800225"/>
            <a:ext cx="4679950" cy="5070475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lipArt" idx="2"/>
          </p:nvPr>
        </p:nvSpPr>
        <p:spPr>
          <a:xfrm>
            <a:off x="5149850" y="1768475"/>
            <a:ext cx="4425950" cy="4987925"/>
          </a:xfrm>
        </p:spPr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850900" y="1978025"/>
            <a:ext cx="949325" cy="901700"/>
          </a:xfrm>
          <a:prstGeom prst="rect">
            <a:avLst/>
          </a:prstGeom>
          <a:solidFill>
            <a:srgbClr val="FFFFFF"/>
          </a:solidFill>
          <a:ln w="612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2160588" y="1979613"/>
            <a:ext cx="1090612" cy="900112"/>
          </a:xfrm>
          <a:prstGeom prst="triangle">
            <a:avLst>
              <a:gd name="adj" fmla="val 51380"/>
            </a:avLst>
          </a:prstGeom>
          <a:solidFill>
            <a:srgbClr val="FFFFFF"/>
          </a:solidFill>
          <a:ln w="612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8198" name="AutoShape 6"/>
          <p:cNvCxnSpPr>
            <a:cxnSpLocks noChangeShapeType="1"/>
            <a:stCxn id="8197" idx="1"/>
            <a:endCxn id="8197" idx="5"/>
          </p:cNvCxnSpPr>
          <p:nvPr/>
        </p:nvCxnSpPr>
        <p:spPr bwMode="auto">
          <a:xfrm>
            <a:off x="2439988" y="2428875"/>
            <a:ext cx="546100" cy="1588"/>
          </a:xfrm>
          <a:prstGeom prst="straightConnector1">
            <a:avLst/>
          </a:prstGeom>
          <a:noFill/>
          <a:ln w="36000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20725" y="4318000"/>
            <a:ext cx="949325" cy="901700"/>
          </a:xfrm>
          <a:prstGeom prst="rect">
            <a:avLst/>
          </a:prstGeom>
          <a:solidFill>
            <a:srgbClr val="FFFFFF"/>
          </a:solidFill>
          <a:ln w="612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1800225" y="4319588"/>
            <a:ext cx="1090613" cy="900112"/>
          </a:xfrm>
          <a:prstGeom prst="triangle">
            <a:avLst>
              <a:gd name="adj" fmla="val 51380"/>
            </a:avLst>
          </a:prstGeom>
          <a:solidFill>
            <a:srgbClr val="FFFFFF"/>
          </a:solidFill>
          <a:ln w="612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8201" name="AutoShape 9"/>
          <p:cNvCxnSpPr>
            <a:cxnSpLocks noChangeShapeType="1"/>
            <a:stCxn id="8200" idx="1"/>
            <a:endCxn id="8200" idx="5"/>
          </p:cNvCxnSpPr>
          <p:nvPr/>
        </p:nvCxnSpPr>
        <p:spPr bwMode="auto">
          <a:xfrm>
            <a:off x="2079625" y="4768850"/>
            <a:ext cx="546100" cy="1588"/>
          </a:xfrm>
          <a:prstGeom prst="straightConnector1">
            <a:avLst/>
          </a:prstGeom>
          <a:noFill/>
          <a:ln w="36000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081338" y="4598988"/>
            <a:ext cx="925512" cy="544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</a:rPr>
              <a:t>not 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3609975" y="1979613"/>
            <a:ext cx="1069975" cy="900112"/>
          </a:xfrm>
          <a:prstGeom prst="rect">
            <a:avLst/>
          </a:prstGeom>
          <a:solidFill>
            <a:srgbClr val="0D0D0D"/>
          </a:solidFill>
          <a:ln w="2556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3968750" y="4319588"/>
            <a:ext cx="1069975" cy="900112"/>
          </a:xfrm>
          <a:prstGeom prst="rect">
            <a:avLst/>
          </a:prstGeom>
          <a:solidFill>
            <a:srgbClr val="0D0D0D"/>
          </a:solidFill>
          <a:ln w="2556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450" y="1800225"/>
            <a:ext cx="3419475" cy="3941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047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000080"/>
                </a:solidFill>
              </a:rPr>
              <a:t>Describe Malvina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800225"/>
            <a:ext cx="4679950" cy="5070475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lipArt" idx="2"/>
          </p:nvPr>
        </p:nvSpPr>
        <p:spPr>
          <a:xfrm>
            <a:off x="5149850" y="1768475"/>
            <a:ext cx="4425950" cy="4987925"/>
          </a:xfrm>
        </p:spPr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850900" y="1978025"/>
            <a:ext cx="949325" cy="901700"/>
          </a:xfrm>
          <a:prstGeom prst="rect">
            <a:avLst/>
          </a:prstGeom>
          <a:solidFill>
            <a:srgbClr val="FFFFFF"/>
          </a:solidFill>
          <a:ln w="612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160588" y="1979613"/>
            <a:ext cx="1090612" cy="900112"/>
          </a:xfrm>
          <a:prstGeom prst="triangle">
            <a:avLst>
              <a:gd name="adj" fmla="val 51380"/>
            </a:avLst>
          </a:prstGeom>
          <a:solidFill>
            <a:srgbClr val="FFFFFF"/>
          </a:solidFill>
          <a:ln w="612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9222" name="AutoShape 6"/>
          <p:cNvCxnSpPr>
            <a:cxnSpLocks noChangeShapeType="1"/>
            <a:stCxn id="9221" idx="1"/>
            <a:endCxn id="9221" idx="5"/>
          </p:cNvCxnSpPr>
          <p:nvPr/>
        </p:nvCxnSpPr>
        <p:spPr bwMode="auto">
          <a:xfrm>
            <a:off x="2439988" y="2428875"/>
            <a:ext cx="546100" cy="1588"/>
          </a:xfrm>
          <a:prstGeom prst="straightConnector1">
            <a:avLst/>
          </a:prstGeom>
          <a:noFill/>
          <a:ln w="36000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720725" y="4318000"/>
            <a:ext cx="949325" cy="901700"/>
          </a:xfrm>
          <a:prstGeom prst="rect">
            <a:avLst/>
          </a:prstGeom>
          <a:solidFill>
            <a:srgbClr val="FFFFFF"/>
          </a:solidFill>
          <a:ln w="612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1800225" y="4319588"/>
            <a:ext cx="1090613" cy="900112"/>
          </a:xfrm>
          <a:prstGeom prst="triangle">
            <a:avLst>
              <a:gd name="adj" fmla="val 51380"/>
            </a:avLst>
          </a:prstGeom>
          <a:solidFill>
            <a:srgbClr val="FFFFFF"/>
          </a:solidFill>
          <a:ln w="612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9225" name="AutoShape 9"/>
          <p:cNvCxnSpPr>
            <a:cxnSpLocks noChangeShapeType="1"/>
            <a:stCxn id="9224" idx="1"/>
            <a:endCxn id="9224" idx="5"/>
          </p:cNvCxnSpPr>
          <p:nvPr/>
        </p:nvCxnSpPr>
        <p:spPr bwMode="auto">
          <a:xfrm>
            <a:off x="2079625" y="4768850"/>
            <a:ext cx="546100" cy="1588"/>
          </a:xfrm>
          <a:prstGeom prst="straightConnector1">
            <a:avLst/>
          </a:prstGeom>
          <a:noFill/>
          <a:ln w="36000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081338" y="4598988"/>
            <a:ext cx="925512" cy="544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</a:rPr>
              <a:t>not 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3609975" y="1979613"/>
            <a:ext cx="1069975" cy="900112"/>
          </a:xfrm>
          <a:prstGeom prst="rect">
            <a:avLst/>
          </a:prstGeom>
          <a:solidFill>
            <a:srgbClr val="0D0D0D"/>
          </a:solidFill>
          <a:ln w="2556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3968750" y="4319588"/>
            <a:ext cx="1069975" cy="900112"/>
          </a:xfrm>
          <a:prstGeom prst="rect">
            <a:avLst/>
          </a:prstGeom>
          <a:solidFill>
            <a:srgbClr val="0D0D0D"/>
          </a:solidFill>
          <a:ln w="2556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619250"/>
            <a:ext cx="4140200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047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000080"/>
                </a:solidFill>
              </a:rPr>
              <a:t>Ask questions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59450" y="1768475"/>
            <a:ext cx="3814763" cy="5102225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2"/>
          </p:nvPr>
        </p:nvSpPr>
        <p:spPr>
          <a:xfrm>
            <a:off x="793750" y="1800225"/>
            <a:ext cx="4425950" cy="19796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Times New Roman" pitchFamily="16" charset="0"/>
              <a:buChar char="•"/>
            </a:pPr>
            <a:endParaRPr lang="ru-RU">
              <a:latin typeface="Times New Roman" pitchFamily="16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idx="3"/>
          </p:nvPr>
        </p:nvSpPr>
        <p:spPr>
          <a:xfrm>
            <a:off x="503238" y="3959225"/>
            <a:ext cx="4897437" cy="25193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Times New Roman" pitchFamily="16" charset="0"/>
              <a:buChar char="•"/>
            </a:pPr>
            <a:endParaRPr lang="ru-RU">
              <a:latin typeface="Times New Roman" pitchFamily="16" charset="0"/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900113" y="2519363"/>
            <a:ext cx="1090612" cy="900112"/>
          </a:xfrm>
          <a:prstGeom prst="triangle">
            <a:avLst>
              <a:gd name="adj" fmla="val 51380"/>
            </a:avLst>
          </a:prstGeom>
          <a:solidFill>
            <a:srgbClr val="FFFFFF"/>
          </a:solidFill>
          <a:ln w="612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0246" name="AutoShape 6"/>
          <p:cNvCxnSpPr>
            <a:cxnSpLocks noChangeShapeType="1"/>
            <a:stCxn id="10245" idx="1"/>
            <a:endCxn id="10245" idx="5"/>
          </p:cNvCxnSpPr>
          <p:nvPr/>
        </p:nvCxnSpPr>
        <p:spPr bwMode="auto">
          <a:xfrm>
            <a:off x="1179513" y="2970213"/>
            <a:ext cx="546100" cy="1587"/>
          </a:xfrm>
          <a:prstGeom prst="straightConnector1">
            <a:avLst/>
          </a:prstGeom>
          <a:noFill/>
          <a:ln w="36000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187575" y="2517775"/>
            <a:ext cx="873125" cy="901700"/>
          </a:xfrm>
          <a:prstGeom prst="rect">
            <a:avLst/>
          </a:prstGeom>
          <a:solidFill>
            <a:srgbClr val="FFFFFF"/>
          </a:solidFill>
          <a:ln w="612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3240088" y="2519363"/>
            <a:ext cx="890587" cy="900112"/>
          </a:xfrm>
          <a:prstGeom prst="rect">
            <a:avLst/>
          </a:prstGeom>
          <a:solidFill>
            <a:srgbClr val="0D0D0D"/>
          </a:solidFill>
          <a:ln w="2556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500563" y="2879725"/>
            <a:ext cx="539750" cy="54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8000"/>
                </a:solidFill>
              </a:rPr>
              <a:t>?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801688" y="4859338"/>
            <a:ext cx="1016000" cy="54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8000"/>
                </a:solidFill>
              </a:rPr>
              <a:t>Yes,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1800225" y="4318000"/>
            <a:ext cx="873125" cy="901700"/>
          </a:xfrm>
          <a:prstGeom prst="rect">
            <a:avLst/>
          </a:prstGeom>
          <a:solidFill>
            <a:srgbClr val="FFFFFF"/>
          </a:solidFill>
          <a:ln w="612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3060700" y="4319588"/>
            <a:ext cx="1090613" cy="900112"/>
          </a:xfrm>
          <a:prstGeom prst="triangle">
            <a:avLst>
              <a:gd name="adj" fmla="val 51380"/>
            </a:avLst>
          </a:prstGeom>
          <a:solidFill>
            <a:srgbClr val="FFFFFF"/>
          </a:solidFill>
          <a:ln w="612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0253" name="AutoShape 13"/>
          <p:cNvCxnSpPr>
            <a:cxnSpLocks noChangeShapeType="1"/>
            <a:stCxn id="10252" idx="1"/>
            <a:endCxn id="10252" idx="5"/>
          </p:cNvCxnSpPr>
          <p:nvPr/>
        </p:nvCxnSpPr>
        <p:spPr bwMode="auto">
          <a:xfrm>
            <a:off x="3340100" y="4768850"/>
            <a:ext cx="546100" cy="1588"/>
          </a:xfrm>
          <a:prstGeom prst="straightConnector1">
            <a:avLst/>
          </a:prstGeom>
          <a:noFill/>
          <a:ln w="36000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4319588" y="4856163"/>
            <a:ext cx="473075" cy="54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862013" y="5724525"/>
            <a:ext cx="836612" cy="544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8000"/>
                </a:solidFill>
              </a:rPr>
              <a:t>No,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1800225" y="4318000"/>
            <a:ext cx="873125" cy="901700"/>
          </a:xfrm>
          <a:prstGeom prst="rect">
            <a:avLst/>
          </a:prstGeom>
          <a:solidFill>
            <a:srgbClr val="FFFFFF"/>
          </a:solidFill>
          <a:ln w="612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1800225" y="5399088"/>
            <a:ext cx="873125" cy="901700"/>
          </a:xfrm>
          <a:prstGeom prst="rect">
            <a:avLst/>
          </a:prstGeom>
          <a:solidFill>
            <a:srgbClr val="FFFFFF"/>
          </a:solidFill>
          <a:ln w="612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>
            <a:off x="2879725" y="5400675"/>
            <a:ext cx="1090613" cy="900113"/>
          </a:xfrm>
          <a:prstGeom prst="triangle">
            <a:avLst>
              <a:gd name="adj" fmla="val 51380"/>
            </a:avLst>
          </a:prstGeom>
          <a:solidFill>
            <a:srgbClr val="FFFFFF"/>
          </a:solidFill>
          <a:ln w="612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0259" name="AutoShape 19"/>
          <p:cNvCxnSpPr>
            <a:cxnSpLocks noChangeShapeType="1"/>
            <a:stCxn id="10258" idx="1"/>
            <a:endCxn id="10258" idx="5"/>
          </p:cNvCxnSpPr>
          <p:nvPr/>
        </p:nvCxnSpPr>
        <p:spPr bwMode="auto">
          <a:xfrm>
            <a:off x="3159125" y="5849938"/>
            <a:ext cx="546100" cy="1587"/>
          </a:xfrm>
          <a:prstGeom prst="straightConnector1">
            <a:avLst/>
          </a:prstGeom>
          <a:noFill/>
          <a:ln w="36000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4140200" y="5756275"/>
            <a:ext cx="900113" cy="54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8000"/>
                </a:solidFill>
              </a:rPr>
              <a:t>not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4921250" y="5756275"/>
            <a:ext cx="119063" cy="544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8000"/>
                </a:solidFill>
              </a:rPr>
              <a:t>.</a:t>
            </a:r>
          </a:p>
        </p:txBody>
      </p:sp>
      <p:pic>
        <p:nvPicPr>
          <p:cNvPr id="10262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1800225"/>
            <a:ext cx="3871912" cy="431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047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000080"/>
                </a:solidFill>
              </a:rPr>
              <a:t>Ask questions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940425" y="1619250"/>
            <a:ext cx="3635375" cy="4922838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2"/>
          </p:nvPr>
        </p:nvSpPr>
        <p:spPr>
          <a:xfrm>
            <a:off x="793750" y="1800225"/>
            <a:ext cx="4425950" cy="19796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Times New Roman" pitchFamily="16" charset="0"/>
              <a:buChar char="•"/>
            </a:pPr>
            <a:endParaRPr lang="ru-RU">
              <a:latin typeface="Times New Roman" pitchFamily="16" charset="0"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idx="3"/>
          </p:nvPr>
        </p:nvSpPr>
        <p:spPr>
          <a:xfrm>
            <a:off x="503238" y="3959225"/>
            <a:ext cx="4897437" cy="25193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Times New Roman" pitchFamily="16" charset="0"/>
              <a:buChar char="•"/>
            </a:pPr>
            <a:endParaRPr lang="ru-RU">
              <a:latin typeface="Times New Roman" pitchFamily="16" charset="0"/>
            </a:endParaRP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900113" y="2519363"/>
            <a:ext cx="1090612" cy="900112"/>
          </a:xfrm>
          <a:prstGeom prst="triangle">
            <a:avLst>
              <a:gd name="adj" fmla="val 51380"/>
            </a:avLst>
          </a:prstGeom>
          <a:solidFill>
            <a:srgbClr val="FFFFFF"/>
          </a:solidFill>
          <a:ln w="612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1270" name="AutoShape 6"/>
          <p:cNvCxnSpPr>
            <a:cxnSpLocks noChangeShapeType="1"/>
            <a:stCxn id="11269" idx="1"/>
            <a:endCxn id="11269" idx="5"/>
          </p:cNvCxnSpPr>
          <p:nvPr/>
        </p:nvCxnSpPr>
        <p:spPr bwMode="auto">
          <a:xfrm>
            <a:off x="1179513" y="2968625"/>
            <a:ext cx="546100" cy="1588"/>
          </a:xfrm>
          <a:prstGeom prst="straightConnector1">
            <a:avLst/>
          </a:prstGeom>
          <a:noFill/>
          <a:ln w="36000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187575" y="2517775"/>
            <a:ext cx="873125" cy="901700"/>
          </a:xfrm>
          <a:prstGeom prst="rect">
            <a:avLst/>
          </a:prstGeom>
          <a:solidFill>
            <a:srgbClr val="FFFFFF"/>
          </a:solidFill>
          <a:ln w="612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240088" y="2519363"/>
            <a:ext cx="890587" cy="900112"/>
          </a:xfrm>
          <a:prstGeom prst="rect">
            <a:avLst/>
          </a:prstGeom>
          <a:solidFill>
            <a:srgbClr val="0D0D0D"/>
          </a:solidFill>
          <a:ln w="2556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500563" y="2879725"/>
            <a:ext cx="539750" cy="54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8000"/>
                </a:solidFill>
              </a:rPr>
              <a:t>?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801688" y="4859338"/>
            <a:ext cx="1016000" cy="54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8000"/>
                </a:solidFill>
              </a:rPr>
              <a:t>Yes,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1800225" y="4318000"/>
            <a:ext cx="873125" cy="901700"/>
          </a:xfrm>
          <a:prstGeom prst="rect">
            <a:avLst/>
          </a:prstGeom>
          <a:solidFill>
            <a:srgbClr val="FFFFFF"/>
          </a:solidFill>
          <a:ln w="612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3060700" y="4319588"/>
            <a:ext cx="1090613" cy="900112"/>
          </a:xfrm>
          <a:prstGeom prst="triangle">
            <a:avLst>
              <a:gd name="adj" fmla="val 51380"/>
            </a:avLst>
          </a:prstGeom>
          <a:solidFill>
            <a:srgbClr val="FFFFFF"/>
          </a:solidFill>
          <a:ln w="612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1277" name="AutoShape 13"/>
          <p:cNvCxnSpPr>
            <a:cxnSpLocks noChangeShapeType="1"/>
            <a:stCxn id="11276" idx="1"/>
            <a:endCxn id="11276" idx="5"/>
          </p:cNvCxnSpPr>
          <p:nvPr/>
        </p:nvCxnSpPr>
        <p:spPr bwMode="auto">
          <a:xfrm>
            <a:off x="3340100" y="4768850"/>
            <a:ext cx="546100" cy="1588"/>
          </a:xfrm>
          <a:prstGeom prst="straightConnector1">
            <a:avLst/>
          </a:prstGeom>
          <a:noFill/>
          <a:ln w="36000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319588" y="4856163"/>
            <a:ext cx="473075" cy="54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862013" y="5724525"/>
            <a:ext cx="836612" cy="544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8000"/>
                </a:solidFill>
              </a:rPr>
              <a:t>No,</a:t>
            </a: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1800225" y="4318000"/>
            <a:ext cx="873125" cy="901700"/>
          </a:xfrm>
          <a:prstGeom prst="rect">
            <a:avLst/>
          </a:prstGeom>
          <a:solidFill>
            <a:srgbClr val="FFFFFF"/>
          </a:solidFill>
          <a:ln w="612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1800225" y="5399088"/>
            <a:ext cx="873125" cy="901700"/>
          </a:xfrm>
          <a:prstGeom prst="rect">
            <a:avLst/>
          </a:prstGeom>
          <a:solidFill>
            <a:srgbClr val="FFFFFF"/>
          </a:solidFill>
          <a:ln w="612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>
            <a:off x="2879725" y="5400675"/>
            <a:ext cx="1090613" cy="900113"/>
          </a:xfrm>
          <a:prstGeom prst="triangle">
            <a:avLst>
              <a:gd name="adj" fmla="val 51380"/>
            </a:avLst>
          </a:prstGeom>
          <a:solidFill>
            <a:srgbClr val="FFFFFF"/>
          </a:solidFill>
          <a:ln w="612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1283" name="AutoShape 19"/>
          <p:cNvCxnSpPr>
            <a:cxnSpLocks noChangeShapeType="1"/>
            <a:stCxn id="11282" idx="1"/>
            <a:endCxn id="11282" idx="5"/>
          </p:cNvCxnSpPr>
          <p:nvPr/>
        </p:nvCxnSpPr>
        <p:spPr bwMode="auto">
          <a:xfrm>
            <a:off x="3159125" y="5849938"/>
            <a:ext cx="546100" cy="1587"/>
          </a:xfrm>
          <a:prstGeom prst="straightConnector1">
            <a:avLst/>
          </a:prstGeom>
          <a:noFill/>
          <a:ln w="36000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4140200" y="5756275"/>
            <a:ext cx="900113" cy="54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8000"/>
                </a:solidFill>
              </a:rPr>
              <a:t>not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4921250" y="5756275"/>
            <a:ext cx="119063" cy="544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8000"/>
                </a:solidFill>
              </a:rPr>
              <a:t>.</a:t>
            </a:r>
          </a:p>
        </p:txBody>
      </p:sp>
      <p:pic>
        <p:nvPicPr>
          <p:cNvPr id="1128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1800225"/>
            <a:ext cx="3883025" cy="395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34462</TotalTime>
  <Words>134</Words>
  <Application>Microsoft Office PowerPoint</Application>
  <PresentationFormat>Произвольный</PresentationFormat>
  <Paragraphs>64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Слайд 1</vt:lpstr>
      <vt:lpstr>Фонетическая зарядка</vt:lpstr>
      <vt:lpstr>Read the poem</vt:lpstr>
      <vt:lpstr>Describe our friends</vt:lpstr>
      <vt:lpstr>Describe Karlson</vt:lpstr>
      <vt:lpstr>Describe Mikky</vt:lpstr>
      <vt:lpstr>Describe Malvina</vt:lpstr>
      <vt:lpstr>Ask questions</vt:lpstr>
      <vt:lpstr>Ask questions</vt:lpstr>
      <vt:lpstr>Ask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6</cp:revision>
  <cp:lastPrinted>1601-01-01T00:00:00Z</cp:lastPrinted>
  <dcterms:created xsi:type="dcterms:W3CDTF">2010-10-01T06:43:45Z</dcterms:created>
  <dcterms:modified xsi:type="dcterms:W3CDTF">2018-02-15T15:00:25Z</dcterms:modified>
</cp:coreProperties>
</file>