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8" r:id="rId5"/>
    <p:sldId id="266" r:id="rId6"/>
    <p:sldId id="267" r:id="rId7"/>
    <p:sldId id="269" r:id="rId8"/>
    <p:sldId id="258" r:id="rId9"/>
    <p:sldId id="270" r:id="rId10"/>
    <p:sldId id="260" r:id="rId11"/>
    <p:sldId id="271" r:id="rId12"/>
    <p:sldId id="273" r:id="rId13"/>
    <p:sldId id="276" r:id="rId14"/>
    <p:sldId id="274" r:id="rId15"/>
    <p:sldId id="278" r:id="rId16"/>
    <p:sldId id="279" r:id="rId17"/>
    <p:sldId id="280" r:id="rId18"/>
    <p:sldId id="281" r:id="rId19"/>
    <p:sldId id="277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1138-88B1-43E2-9358-58DE43E133B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ADCE-A5E4-459C-8FD2-3E57DABE688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41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1138-88B1-43E2-9358-58DE43E133B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ADCE-A5E4-459C-8FD2-3E57DABE6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47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1138-88B1-43E2-9358-58DE43E133B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ADCE-A5E4-459C-8FD2-3E57DABE6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441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1138-88B1-43E2-9358-58DE43E133B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ADCE-A5E4-459C-8FD2-3E57DABE68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96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1138-88B1-43E2-9358-58DE43E133B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ADCE-A5E4-459C-8FD2-3E57DABE6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490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1138-88B1-43E2-9358-58DE43E133B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ADCE-A5E4-459C-8FD2-3E57DABE688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4289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1138-88B1-43E2-9358-58DE43E133B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ADCE-A5E4-459C-8FD2-3E57DABE6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182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1138-88B1-43E2-9358-58DE43E133B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ADCE-A5E4-459C-8FD2-3E57DABE6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144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1138-88B1-43E2-9358-58DE43E133B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ADCE-A5E4-459C-8FD2-3E57DABE6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07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1138-88B1-43E2-9358-58DE43E133B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ADCE-A5E4-459C-8FD2-3E57DABE6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53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1138-88B1-43E2-9358-58DE43E133B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ADCE-A5E4-459C-8FD2-3E57DABE6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4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1138-88B1-43E2-9358-58DE43E133B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ADCE-A5E4-459C-8FD2-3E57DABE6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0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1138-88B1-43E2-9358-58DE43E133B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ADCE-A5E4-459C-8FD2-3E57DABE6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9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1138-88B1-43E2-9358-58DE43E133B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ADCE-A5E4-459C-8FD2-3E57DABE6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6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1138-88B1-43E2-9358-58DE43E133B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ADCE-A5E4-459C-8FD2-3E57DABE6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14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1138-88B1-43E2-9358-58DE43E133B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ADCE-A5E4-459C-8FD2-3E57DABE6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7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1138-88B1-43E2-9358-58DE43E133B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ADCE-A5E4-459C-8FD2-3E57DABE6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54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7C1138-88B1-43E2-9358-58DE43E133B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929ADCE-A5E4-459C-8FD2-3E57DABE6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682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718356" cy="297180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Тема урока: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5400" b="1" i="1" dirty="0" smtClean="0">
                <a:solidFill>
                  <a:schemeClr val="bg1"/>
                </a:solidFill>
              </a:rPr>
              <a:t>Погода и климат</a:t>
            </a:r>
            <a:endParaRPr lang="ru-RU" sz="5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31" y="0"/>
            <a:ext cx="10942383" cy="6858000"/>
          </a:xfrm>
        </p:spPr>
      </p:pic>
    </p:spTree>
    <p:extLst>
      <p:ext uri="{BB962C8B-B14F-4D97-AF65-F5344CB8AC3E}">
        <p14:creationId xmlns:p14="http://schemas.microsoft.com/office/powerpoint/2010/main" val="15124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9" t="106" r="43" b="105"/>
          <a:stretch/>
        </p:blipFill>
        <p:spPr>
          <a:xfrm>
            <a:off x="435428" y="78377"/>
            <a:ext cx="7080069" cy="6667267"/>
          </a:xfrm>
          <a:prstGeom prst="rect">
            <a:avLst/>
          </a:prstGeom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497" y="2072641"/>
            <a:ext cx="4621346" cy="346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91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E4A3DB-9FB9-42D8-A3ED-0D4033C99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" r="-571" b="21"/>
          <a:stretch/>
        </p:blipFill>
        <p:spPr>
          <a:xfrm>
            <a:off x="111966" y="139958"/>
            <a:ext cx="3694923" cy="34896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DD79C6-3789-4028-B970-F63365025B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18" r="33" b="25"/>
          <a:stretch/>
        </p:blipFill>
        <p:spPr>
          <a:xfrm>
            <a:off x="4366727" y="4665"/>
            <a:ext cx="7731967" cy="5402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6A6AAC-6DA7-46B5-8DE9-3326E1022C37}"/>
              </a:ext>
            </a:extLst>
          </p:cNvPr>
          <p:cNvSpPr txBox="1"/>
          <p:nvPr/>
        </p:nvSpPr>
        <p:spPr>
          <a:xfrm>
            <a:off x="5747657" y="5478821"/>
            <a:ext cx="5893838" cy="846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климатообразующий фактор –географическая широта.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1292D8-9E0C-4085-806A-2EF2065D22FC}"/>
              </a:ext>
            </a:extLst>
          </p:cNvPr>
          <p:cNvSpPr txBox="1"/>
          <p:nvPr/>
        </p:nvSpPr>
        <p:spPr>
          <a:xfrm>
            <a:off x="111966" y="3525105"/>
            <a:ext cx="4254761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факторы климаты: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Географическая широта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Близость морей и океанов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воздушных масс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Рельеф и высота над уровнем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моря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по отношению к горным склонам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течения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6834" y="6396677"/>
            <a:ext cx="464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Климат – многолетний режим погоды.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3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2164E4-E616-4BCA-B65C-664AF0A7E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80" y="214603"/>
            <a:ext cx="11290040" cy="5477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BA9816-0144-4851-8350-7DDAD09EFB8D}"/>
              </a:ext>
            </a:extLst>
          </p:cNvPr>
          <p:cNvSpPr txBox="1"/>
          <p:nvPr/>
        </p:nvSpPr>
        <p:spPr>
          <a:xfrm>
            <a:off x="50627" y="5691672"/>
            <a:ext cx="6045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Наветренный склон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осадков много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ABBAB480-D982-448E-A443-B5B5C1E33B95}"/>
              </a:ext>
            </a:extLst>
          </p:cNvPr>
          <p:cNvCxnSpPr/>
          <p:nvPr/>
        </p:nvCxnSpPr>
        <p:spPr>
          <a:xfrm flipV="1">
            <a:off x="1045029" y="3881535"/>
            <a:ext cx="2108718" cy="20154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E18BEA7-B381-4527-B22B-0510FED79C99}"/>
              </a:ext>
            </a:extLst>
          </p:cNvPr>
          <p:cNvSpPr txBox="1"/>
          <p:nvPr/>
        </p:nvSpPr>
        <p:spPr>
          <a:xfrm>
            <a:off x="5952930" y="214603"/>
            <a:ext cx="6044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Подветренный склон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осадков мало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15F4D35-A908-4519-B1C1-2C5C6FE72F93}"/>
              </a:ext>
            </a:extLst>
          </p:cNvPr>
          <p:cNvCxnSpPr>
            <a:cxnSpLocks/>
          </p:cNvCxnSpPr>
          <p:nvPr/>
        </p:nvCxnSpPr>
        <p:spPr>
          <a:xfrm flipH="1">
            <a:off x="8220269" y="634482"/>
            <a:ext cx="2090059" cy="20993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2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398928" y="2521258"/>
            <a:ext cx="239697" cy="230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73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398928" y="2521258"/>
            <a:ext cx="239697" cy="230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6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363417" y="4465468"/>
            <a:ext cx="239697" cy="230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54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3345" y="-1734475"/>
            <a:ext cx="18288000" cy="10287000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4607511" y="2317072"/>
            <a:ext cx="2290439" cy="106532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598633" y="3409025"/>
            <a:ext cx="2272684" cy="1056443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07511" y="4492101"/>
            <a:ext cx="2290439" cy="1074198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598633" y="2317072"/>
            <a:ext cx="2299317" cy="3249227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11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9657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0"/>
            <a:ext cx="936104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3833" y="5733256"/>
            <a:ext cx="428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Урок окончен! Спасибо за работу</a:t>
            </a:r>
            <a:r>
              <a:rPr lang="ru-RU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665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0195" y="1154783"/>
            <a:ext cx="10668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</a:rPr>
              <a:t>Цели урока: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—</a:t>
            </a:r>
            <a:r>
              <a:rPr lang="ru-RU" sz="2400" b="1" dirty="0" smtClean="0">
                <a:solidFill>
                  <a:schemeClr val="bg1"/>
                </a:solidFill>
              </a:rPr>
              <a:t>сформировать </a:t>
            </a:r>
            <a:r>
              <a:rPr lang="ru-RU" sz="2400" b="1" dirty="0">
                <a:solidFill>
                  <a:schemeClr val="bg1"/>
                </a:solidFill>
              </a:rPr>
              <a:t>понятия «погода» и «климат»;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—сформировать </a:t>
            </a:r>
            <a:r>
              <a:rPr lang="ru-RU" sz="2400" b="1" dirty="0">
                <a:solidFill>
                  <a:schemeClr val="bg1"/>
                </a:solidFill>
              </a:rPr>
              <a:t>представление о воздушных массах;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—выявить </a:t>
            </a:r>
            <a:r>
              <a:rPr lang="ru-RU" sz="2400" b="1" dirty="0">
                <a:solidFill>
                  <a:schemeClr val="bg1"/>
                </a:solidFill>
              </a:rPr>
              <a:t>зависимость климата от географической широты, воздушных масс, высоты над уровнем моря, </a:t>
            </a:r>
            <a:r>
              <a:rPr lang="ru-RU" sz="2400" b="1" dirty="0" smtClean="0">
                <a:solidFill>
                  <a:schemeClr val="bg1"/>
                </a:solidFill>
              </a:rPr>
              <a:t>положения </a:t>
            </a:r>
            <a:r>
              <a:rPr lang="ru-RU" sz="2400" b="1" dirty="0">
                <a:solidFill>
                  <a:schemeClr val="bg1"/>
                </a:solidFill>
              </a:rPr>
              <a:t>по отношению к горным сооружениям;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—выявить </a:t>
            </a:r>
            <a:r>
              <a:rPr lang="ru-RU" sz="2400" b="1" dirty="0">
                <a:solidFill>
                  <a:schemeClr val="bg1"/>
                </a:solidFill>
              </a:rPr>
              <a:t>влияние погодных условий на здоровье </a:t>
            </a:r>
            <a:r>
              <a:rPr lang="ru-RU" sz="2400" b="1" dirty="0" smtClean="0">
                <a:solidFill>
                  <a:schemeClr val="bg1"/>
                </a:solidFill>
              </a:rPr>
              <a:t>людей</a:t>
            </a:r>
            <a:r>
              <a:rPr lang="ru-RU" sz="2400" b="1" dirty="0">
                <a:solidFill>
                  <a:schemeClr val="bg1"/>
                </a:solidFill>
              </a:rPr>
              <a:t>;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—формировать </a:t>
            </a:r>
            <a:r>
              <a:rPr lang="ru-RU" sz="2400" b="1" dirty="0">
                <a:solidFill>
                  <a:schemeClr val="bg1"/>
                </a:solidFill>
              </a:rPr>
              <a:t>умение давать описания погоды и </a:t>
            </a:r>
            <a:r>
              <a:rPr lang="ru-RU" sz="2400" b="1" dirty="0" smtClean="0">
                <a:solidFill>
                  <a:schemeClr val="bg1"/>
                </a:solidFill>
              </a:rPr>
              <a:t>климата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14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599" y="954818"/>
            <a:ext cx="11582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51 Погода и климат. Читать. </a:t>
            </a:r>
          </a:p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письменно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93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643" y="1146074"/>
            <a:ext cx="112601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Проверка домашнего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задания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1.Продолжите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определение: облака — это ... .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2.Какое влияние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оказывает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облачность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на температуру воздуха?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3. Назовите основные виды облаков и их очередность расположения относительно поверхности земли?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4. Почему зимой на оконных стеклах образуется иней?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E5CEFB-BC6C-4DBF-B34F-3C1BB0BD8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6" y="-679268"/>
            <a:ext cx="1217953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F75B19-14CF-463D-8329-799DF37C6201}"/>
              </a:ext>
            </a:extLst>
          </p:cNvPr>
          <p:cNvSpPr txBox="1"/>
          <p:nvPr/>
        </p:nvSpPr>
        <p:spPr>
          <a:xfrm>
            <a:off x="870012" y="55662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D5C64A-434F-4A9C-A5E0-2B49B3B922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" t="900" r="87" b="720"/>
          <a:stretch/>
        </p:blipFill>
        <p:spPr>
          <a:xfrm>
            <a:off x="87086" y="3339358"/>
            <a:ext cx="7830106" cy="11185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7DEC9D-FB5F-4B9C-B86D-0E08B9CF60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" t="76" r="80"/>
          <a:stretch/>
        </p:blipFill>
        <p:spPr>
          <a:xfrm>
            <a:off x="8081638" y="1479115"/>
            <a:ext cx="4110362" cy="25412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4396" y="4707587"/>
            <a:ext cx="7755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это состояние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атмосферы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 данном районе за сутки, неделю, месяц.</a:t>
            </a:r>
          </a:p>
        </p:txBody>
      </p:sp>
      <p:sp>
        <p:nvSpPr>
          <p:cNvPr id="9" name="Волна 8"/>
          <p:cNvSpPr/>
          <p:nvPr/>
        </p:nvSpPr>
        <p:spPr>
          <a:xfrm>
            <a:off x="11277600" y="113211"/>
            <a:ext cx="583474" cy="45829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78971" y="278674"/>
            <a:ext cx="664464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Элементы и явления погоды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971" y="827883"/>
            <a:ext cx="664464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Наблюдения на метеорологических станциях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971" y="1377092"/>
            <a:ext cx="664464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Обработка информации в метеорологических центрах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971" y="2165127"/>
            <a:ext cx="664464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Прогноз погоды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323\Рабочий стол\Новая папка (3)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0"/>
            <a:ext cx="10144126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олна 1"/>
          <p:cNvSpPr/>
          <p:nvPr/>
        </p:nvSpPr>
        <p:spPr>
          <a:xfrm>
            <a:off x="11277600" y="113211"/>
            <a:ext cx="583474" cy="45829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INZHEN~1\AppData\Local\Temp\FineReader12.00\media\image45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07" y="1156969"/>
            <a:ext cx="10249987" cy="4310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61489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9" t="43" r="27" b="52"/>
          <a:stretch/>
        </p:blipFill>
        <p:spPr>
          <a:xfrm>
            <a:off x="0" y="-78378"/>
            <a:ext cx="6505604" cy="68754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5" t="222" r="78" b="37"/>
          <a:stretch/>
        </p:blipFill>
        <p:spPr>
          <a:xfrm>
            <a:off x="6505604" y="559885"/>
            <a:ext cx="5616727" cy="419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4" t="64" r="26" b="156"/>
          <a:stretch/>
        </p:blipFill>
        <p:spPr>
          <a:xfrm>
            <a:off x="54410" y="797383"/>
            <a:ext cx="12094045" cy="38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488" y="210312"/>
            <a:ext cx="10217024" cy="333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     Воздушная масса </a:t>
            </a:r>
            <a:r>
              <a:rPr lang="ru-RU" sz="2800" dirty="0" smtClean="0"/>
              <a:t>- 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 воздуха, занимающий </a:t>
            </a:r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большое 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пространство и имеющий относительно однородные (одинаковые) свойства. </a:t>
            </a:r>
            <a:endParaRPr lang="ru-RU" sz="2800" dirty="0" smtClean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Свойствами воздушной массы являются: температура воздуха, влажность, содержание примесей (пыли)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44" y="3097911"/>
            <a:ext cx="6144768" cy="326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INZHEN~1\AppData\Local\Temp\FineReader12.00\media\image4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63" y="461554"/>
            <a:ext cx="9753600" cy="56257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Волна 4"/>
          <p:cNvSpPr/>
          <p:nvPr/>
        </p:nvSpPr>
        <p:spPr>
          <a:xfrm>
            <a:off x="11277600" y="113211"/>
            <a:ext cx="583474" cy="45829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323</TotalTime>
  <Words>240</Words>
  <Application>Microsoft Office PowerPoint</Application>
  <PresentationFormat>Широкоэкранный</PresentationFormat>
  <Paragraphs>35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Century Gothic</vt:lpstr>
      <vt:lpstr>Times New Roman</vt:lpstr>
      <vt:lpstr>Verdana</vt:lpstr>
      <vt:lpstr>Wingdings 3</vt:lpstr>
      <vt:lpstr>Сектор</vt:lpstr>
      <vt:lpstr>Тема урока:   Погода и климат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 Воздушные массы</dc:title>
  <dc:creator>55</dc:creator>
  <cp:lastModifiedBy>User</cp:lastModifiedBy>
  <cp:revision>57</cp:revision>
  <dcterms:created xsi:type="dcterms:W3CDTF">2020-01-31T18:56:40Z</dcterms:created>
  <dcterms:modified xsi:type="dcterms:W3CDTF">2023-03-06T02:48:47Z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1047939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