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7" r:id="rId18"/>
    <p:sldId id="272" r:id="rId19"/>
    <p:sldId id="271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4" autoAdjust="0"/>
    <p:restoredTop sz="94660"/>
  </p:normalViewPr>
  <p:slideViewPr>
    <p:cSldViewPr>
      <p:cViewPr varScale="1">
        <p:scale>
          <a:sx n="103" d="100"/>
          <a:sy n="103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008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Учебно-исследовательская работа, ее структура, форма и виды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Лекция №1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3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Индивидуальный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</a:rPr>
              <a:t>проект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Общие сведения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	Индивидуальный проект выполняется </a:t>
            </a:r>
            <a:r>
              <a:rPr lang="ru-RU" dirty="0" smtClean="0"/>
              <a:t>студентами профессиональной образовательной организации, получающими среднее общее образование в пределах освоения основных образовательных программ среднего профессионального образования на базе основного общего образования с учетом требований федеральных государственных образовательных стандартов и получаемой профессии или специальности среднего профессионального образования.</a:t>
            </a:r>
            <a:endParaRPr lang="ru-RU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15748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tx2"/>
                </a:solidFill>
              </a:rPr>
              <a:t>Индивидуальный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проект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9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2132856"/>
            <a:ext cx="7740848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	Индивидуальный проект </a:t>
            </a:r>
            <a:r>
              <a:rPr lang="ru-RU" dirty="0" smtClean="0"/>
              <a:t>– это вид учебно</a:t>
            </a:r>
            <a:r>
              <a:rPr lang="ru-RU" dirty="0"/>
              <a:t>-</a:t>
            </a:r>
            <a:r>
              <a:rPr lang="ru-RU" dirty="0" smtClean="0"/>
              <a:t>исследовательской работы, форма контроля учебной деятельности студентов, осваивающих образовательные учебные дисциплины, курсы, эффективное средство первоначального формирования в профессиональной образовательной организации методологической культуры будущих профессионалов.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Определение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15748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tx2"/>
                </a:solidFill>
              </a:rPr>
              <a:t>Индивидуальный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проект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5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196752"/>
            <a:ext cx="788486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Индивидуальный проект выполняется обучающимися самостоятельно </a:t>
            </a:r>
            <a:r>
              <a:rPr lang="ru-RU" dirty="0" smtClean="0"/>
              <a:t>под руководством преподавателя по выбранной теме в рамках одной или нескольких изучаемых учебных дисциплин, курсов в любой избранной области деятельности (познавательной, практической, учебно-исследовательской, социальной, художественно-творческой, иной).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Основным назначением индивидуального проекта является </a:t>
            </a:r>
            <a:r>
              <a:rPr lang="ru-RU" dirty="0" smtClean="0"/>
              <a:t>углубление компетентности студентов в области изучаемых учебных дисциплин, курсов при одновременном формировании у них основ учебно-исследовательской работы.</a:t>
            </a:r>
            <a:endParaRPr lang="ru-RU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15748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tx2"/>
                </a:solidFill>
              </a:rPr>
              <a:t>Индивидуальный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проект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08911" cy="528945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Индивидуальный проект может быть реализован в виде </a:t>
            </a:r>
            <a:r>
              <a:rPr lang="ru-RU" i="1" dirty="0" smtClean="0"/>
              <a:t>учебного исследования </a:t>
            </a:r>
            <a:r>
              <a:rPr lang="ru-RU" dirty="0" smtClean="0"/>
              <a:t>или </a:t>
            </a:r>
            <a:r>
              <a:rPr lang="ru-RU" i="1" dirty="0" smtClean="0"/>
              <a:t>учебного проекта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1. Виды и структура учебного исследования.</a:t>
            </a:r>
          </a:p>
          <a:p>
            <a:pPr marL="0" indent="0">
              <a:buNone/>
            </a:pPr>
            <a:r>
              <a:rPr lang="ru-RU" dirty="0" smtClean="0"/>
              <a:t>По содержанию учебное исследование может носить теоретический, практический или опытно-экспериментальный характер.</a:t>
            </a:r>
            <a:endParaRPr lang="ru-RU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15748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tx2"/>
                </a:solidFill>
              </a:rPr>
              <a:t>Индивидуальный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проект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3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060848"/>
            <a:ext cx="7408333" cy="3450696"/>
          </a:xfrm>
        </p:spPr>
        <p:txBody>
          <a:bodyPr/>
          <a:lstStyle/>
          <a:p>
            <a:r>
              <a:rPr lang="ru-RU" dirty="0" smtClean="0"/>
              <a:t>Введение.</a:t>
            </a:r>
          </a:p>
          <a:p>
            <a:r>
              <a:rPr lang="ru-RU" dirty="0" smtClean="0"/>
              <a:t>Глава 1. Теоретическая (могут быть еще теоретические главы).</a:t>
            </a:r>
          </a:p>
          <a:p>
            <a:r>
              <a:rPr lang="ru-RU" dirty="0" smtClean="0"/>
              <a:t>Заключение.</a:t>
            </a:r>
          </a:p>
          <a:p>
            <a:r>
              <a:rPr lang="ru-RU" dirty="0" smtClean="0"/>
              <a:t>Список используемых источников (не менее 15 единиц).</a:t>
            </a:r>
          </a:p>
          <a:p>
            <a:r>
              <a:rPr lang="ru-RU" dirty="0" smtClean="0"/>
              <a:t>Приложения.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50135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Структура учебного исследования теоретического характера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15748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</a:rPr>
              <a:t>Индивидуальный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проект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060848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Введение.</a:t>
            </a:r>
          </a:p>
          <a:p>
            <a:r>
              <a:rPr lang="ru-RU" dirty="0" smtClean="0"/>
              <a:t>Глава 1. Теоретические основы разрабатываемой темы).</a:t>
            </a:r>
          </a:p>
          <a:p>
            <a:r>
              <a:rPr lang="ru-RU" dirty="0" smtClean="0"/>
              <a:t>Глава 2. Практическая, которая представлена расчетами, графиками, таблицами, схемами и др.</a:t>
            </a:r>
          </a:p>
          <a:p>
            <a:r>
              <a:rPr lang="ru-RU" dirty="0" smtClean="0"/>
              <a:t>Заключение.</a:t>
            </a:r>
          </a:p>
          <a:p>
            <a:r>
              <a:rPr lang="ru-RU" dirty="0" smtClean="0"/>
              <a:t>Список используемых источников (не менее 10 единиц).</a:t>
            </a:r>
          </a:p>
          <a:p>
            <a:r>
              <a:rPr lang="ru-RU" dirty="0" smtClean="0"/>
              <a:t>Приложения (могут и не быть).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50135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Структура учебного исследования  практического  характера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15748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</a:rPr>
              <a:t>Индивидуальный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проект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060848"/>
            <a:ext cx="7408333" cy="3450696"/>
          </a:xfrm>
        </p:spPr>
        <p:txBody>
          <a:bodyPr>
            <a:normAutofit/>
          </a:bodyPr>
          <a:lstStyle/>
          <a:p>
            <a:r>
              <a:rPr lang="ru-RU" dirty="0" smtClean="0"/>
              <a:t>Введение.</a:t>
            </a:r>
          </a:p>
          <a:p>
            <a:r>
              <a:rPr lang="ru-RU" dirty="0" smtClean="0"/>
              <a:t>Глава 1. Теоретическая (могут быть еще теоретические главы)</a:t>
            </a:r>
          </a:p>
          <a:p>
            <a:r>
              <a:rPr lang="ru-RU" dirty="0" smtClean="0"/>
              <a:t>Глава 2. Практическая (экспериментальная)</a:t>
            </a:r>
          </a:p>
          <a:p>
            <a:r>
              <a:rPr lang="ru-RU" dirty="0" smtClean="0"/>
              <a:t>Заключение.</a:t>
            </a:r>
          </a:p>
          <a:p>
            <a:r>
              <a:rPr lang="ru-RU" dirty="0" smtClean="0"/>
              <a:t>Список используемых источников (не менее 10 единиц).</a:t>
            </a:r>
          </a:p>
          <a:p>
            <a:r>
              <a:rPr lang="ru-RU" dirty="0" smtClean="0"/>
              <a:t>Приложения (необязательный компонент).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50135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Структура учебного исследования  опытно-экспериментального характера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15748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</a:rPr>
              <a:t>Индивидуальный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проект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0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15748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</a:rPr>
              <a:t>Индивидуальный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проект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650135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Последовательность работы над индивидуальным проектом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124026"/>
              </p:ext>
            </p:extLst>
          </p:nvPr>
        </p:nvGraphicFramePr>
        <p:xfrm>
          <a:off x="611560" y="1915160"/>
          <a:ext cx="7848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Этап работы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выполнения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Выбор и утверждение темы индивидуального проекта . Составление индивидуального плана выполнения индивидуального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25% отведенного времени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Определение научного аппарата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30%  отведенного времени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Подбор и ознакомление с информационными</a:t>
                      </a:r>
                      <a:r>
                        <a:rPr lang="ru-RU" baseline="0" dirty="0" smtClean="0"/>
                        <a:t> источниками по проблеме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35%  </a:t>
                      </a:r>
                      <a:r>
                        <a:rPr lang="ru-RU" dirty="0" smtClean="0"/>
                        <a:t>отведенного времени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Составление плана (содержания) индивидуального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40% </a:t>
                      </a:r>
                      <a:r>
                        <a:rPr lang="ru-RU" dirty="0" smtClean="0"/>
                        <a:t>отведенного времени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05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305747"/>
              </p:ext>
            </p:extLst>
          </p:nvPr>
        </p:nvGraphicFramePr>
        <p:xfrm>
          <a:off x="611560" y="1915160"/>
          <a:ext cx="7848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Этап работы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выполнения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r>
                        <a:rPr lang="ru-RU" baseline="0" dirty="0" smtClean="0"/>
                        <a:t> Написание чернового варианта теоретической части учебно-исследовательского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50% </a:t>
                      </a:r>
                      <a:r>
                        <a:rPr lang="ru-RU" dirty="0" smtClean="0"/>
                        <a:t>отведенного времени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 Составление программы экспериментального,</a:t>
                      </a:r>
                      <a:r>
                        <a:rPr lang="ru-RU" baseline="0" dirty="0" smtClean="0"/>
                        <a:t> практического исследования, выполнения проекта и др.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50% отведенного времени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 Проведение экспериментальной, практической работы, реализация проекта и др.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60% отведенного времени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8. Обработка результатов экспериментального, практического, проектного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70% отведенного времени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 txBox="1">
            <a:spLocks/>
          </p:cNvSpPr>
          <p:nvPr/>
        </p:nvSpPr>
        <p:spPr>
          <a:xfrm>
            <a:off x="115748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</a:rPr>
              <a:t>Индивидуальный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проект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650135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Последовательность работы над индивидуальным проектом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345069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u="sng" dirty="0" smtClean="0"/>
              <a:t>Определение: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Учебно-исследовательская деятельность студента </a:t>
            </a:r>
            <a:r>
              <a:rPr lang="ru-RU" sz="2800" dirty="0" smtClean="0"/>
              <a:t>– это особый вид познавательной активности студента, целью которого является самостоятельный поиск нового знания.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219256" cy="49838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Учебно-исследовательская работа, ее структура, форма и виды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181044"/>
              </p:ext>
            </p:extLst>
          </p:nvPr>
        </p:nvGraphicFramePr>
        <p:xfrm>
          <a:off x="611560" y="1915160"/>
          <a:ext cx="7848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Этап работы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выполнения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r>
                        <a:rPr lang="ru-RU" baseline="0" dirty="0" smtClean="0"/>
                        <a:t> Написание чернового варианта практической части индивидуального проекта, приложений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80% </a:t>
                      </a:r>
                      <a:r>
                        <a:rPr lang="ru-RU" dirty="0" smtClean="0"/>
                        <a:t>отведенного времени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 Оформление учебно-исследовательской</a:t>
                      </a:r>
                      <a:r>
                        <a:rPr lang="ru-RU" baseline="0" dirty="0" smtClean="0"/>
                        <a:t>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80% отведенного времени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11. Предоставление индивидуального проекта на проверку и рецензирование научному руководителю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90% отведенного времени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12. Подготовка к защите индивидуального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95% отведенного времени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13. Защита индивидуального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100% отведенного времени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 txBox="1">
            <a:spLocks/>
          </p:cNvSpPr>
          <p:nvPr/>
        </p:nvSpPr>
        <p:spPr>
          <a:xfrm>
            <a:off x="115748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</a:rPr>
              <a:t>Индивидуальный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проект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650135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Последовательность работы над индивидуальным проектом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7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916832"/>
            <a:ext cx="7740848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Включает в себя три компонента:</a:t>
            </a:r>
          </a:p>
          <a:p>
            <a:r>
              <a:rPr lang="ru-RU" b="1" dirty="0" smtClean="0"/>
              <a:t>мотивационный компонент </a:t>
            </a:r>
            <a:r>
              <a:rPr lang="ru-RU" dirty="0" smtClean="0"/>
              <a:t>(цели, задачи, мотивы, интересы студента, отношение к учебно-исследовательской работе);</a:t>
            </a:r>
          </a:p>
          <a:p>
            <a:r>
              <a:rPr lang="ru-RU" b="1" dirty="0"/>
              <a:t>с</a:t>
            </a:r>
            <a:r>
              <a:rPr lang="ru-RU" b="1" dirty="0" smtClean="0"/>
              <a:t>одержательный компонент </a:t>
            </a:r>
            <a:r>
              <a:rPr lang="ru-RU" dirty="0" smtClean="0"/>
              <a:t>(знания, учебные и исследовательские умения и навыки);</a:t>
            </a:r>
          </a:p>
          <a:p>
            <a:r>
              <a:rPr lang="ru-RU" b="1" dirty="0"/>
              <a:t>о</a:t>
            </a:r>
            <a:r>
              <a:rPr lang="ru-RU" b="1" dirty="0" smtClean="0"/>
              <a:t>перационный компонент </a:t>
            </a:r>
            <a:r>
              <a:rPr lang="ru-RU" dirty="0" smtClean="0"/>
              <a:t>(способы действия, конкретные операции).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39095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Структура учебно-исследовательской деятельности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496" y="116632"/>
            <a:ext cx="8219256" cy="498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smtClean="0">
                <a:solidFill>
                  <a:schemeClr val="accent6">
                    <a:lumMod val="50000"/>
                  </a:schemeClr>
                </a:solidFill>
              </a:rPr>
              <a:t>Учебно-исследовательская работа, ее структура, форма и виды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0870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2060848"/>
            <a:ext cx="7812856" cy="4065315"/>
          </a:xfrm>
        </p:spPr>
        <p:txBody>
          <a:bodyPr>
            <a:normAutofit/>
          </a:bodyPr>
          <a:lstStyle/>
          <a:p>
            <a:r>
              <a:rPr lang="ru-RU" b="1" dirty="0" smtClean="0"/>
              <a:t>Индивидуальные</a:t>
            </a:r>
            <a:r>
              <a:rPr lang="ru-RU" dirty="0" smtClean="0"/>
              <a:t> (составление конспектов, подготовка доклада, выполнение индивидуального проекта);</a:t>
            </a:r>
          </a:p>
          <a:p>
            <a:r>
              <a:rPr lang="ru-RU" b="1" dirty="0" smtClean="0"/>
              <a:t>Коллективно-групповые</a:t>
            </a:r>
            <a:r>
              <a:rPr lang="ru-RU" dirty="0" smtClean="0"/>
              <a:t> (участие в семинарах, студенческих научно-практических конференциях, научных кружках);</a:t>
            </a:r>
          </a:p>
          <a:p>
            <a:r>
              <a:rPr lang="ru-RU" b="1" dirty="0" smtClean="0"/>
              <a:t>Индивидуально-коллективные </a:t>
            </a:r>
            <a:r>
              <a:rPr lang="ru-RU" dirty="0" smtClean="0"/>
              <a:t>(участие в предметных неделях, проектах, конкурсах учебно-исследовательских работ студентов, выставках).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Формы учебно-исследовательской деятельности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496" y="116632"/>
            <a:ext cx="8219256" cy="498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smtClean="0">
                <a:solidFill>
                  <a:schemeClr val="accent6">
                    <a:lumMod val="50000"/>
                  </a:schemeClr>
                </a:solidFill>
              </a:rPr>
              <a:t>Учебно-исследовательская работа, ее структура, форма и виды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937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	Результатом учебно-исследовательской деятельности </a:t>
            </a:r>
            <a:r>
              <a:rPr lang="ru-RU" dirty="0" smtClean="0"/>
              <a:t>является учебно-исследовательская работа.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	Учебно-исследовательская работа студента </a:t>
            </a:r>
            <a:r>
              <a:rPr lang="ru-RU" dirty="0" smtClean="0"/>
              <a:t>– это оформленная по регламентированным требованиям работа обучающегося, в которой раскрываются результаты проведенного студентом исследования как результата ученического познания в определенной области или областях науки и практики.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219256" cy="49838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Учебно-исследовательская работа, ее структура, форма и виды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0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Аннотация</a:t>
            </a:r>
            <a:r>
              <a:rPr lang="ru-RU" dirty="0" smtClean="0"/>
              <a:t> – краткая характеристика текста книги, статьи, рукописи, раскрывающая их содержание, где фиксируются основные проблемы, затронутые в тексте, мнения, оценки, выводы автора.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Конспект</a:t>
            </a:r>
            <a:r>
              <a:rPr lang="ru-RU" dirty="0" smtClean="0"/>
              <a:t> – краткая запись содержания, выделение главных идей и положений работы.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Доклад </a:t>
            </a:r>
            <a:r>
              <a:rPr lang="ru-RU" dirty="0" smtClean="0"/>
              <a:t>– публичное сообщение на определенную тему, способствующее формированию навыков исследовательской деятельности, познавательного интереса.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План</a:t>
            </a:r>
            <a:r>
              <a:rPr lang="ru-RU" dirty="0" smtClean="0"/>
              <a:t> – краткое отражение последовательности изложения материала.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Отзыв</a:t>
            </a:r>
            <a:r>
              <a:rPr lang="ru-RU" dirty="0" smtClean="0"/>
              <a:t> </a:t>
            </a:r>
            <a:r>
              <a:rPr lang="ru-RU" dirty="0"/>
              <a:t>– критическое суждение, мнение, содержащее оценку чего-либо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Виды учебно-исследовательских работ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496" y="116632"/>
            <a:ext cx="8219256" cy="498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smtClean="0">
                <a:solidFill>
                  <a:schemeClr val="accent6">
                    <a:lumMod val="50000"/>
                  </a:schemeClr>
                </a:solidFill>
              </a:rPr>
              <a:t>Учебно-исследовательская работа, ее структура, форма и виды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79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1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6.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Рецензия</a:t>
            </a:r>
            <a:r>
              <a:rPr lang="ru-RU" sz="2200" dirty="0" smtClean="0"/>
              <a:t> – критический отзыв о каком-нибудь сочинении, статье.</a:t>
            </a:r>
          </a:p>
          <a:p>
            <a:pPr marL="0" indent="0">
              <a:buNone/>
            </a:pPr>
            <a:r>
              <a:rPr lang="ru-RU" sz="2200" dirty="0" smtClean="0"/>
              <a:t>7.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Тезис</a:t>
            </a:r>
            <a:r>
              <a:rPr lang="ru-RU" sz="2200" dirty="0" smtClean="0"/>
              <a:t> – краткое изложение какого-нибудь положения, идеи, а также одной из основных мыслей лекции, доклада, сочинения.</a:t>
            </a:r>
          </a:p>
          <a:p>
            <a:pPr marL="0" indent="0">
              <a:buNone/>
            </a:pPr>
            <a:r>
              <a:rPr lang="ru-RU" sz="2200" dirty="0" smtClean="0"/>
              <a:t>8.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Статья</a:t>
            </a:r>
            <a:r>
              <a:rPr lang="ru-RU" sz="2200" dirty="0" smtClean="0"/>
              <a:t> – научное, публицистическое сочинение небольшого размера в сборнике, журнале или газете, как правило, объемом 8-10 страниц.</a:t>
            </a:r>
          </a:p>
          <a:p>
            <a:pPr marL="0" indent="0">
              <a:buNone/>
            </a:pPr>
            <a:r>
              <a:rPr lang="ru-RU" sz="2200" dirty="0"/>
              <a:t>9.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Реферат</a:t>
            </a:r>
            <a:r>
              <a:rPr lang="ru-RU" sz="2200" dirty="0"/>
              <a:t> – краткое изложение содержания книги, статьи или нескольких работ по общей тематике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r>
              <a:rPr lang="ru-RU" sz="2200" dirty="0"/>
              <a:t>10.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Контрольная работа </a:t>
            </a:r>
            <a:r>
              <a:rPr lang="ru-RU" sz="2200" dirty="0"/>
              <a:t>– форма проверки и оценки усвоенных обучающимися знаний</a:t>
            </a:r>
            <a:r>
              <a:rPr lang="ru-RU" sz="2200" dirty="0" smtClean="0"/>
              <a:t>.</a:t>
            </a:r>
            <a:endParaRPr lang="ru-RU" sz="22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>
                <a:solidFill>
                  <a:schemeClr val="tx2"/>
                </a:solidFill>
              </a:rPr>
              <a:t>Виды учебно-исследовательских работ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496" y="116632"/>
            <a:ext cx="8219256" cy="498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smtClean="0">
                <a:solidFill>
                  <a:schemeClr val="accent6">
                    <a:lumMod val="50000"/>
                  </a:schemeClr>
                </a:solidFill>
              </a:rPr>
              <a:t>Учебно-исследовательская работа, ее структура, форма и виды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292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556792"/>
            <a:ext cx="7812856" cy="45693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11.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Курсовая работа </a:t>
            </a:r>
            <a:r>
              <a:rPr lang="ru-RU" dirty="0" smtClean="0"/>
              <a:t>– самостоятельное теоретическое или экспериментальное исследование отдельных частей учебного процесса, общих подходов к разрешению изучаемой проблемы; аналитический обзор источников с включением самостоятельных переводов научно-педагогической литературы.</a:t>
            </a:r>
          </a:p>
          <a:p>
            <a:pPr marL="0" indent="0">
              <a:buNone/>
            </a:pPr>
            <a:r>
              <a:rPr lang="ru-RU" dirty="0" smtClean="0"/>
              <a:t>12.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Выпускная квалификационная работа </a:t>
            </a:r>
            <a:r>
              <a:rPr lang="ru-RU" dirty="0" smtClean="0"/>
              <a:t>– учебно-исследовательская работа, расширяющая знания в области теории, практики, методологии отраслей науки, целью которой является получение нового научного знания (ранее открытого) в рамках сопоставления точек зрения; разработка (или обобщение и анализ) конкретных путей расширения изучаемой проблемы.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Виды учебно-исследовательских работ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496" y="116632"/>
            <a:ext cx="8219256" cy="498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smtClean="0">
                <a:solidFill>
                  <a:schemeClr val="accent6">
                    <a:lumMod val="50000"/>
                  </a:schemeClr>
                </a:solidFill>
              </a:rPr>
              <a:t>Учебно-исследовательская работа, ее структура, форма и виды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61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Помимо указанных выше видов учебно-исследовательских работ в образовательной практике имеет место индивидуальный проект.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Индивидуальный проект </a:t>
            </a:r>
            <a:r>
              <a:rPr lang="ru-RU" dirty="0" smtClean="0"/>
              <a:t>– учебно-исследовательская работа, выполняемая обучающимися по учебным дисциплинам, курсам как учебное исследование или учебный проект.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Виды учебно-исследовательских работ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496" y="116632"/>
            <a:ext cx="8219256" cy="498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smtClean="0">
                <a:solidFill>
                  <a:schemeClr val="accent6">
                    <a:lumMod val="50000"/>
                  </a:schemeClr>
                </a:solidFill>
              </a:rPr>
              <a:t>Учебно-исследовательская работа, ее структура, форма и виды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658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176</TotalTime>
  <Words>825</Words>
  <Application>Microsoft Office PowerPoint</Application>
  <PresentationFormat>Экран (4:3)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Учебно-исследовательская работа, ее структура, форма и виды </vt:lpstr>
      <vt:lpstr>Учебно-исследовательская работа, ее структура, форма и виды </vt:lpstr>
      <vt:lpstr>Структура учебно-исследовательской деятельности</vt:lpstr>
      <vt:lpstr>Формы учебно-исследовательской деятельности</vt:lpstr>
      <vt:lpstr>Учебно-исследовательская работа, ее структура, форма и виды </vt:lpstr>
      <vt:lpstr>Виды учебно-исследовательских работ</vt:lpstr>
      <vt:lpstr>Презентация PowerPoint</vt:lpstr>
      <vt:lpstr>Виды учебно-исследовательских работ</vt:lpstr>
      <vt:lpstr>Виды учебно-исследовательских работ</vt:lpstr>
      <vt:lpstr>Индивидуальный проект</vt:lpstr>
      <vt:lpstr>Презентация PowerPoint</vt:lpstr>
      <vt:lpstr>Определение</vt:lpstr>
      <vt:lpstr>Презентация PowerPoint</vt:lpstr>
      <vt:lpstr>Презентация PowerPoint</vt:lpstr>
      <vt:lpstr>Структура учебного исследования теоретического характера</vt:lpstr>
      <vt:lpstr>Структура учебного исследования  практического  характера</vt:lpstr>
      <vt:lpstr>Структура учебного исследования  опытно-экспериментального характера</vt:lpstr>
      <vt:lpstr>Последовательность работы над индивидуальным проектом</vt:lpstr>
      <vt:lpstr>Последовательность работы над индивидуальным проектом</vt:lpstr>
      <vt:lpstr>Последовательность работы над индивидуальным проектом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Учебно-исследовательская работа, ее структура, форма и виды </dc:title>
  <dc:creator>1</dc:creator>
  <cp:lastModifiedBy>1</cp:lastModifiedBy>
  <cp:revision>12</cp:revision>
  <dcterms:created xsi:type="dcterms:W3CDTF">2021-10-06T03:11:32Z</dcterms:created>
  <dcterms:modified xsi:type="dcterms:W3CDTF">2021-10-06T06:21:05Z</dcterms:modified>
</cp:coreProperties>
</file>