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9" r:id="rId5"/>
    <p:sldId id="258" r:id="rId6"/>
    <p:sldId id="266" r:id="rId7"/>
    <p:sldId id="265" r:id="rId8"/>
    <p:sldId id="260" r:id="rId9"/>
    <p:sldId id="261" r:id="rId10"/>
    <p:sldId id="262" r:id="rId11"/>
    <p:sldId id="263" r:id="rId12"/>
    <p:sldId id="264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18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edportal.net/attachments/000/650/142/650142.pptx?1427758305" TargetMode="External"/><Relationship Id="rId2" Type="http://schemas.openxmlformats.org/officeDocument/2006/relationships/hyperlink" Target="http://mp3prima.com/song/1548935/Pesenka+pro+Kolobka+Pesenka+pro+Kolobk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g0.liveinternet.ru/images/attach/c/7/94/598/94598788_ZADNIY_FON_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6647" y="2702256"/>
            <a:ext cx="6858000" cy="334619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1445" y="286604"/>
            <a:ext cx="77792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bg1"/>
                </a:solidFill>
              </a:rPr>
              <a:t>Учебная презентация для ученика </a:t>
            </a:r>
          </a:p>
          <a:p>
            <a:pPr algn="ctr"/>
            <a:r>
              <a:rPr lang="ru-RU" sz="2800" u="sng" dirty="0" smtClean="0">
                <a:solidFill>
                  <a:schemeClr val="bg1"/>
                </a:solidFill>
              </a:rPr>
              <a:t>пропустившего занятие</a:t>
            </a:r>
          </a:p>
          <a:p>
            <a:pPr algn="ctr"/>
            <a:endParaRPr lang="ru-RU" sz="2800" u="sng" dirty="0" smtClean="0">
              <a:solidFill>
                <a:schemeClr val="bg1"/>
              </a:solidFill>
            </a:endParaRPr>
          </a:p>
          <a:p>
            <a:r>
              <a:rPr lang="ru-RU" sz="2800" u="sng" dirty="0" smtClean="0">
                <a:solidFill>
                  <a:schemeClr val="bg1"/>
                </a:solidFill>
              </a:rPr>
              <a:t>Предмет</a:t>
            </a:r>
            <a:r>
              <a:rPr lang="ru-RU" sz="2800" dirty="0" smtClean="0">
                <a:solidFill>
                  <a:schemeClr val="bg1"/>
                </a:solidFill>
              </a:rPr>
              <a:t>: русский язык.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u="sng" dirty="0" smtClean="0">
                <a:solidFill>
                  <a:schemeClr val="bg1"/>
                </a:solidFill>
              </a:rPr>
              <a:t>Класс</a:t>
            </a:r>
            <a:r>
              <a:rPr lang="ru-RU" sz="2800" dirty="0" smtClean="0">
                <a:solidFill>
                  <a:schemeClr val="bg1"/>
                </a:solidFill>
              </a:rPr>
              <a:t>: 1.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u="sng" dirty="0" smtClean="0">
                <a:solidFill>
                  <a:schemeClr val="bg1"/>
                </a:solidFill>
              </a:rPr>
              <a:t>Тема</a:t>
            </a:r>
            <a:r>
              <a:rPr lang="ru-RU" sz="2800" dirty="0" smtClean="0">
                <a:solidFill>
                  <a:schemeClr val="bg1"/>
                </a:solidFill>
              </a:rPr>
              <a:t>: Слова-предметы, слова-действия.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u="sng" dirty="0" smtClean="0">
                <a:solidFill>
                  <a:schemeClr val="bg1"/>
                </a:solidFill>
              </a:rPr>
              <a:t>УМК </a:t>
            </a:r>
            <a:r>
              <a:rPr lang="ru-RU" sz="2800" dirty="0" smtClean="0">
                <a:solidFill>
                  <a:schemeClr val="bg1"/>
                </a:solidFill>
              </a:rPr>
              <a:t>«Перспективная начальная школа»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u="sng" dirty="0" smtClean="0">
                <a:solidFill>
                  <a:schemeClr val="bg1"/>
                </a:solidFill>
              </a:rPr>
              <a:t>Автор</a:t>
            </a:r>
            <a:r>
              <a:rPr lang="ru-RU" sz="2800" dirty="0" smtClean="0">
                <a:solidFill>
                  <a:schemeClr val="bg1"/>
                </a:solidFill>
              </a:rPr>
              <a:t>: Унагаева Ольга Прокопьевна, учитель начальных классов МБОУ «</a:t>
            </a:r>
            <a:r>
              <a:rPr lang="ru-RU" sz="2800" dirty="0" err="1" smtClean="0">
                <a:solidFill>
                  <a:schemeClr val="bg1"/>
                </a:solidFill>
              </a:rPr>
              <a:t>Талецкая</a:t>
            </a:r>
            <a:r>
              <a:rPr lang="ru-RU" sz="2800" dirty="0" smtClean="0">
                <a:solidFill>
                  <a:schemeClr val="bg1"/>
                </a:solidFill>
              </a:rPr>
              <a:t> СОШ» </a:t>
            </a:r>
            <a:r>
              <a:rPr lang="ru-RU" sz="2800" dirty="0" err="1" smtClean="0">
                <a:solidFill>
                  <a:schemeClr val="bg1"/>
                </a:solidFill>
              </a:rPr>
              <a:t>Заиграевского</a:t>
            </a:r>
            <a:r>
              <a:rPr lang="ru-RU" sz="2800" dirty="0" smtClean="0">
                <a:solidFill>
                  <a:schemeClr val="bg1"/>
                </a:solidFill>
              </a:rPr>
              <a:t> района Республики Бурятия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4059" y="450376"/>
            <a:ext cx="7886700" cy="474394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Расшифруй схемы предложений письменно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                  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                   рычит.   Ёж                 .</a:t>
            </a:r>
          </a:p>
          <a:p>
            <a:pPr>
              <a:buNone/>
            </a:pPr>
            <a:endParaRPr lang="ru-RU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                   жужжит . Петух                 .</a:t>
            </a:r>
          </a:p>
          <a:p>
            <a:pPr>
              <a:buNone/>
            </a:pPr>
            <a:endParaRPr lang="ru-RU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                   мяукает. Дятел                 . 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025591" y="1967607"/>
            <a:ext cx="1285063" cy="42075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2" name="AutoShape 4"/>
          <p:cNvCxnSpPr>
            <a:cxnSpLocks noChangeShapeType="1"/>
          </p:cNvCxnSpPr>
          <p:nvPr/>
        </p:nvCxnSpPr>
        <p:spPr bwMode="auto">
          <a:xfrm rot="5400000">
            <a:off x="660218" y="2039529"/>
            <a:ext cx="676156" cy="231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3" name="AutoShape 8"/>
          <p:cNvCxnSpPr>
            <a:cxnSpLocks noChangeShapeType="1"/>
          </p:cNvCxnSpPr>
          <p:nvPr/>
        </p:nvCxnSpPr>
        <p:spPr bwMode="auto">
          <a:xfrm>
            <a:off x="1333753" y="2169197"/>
            <a:ext cx="694631" cy="0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4548988" y="2010825"/>
            <a:ext cx="1285063" cy="42075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5" name="AutoShape 8"/>
          <p:cNvCxnSpPr>
            <a:cxnSpLocks noChangeShapeType="1"/>
          </p:cNvCxnSpPr>
          <p:nvPr/>
        </p:nvCxnSpPr>
        <p:spPr bwMode="auto">
          <a:xfrm>
            <a:off x="4829855" y="2144176"/>
            <a:ext cx="694631" cy="0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6" name="AutoShape 8"/>
          <p:cNvCxnSpPr>
            <a:cxnSpLocks noChangeShapeType="1"/>
          </p:cNvCxnSpPr>
          <p:nvPr/>
        </p:nvCxnSpPr>
        <p:spPr bwMode="auto">
          <a:xfrm>
            <a:off x="4829855" y="2294301"/>
            <a:ext cx="694631" cy="0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1041513" y="3075350"/>
            <a:ext cx="1285063" cy="42075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8" name="AutoShape 4"/>
          <p:cNvCxnSpPr>
            <a:cxnSpLocks noChangeShapeType="1"/>
          </p:cNvCxnSpPr>
          <p:nvPr/>
        </p:nvCxnSpPr>
        <p:spPr bwMode="auto">
          <a:xfrm rot="5400000">
            <a:off x="676140" y="3133626"/>
            <a:ext cx="676156" cy="231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9" name="AutoShape 8"/>
          <p:cNvCxnSpPr>
            <a:cxnSpLocks noChangeShapeType="1"/>
          </p:cNvCxnSpPr>
          <p:nvPr/>
        </p:nvCxnSpPr>
        <p:spPr bwMode="auto">
          <a:xfrm>
            <a:off x="1295084" y="3263293"/>
            <a:ext cx="694631" cy="0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5288242" y="3077625"/>
            <a:ext cx="1285063" cy="42075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1" name="AutoShape 8"/>
          <p:cNvCxnSpPr>
            <a:cxnSpLocks noChangeShapeType="1"/>
          </p:cNvCxnSpPr>
          <p:nvPr/>
        </p:nvCxnSpPr>
        <p:spPr bwMode="auto">
          <a:xfrm>
            <a:off x="5555461" y="3347453"/>
            <a:ext cx="694631" cy="0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2" name="AutoShape 8"/>
          <p:cNvCxnSpPr>
            <a:cxnSpLocks noChangeShapeType="1"/>
          </p:cNvCxnSpPr>
          <p:nvPr/>
        </p:nvCxnSpPr>
        <p:spPr bwMode="auto">
          <a:xfrm>
            <a:off x="5528166" y="3224624"/>
            <a:ext cx="694631" cy="0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1016492" y="4101207"/>
            <a:ext cx="1285063" cy="42075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5260946" y="4169446"/>
            <a:ext cx="1285063" cy="42075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5" name="AutoShape 8"/>
          <p:cNvCxnSpPr>
            <a:cxnSpLocks noChangeShapeType="1"/>
          </p:cNvCxnSpPr>
          <p:nvPr/>
        </p:nvCxnSpPr>
        <p:spPr bwMode="auto">
          <a:xfrm>
            <a:off x="1311006" y="4330093"/>
            <a:ext cx="694631" cy="0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6" name="AutoShape 8"/>
          <p:cNvCxnSpPr>
            <a:cxnSpLocks noChangeShapeType="1"/>
          </p:cNvCxnSpPr>
          <p:nvPr/>
        </p:nvCxnSpPr>
        <p:spPr bwMode="auto">
          <a:xfrm>
            <a:off x="5582756" y="4466570"/>
            <a:ext cx="694631" cy="0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7" name="AutoShape 8"/>
          <p:cNvCxnSpPr>
            <a:cxnSpLocks noChangeShapeType="1"/>
          </p:cNvCxnSpPr>
          <p:nvPr/>
        </p:nvCxnSpPr>
        <p:spPr bwMode="auto">
          <a:xfrm>
            <a:off x="5582756" y="4343741"/>
            <a:ext cx="694631" cy="0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8" name="AutoShape 4"/>
          <p:cNvCxnSpPr>
            <a:cxnSpLocks noChangeShapeType="1"/>
          </p:cNvCxnSpPr>
          <p:nvPr/>
        </p:nvCxnSpPr>
        <p:spPr bwMode="auto">
          <a:xfrm rot="5400000">
            <a:off x="678414" y="4118541"/>
            <a:ext cx="676156" cy="231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pic>
        <p:nvPicPr>
          <p:cNvPr id="49" name="Picture 4" descr="F:\к уроку проверка гороно\для през\пнш\4388769-b7b30d94303ee1ac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1032" y="3355858"/>
            <a:ext cx="1571636" cy="2707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4059" y="450376"/>
            <a:ext cx="7886700" cy="47439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                          ПРОВЕРЬ СЕБЯ!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                  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   </a:t>
            </a:r>
            <a:r>
              <a:rPr lang="ru-RU" sz="3200" i="1" dirty="0" smtClean="0">
                <a:solidFill>
                  <a:schemeClr val="bg1"/>
                </a:solidFill>
              </a:rPr>
              <a:t>Медведь рычит.   Ёж  фыркает.</a:t>
            </a:r>
          </a:p>
          <a:p>
            <a:pPr>
              <a:buNone/>
            </a:pPr>
            <a:endParaRPr lang="ru-RU" sz="3200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200" i="1" dirty="0" smtClean="0">
                <a:solidFill>
                  <a:schemeClr val="bg1"/>
                </a:solidFill>
              </a:rPr>
              <a:t>    Шмель жужжит .   Петух  кукарекает.</a:t>
            </a:r>
          </a:p>
          <a:p>
            <a:pPr>
              <a:buNone/>
            </a:pPr>
            <a:endParaRPr lang="ru-RU" sz="3200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200" i="1" dirty="0" smtClean="0">
                <a:solidFill>
                  <a:schemeClr val="bg1"/>
                </a:solidFill>
              </a:rPr>
              <a:t>   Кот  мяукает.   Дятел  стучит. </a:t>
            </a:r>
          </a:p>
        </p:txBody>
      </p:sp>
      <p:cxnSp>
        <p:nvCxnSpPr>
          <p:cNvPr id="39" name="AutoShape 8"/>
          <p:cNvCxnSpPr>
            <a:cxnSpLocks noChangeShapeType="1"/>
          </p:cNvCxnSpPr>
          <p:nvPr/>
        </p:nvCxnSpPr>
        <p:spPr bwMode="auto">
          <a:xfrm flipV="1">
            <a:off x="2702257" y="2033517"/>
            <a:ext cx="1282889" cy="13647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1" name="AutoShape 8"/>
          <p:cNvCxnSpPr>
            <a:cxnSpLocks noChangeShapeType="1"/>
          </p:cNvCxnSpPr>
          <p:nvPr/>
        </p:nvCxnSpPr>
        <p:spPr bwMode="auto">
          <a:xfrm flipV="1">
            <a:off x="4272572" y="2033517"/>
            <a:ext cx="449554" cy="3752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2" name="AutoShape 8"/>
          <p:cNvCxnSpPr>
            <a:cxnSpLocks noChangeShapeType="1"/>
          </p:cNvCxnSpPr>
          <p:nvPr/>
        </p:nvCxnSpPr>
        <p:spPr bwMode="auto">
          <a:xfrm flipV="1">
            <a:off x="2675784" y="2142699"/>
            <a:ext cx="1268419" cy="3752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5" name="AutoShape 8"/>
          <p:cNvCxnSpPr>
            <a:cxnSpLocks noChangeShapeType="1"/>
          </p:cNvCxnSpPr>
          <p:nvPr/>
        </p:nvCxnSpPr>
        <p:spPr bwMode="auto">
          <a:xfrm flipV="1">
            <a:off x="3794899" y="4230805"/>
            <a:ext cx="1077352" cy="3753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7" name="AutoShape 8"/>
          <p:cNvCxnSpPr>
            <a:cxnSpLocks noChangeShapeType="1"/>
          </p:cNvCxnSpPr>
          <p:nvPr/>
        </p:nvCxnSpPr>
        <p:spPr bwMode="auto">
          <a:xfrm flipV="1">
            <a:off x="4886720" y="2033516"/>
            <a:ext cx="1787035" cy="3754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" name="AutoShape 8"/>
          <p:cNvCxnSpPr>
            <a:cxnSpLocks noChangeShapeType="1"/>
          </p:cNvCxnSpPr>
          <p:nvPr/>
        </p:nvCxnSpPr>
        <p:spPr bwMode="auto">
          <a:xfrm flipV="1">
            <a:off x="983459" y="2033517"/>
            <a:ext cx="1541377" cy="3753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" name="AutoShape 8"/>
          <p:cNvCxnSpPr>
            <a:cxnSpLocks noChangeShapeType="1"/>
          </p:cNvCxnSpPr>
          <p:nvPr/>
        </p:nvCxnSpPr>
        <p:spPr bwMode="auto">
          <a:xfrm>
            <a:off x="2323214" y="3090423"/>
            <a:ext cx="1661932" cy="21267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9" name="AutoShape 8"/>
          <p:cNvCxnSpPr>
            <a:cxnSpLocks noChangeShapeType="1"/>
          </p:cNvCxnSpPr>
          <p:nvPr/>
        </p:nvCxnSpPr>
        <p:spPr bwMode="auto">
          <a:xfrm>
            <a:off x="2323215" y="3199605"/>
            <a:ext cx="1607340" cy="7619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0" name="AutoShape 8"/>
          <p:cNvCxnSpPr>
            <a:cxnSpLocks noChangeShapeType="1"/>
          </p:cNvCxnSpPr>
          <p:nvPr/>
        </p:nvCxnSpPr>
        <p:spPr bwMode="auto">
          <a:xfrm>
            <a:off x="1091821" y="3098042"/>
            <a:ext cx="1121391" cy="2276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2" name="AutoShape 8"/>
          <p:cNvCxnSpPr>
            <a:cxnSpLocks noChangeShapeType="1"/>
          </p:cNvCxnSpPr>
          <p:nvPr/>
        </p:nvCxnSpPr>
        <p:spPr bwMode="auto">
          <a:xfrm flipV="1">
            <a:off x="5885281" y="3111690"/>
            <a:ext cx="2057716" cy="6028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4" name="AutoShape 8"/>
          <p:cNvCxnSpPr>
            <a:cxnSpLocks noChangeShapeType="1"/>
          </p:cNvCxnSpPr>
          <p:nvPr/>
        </p:nvCxnSpPr>
        <p:spPr bwMode="auto">
          <a:xfrm>
            <a:off x="5928499" y="3229174"/>
            <a:ext cx="1973555" cy="5345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5" name="AutoShape 8"/>
          <p:cNvCxnSpPr>
            <a:cxnSpLocks noChangeShapeType="1"/>
          </p:cNvCxnSpPr>
          <p:nvPr/>
        </p:nvCxnSpPr>
        <p:spPr bwMode="auto">
          <a:xfrm flipV="1">
            <a:off x="4424150" y="3098042"/>
            <a:ext cx="1185080" cy="2275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8" name="AutoShape 8"/>
          <p:cNvCxnSpPr>
            <a:cxnSpLocks noChangeShapeType="1"/>
          </p:cNvCxnSpPr>
          <p:nvPr/>
        </p:nvCxnSpPr>
        <p:spPr bwMode="auto">
          <a:xfrm>
            <a:off x="903849" y="4182242"/>
            <a:ext cx="638348" cy="7621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0" name="AutoShape 8"/>
          <p:cNvCxnSpPr>
            <a:cxnSpLocks noChangeShapeType="1"/>
          </p:cNvCxnSpPr>
          <p:nvPr/>
        </p:nvCxnSpPr>
        <p:spPr bwMode="auto">
          <a:xfrm flipV="1">
            <a:off x="1861465" y="4189862"/>
            <a:ext cx="1495884" cy="8304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1" name="AutoShape 8"/>
          <p:cNvCxnSpPr>
            <a:cxnSpLocks noChangeShapeType="1"/>
          </p:cNvCxnSpPr>
          <p:nvPr/>
        </p:nvCxnSpPr>
        <p:spPr bwMode="auto">
          <a:xfrm>
            <a:off x="1847818" y="4348291"/>
            <a:ext cx="1509531" cy="5345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5" name="AutoShape 8"/>
          <p:cNvCxnSpPr>
            <a:cxnSpLocks noChangeShapeType="1"/>
          </p:cNvCxnSpPr>
          <p:nvPr/>
        </p:nvCxnSpPr>
        <p:spPr bwMode="auto">
          <a:xfrm>
            <a:off x="5175597" y="4141300"/>
            <a:ext cx="1279794" cy="7619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6" name="AutoShape 8"/>
          <p:cNvCxnSpPr>
            <a:cxnSpLocks noChangeShapeType="1"/>
          </p:cNvCxnSpPr>
          <p:nvPr/>
        </p:nvCxnSpPr>
        <p:spPr bwMode="auto">
          <a:xfrm>
            <a:off x="5161949" y="4264130"/>
            <a:ext cx="1320738" cy="7619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1" name="AutoShape 8"/>
          <p:cNvCxnSpPr>
            <a:cxnSpLocks noChangeShapeType="1"/>
          </p:cNvCxnSpPr>
          <p:nvPr/>
        </p:nvCxnSpPr>
        <p:spPr bwMode="auto">
          <a:xfrm flipV="1">
            <a:off x="4916290" y="2172268"/>
            <a:ext cx="1787035" cy="3754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pic>
        <p:nvPicPr>
          <p:cNvPr id="76" name="Picture 3" descr="F:\к уроку проверка гороно\для през\пнш\4388762-9c8b0be4f21c649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376" y="4258102"/>
            <a:ext cx="1134755" cy="2094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4059" y="450376"/>
            <a:ext cx="7886700" cy="47439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                          ЗАПОМНИ!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                  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   </a:t>
            </a:r>
            <a:endParaRPr lang="ru-RU" sz="3200" i="1" dirty="0" smtClean="0">
              <a:solidFill>
                <a:schemeClr val="bg1"/>
              </a:solidFill>
            </a:endParaRPr>
          </a:p>
        </p:txBody>
      </p:sp>
      <p:sp>
        <p:nvSpPr>
          <p:cNvPr id="75" name="Скругленная прямоугольная выноска 74"/>
          <p:cNvSpPr/>
          <p:nvPr/>
        </p:nvSpPr>
        <p:spPr>
          <a:xfrm>
            <a:off x="3347309" y="4180479"/>
            <a:ext cx="5510087" cy="2000264"/>
          </a:xfrm>
          <a:prstGeom prst="wedgeRoundRectCallout">
            <a:avLst>
              <a:gd name="adj1" fmla="val -74135"/>
              <a:gd name="adj2" fmla="val -14296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Главное  слово- предмет – </a:t>
            </a:r>
            <a:r>
              <a:rPr lang="ru-RU" sz="2400" dirty="0" smtClean="0">
                <a:solidFill>
                  <a:srgbClr val="C00000"/>
                </a:solidFill>
              </a:rPr>
              <a:t>кто? или что?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Слово-действие - </a:t>
            </a:r>
            <a:r>
              <a:rPr lang="ru-RU" sz="2400" dirty="0" smtClean="0">
                <a:solidFill>
                  <a:srgbClr val="C00000"/>
                </a:solidFill>
              </a:rPr>
              <a:t>что делает?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6" name="Picture 3" descr="F:\к уроку проверка гороно\для през\пнш\4388762-9c8b0be4f21c649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150" y="1176755"/>
            <a:ext cx="2511187" cy="4636037"/>
          </a:xfrm>
          <a:prstGeom prst="rect">
            <a:avLst/>
          </a:prstGeom>
          <a:noFill/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35591" y="5008728"/>
            <a:ext cx="1087538" cy="370764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4" name="AutoShape 8"/>
          <p:cNvCxnSpPr>
            <a:cxnSpLocks noChangeShapeType="1"/>
          </p:cNvCxnSpPr>
          <p:nvPr/>
        </p:nvCxnSpPr>
        <p:spPr bwMode="auto">
          <a:xfrm>
            <a:off x="5045944" y="5199000"/>
            <a:ext cx="694631" cy="0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7444588" y="5393140"/>
            <a:ext cx="1087538" cy="370764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6" name="AutoShape 8"/>
          <p:cNvCxnSpPr>
            <a:cxnSpLocks noChangeShapeType="1"/>
          </p:cNvCxnSpPr>
          <p:nvPr/>
        </p:nvCxnSpPr>
        <p:spPr bwMode="auto">
          <a:xfrm>
            <a:off x="7682237" y="5528820"/>
            <a:ext cx="694631" cy="0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7" name="AutoShape 8"/>
          <p:cNvCxnSpPr>
            <a:cxnSpLocks noChangeShapeType="1"/>
          </p:cNvCxnSpPr>
          <p:nvPr/>
        </p:nvCxnSpPr>
        <p:spPr bwMode="auto">
          <a:xfrm>
            <a:off x="7682237" y="5638003"/>
            <a:ext cx="694631" cy="0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0877" y="604719"/>
            <a:ext cx="7342496" cy="146974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ДО НОВЫХ ВСТРЕЧ!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" name="Picture 2" descr="C:\Documents and Settings\1\Рабочий стол\Новая папка\znanio.ru - 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2005" y="2538484"/>
            <a:ext cx="4289295" cy="2729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795731" cy="5219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ИСПОЛЬЗУЕМЫЕ РЕСУРСЫ: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877" y="1156884"/>
            <a:ext cx="7886700" cy="4351338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http://mp3prima.com/song/1548935/Pesenka+pro+Kolobka+Pesenka+pro+Kolobka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fontAlgn="base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https://pedportal.net/attachments/000/650/142/650142.pptx?1427758305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http://img0.liveinternet.ru/images/attach/c/7/94/598/94598788_ZADNIY_FON_.jpg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Фон презентации с сайта 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znanio.ru</a:t>
            </a:r>
            <a:endParaRPr lang="ru-RU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Чуракова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 Н.А. Русский язык. 1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кл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. : учебник / Н.А.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Чуракова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; под ред.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М.Л.Каленчук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. –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Академкнига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/ учебник, 2016.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0877" y="604718"/>
            <a:ext cx="7342496" cy="2547913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МАША и МИША знакомятся с миром слов 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8" name="Picture 3" descr="F:\к уроку проверка гороно\для през\пнш\4388762-9c8b0be4f21c649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671" y="2437154"/>
            <a:ext cx="1714512" cy="3165252"/>
          </a:xfrm>
          <a:prstGeom prst="rect">
            <a:avLst/>
          </a:prstGeom>
          <a:noFill/>
        </p:spPr>
      </p:pic>
      <p:pic>
        <p:nvPicPr>
          <p:cNvPr id="9" name="Picture 4" descr="F:\к уроку проверка гороно\для през\пнш\4388769-b7b30d94303ee1ac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3360" y="2823596"/>
            <a:ext cx="1571636" cy="2707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536" y="363722"/>
            <a:ext cx="7886700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Раздели слова на две группы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902674" y="1648886"/>
            <a:ext cx="3558938" cy="1094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Слова-названия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д</a:t>
            </a:r>
            <a:r>
              <a:rPr kumimoji="0" lang="ru-RU" sz="4800" b="1" i="0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ействий</a:t>
            </a:r>
            <a:endParaRPr kumimoji="0" lang="ru-RU" sz="4800" b="1" i="0" u="none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(что делает?)</a:t>
            </a:r>
            <a:endParaRPr kumimoji="0" lang="ru-RU" sz="48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04968" y="1596570"/>
            <a:ext cx="3810000" cy="1242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Слова-названия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п</a:t>
            </a:r>
            <a:r>
              <a:rPr kumimoji="0" lang="ru-RU" sz="4800" b="1" i="0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редметов</a:t>
            </a:r>
            <a:endParaRPr kumimoji="0" lang="ru-RU" sz="4800" b="1" i="0" u="none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(кто? что?)</a:t>
            </a:r>
            <a:endParaRPr kumimoji="0" lang="ru-RU" sz="48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0" name="Стрелка влево 29"/>
          <p:cNvSpPr/>
          <p:nvPr/>
        </p:nvSpPr>
        <p:spPr>
          <a:xfrm rot="18100266">
            <a:off x="3698544" y="1228299"/>
            <a:ext cx="846161" cy="2729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 rot="13864708">
            <a:off x="4656162" y="1175983"/>
            <a:ext cx="846161" cy="2729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27797" y="3316406"/>
            <a:ext cx="7847463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Жужжит, медведь, фыркает, дятел, ёж, рычит, петух, кот, кукарекает, шмель, стучит, мяукает 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536" y="363722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Проверь себя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861730" y="1225806"/>
            <a:ext cx="3558938" cy="1094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Слова-названия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д</a:t>
            </a:r>
            <a:r>
              <a:rPr kumimoji="0" lang="ru-RU" sz="4800" b="1" i="0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ействий</a:t>
            </a:r>
            <a:endParaRPr kumimoji="0" lang="ru-RU" sz="4800" b="1" i="0" u="none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(что делает?)</a:t>
            </a:r>
            <a:endParaRPr kumimoji="0" lang="ru-RU" sz="48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32263" y="1146193"/>
            <a:ext cx="3810000" cy="1242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Слова-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п</a:t>
            </a:r>
            <a:r>
              <a:rPr kumimoji="0" lang="ru-RU" sz="4800" b="1" i="0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редметы</a:t>
            </a:r>
            <a:endParaRPr kumimoji="0" lang="ru-RU" sz="4800" b="1" i="0" u="none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(кто? что?)</a:t>
            </a:r>
            <a:endParaRPr kumimoji="0" lang="ru-RU" sz="48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286" y="2415654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медведь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188424" y="2472520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жужжит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957617" y="3059374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дятел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8423" y="3032078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фыркает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62334" y="3659875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ёж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188423" y="3591636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рычит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7743" y="4246729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петух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5324901" y="4151195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кукарекает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75982" y="4929117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шмель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93140" y="4778991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мяукает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5515971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52197" y="5434083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стучит</a:t>
            </a:r>
            <a:endParaRPr lang="ru-RU" sz="4000" dirty="0"/>
          </a:p>
        </p:txBody>
      </p:sp>
      <p:pic>
        <p:nvPicPr>
          <p:cNvPr id="20" name="Picture 4" descr="F:\к уроку проверка гороно\для през\пнш\4388769-b7b30d94303ee1ac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1291" y="4189862"/>
            <a:ext cx="1237992" cy="2132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4059" y="897577"/>
            <a:ext cx="7886700" cy="43513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Слова-предметы, которые в предложении отвечают на вопрос КТО? ЧТО?, обозначаются так: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Слова-действия, которые в предложении отвечают на вопросы ЧТО ДЕЛАЕТ? ЧТО ДЕЛАЮТ?, обозначаются так: 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        Ёж   фыркает.  </a:t>
            </a:r>
          </a:p>
        </p:txBody>
      </p:sp>
      <p:grpSp>
        <p:nvGrpSpPr>
          <p:cNvPr id="4" name="Заголовок 3"/>
          <p:cNvGrpSpPr>
            <a:grpSpLocks noGrp="1"/>
          </p:cNvGrpSpPr>
          <p:nvPr>
            <p:ph type="title"/>
          </p:nvPr>
        </p:nvGrpSpPr>
        <p:grpSpPr>
          <a:xfrm>
            <a:off x="4136123" y="4159204"/>
            <a:ext cx="2796938" cy="685752"/>
            <a:chOff x="2645006" y="2571416"/>
            <a:chExt cx="4427324" cy="1159201"/>
          </a:xfrm>
        </p:grpSpPr>
        <p:grpSp>
          <p:nvGrpSpPr>
            <p:cNvPr id="5" name="Группа 23"/>
            <p:cNvGrpSpPr/>
            <p:nvPr/>
          </p:nvGrpSpPr>
          <p:grpSpPr>
            <a:xfrm>
              <a:off x="2645006" y="2571416"/>
              <a:ext cx="4070134" cy="1159201"/>
              <a:chOff x="2645006" y="2571416"/>
              <a:chExt cx="4070134" cy="1159201"/>
            </a:xfrm>
          </p:grpSpPr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>
                <a:off x="2646839" y="3019374"/>
                <a:ext cx="2034150" cy="711243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8" name="AutoShape 4"/>
              <p:cNvCxnSpPr>
                <a:cxnSpLocks noChangeShapeType="1"/>
              </p:cNvCxnSpPr>
              <p:nvPr/>
            </p:nvCxnSpPr>
            <p:spPr bwMode="auto">
              <a:xfrm rot="5400000">
                <a:off x="2075349" y="3141073"/>
                <a:ext cx="1142980" cy="366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4955875" y="3019374"/>
                <a:ext cx="1759265" cy="711243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10" name="AutoShape 6"/>
              <p:cNvCxnSpPr>
                <a:cxnSpLocks noChangeShapeType="1"/>
              </p:cNvCxnSpPr>
              <p:nvPr/>
            </p:nvCxnSpPr>
            <p:spPr bwMode="auto">
              <a:xfrm>
                <a:off x="5230760" y="3431146"/>
                <a:ext cx="989587" cy="0"/>
              </a:xfrm>
              <a:prstGeom prst="straightConnector1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1" name="AutoShape 7"/>
              <p:cNvCxnSpPr>
                <a:cxnSpLocks noChangeShapeType="1"/>
              </p:cNvCxnSpPr>
              <p:nvPr/>
            </p:nvCxnSpPr>
            <p:spPr bwMode="auto">
              <a:xfrm>
                <a:off x="5230760" y="3243977"/>
                <a:ext cx="989587" cy="0"/>
              </a:xfrm>
              <a:prstGeom prst="straightConnector1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" name="AutoShape 8"/>
              <p:cNvCxnSpPr>
                <a:cxnSpLocks noChangeShapeType="1"/>
              </p:cNvCxnSpPr>
              <p:nvPr/>
            </p:nvCxnSpPr>
            <p:spPr bwMode="auto">
              <a:xfrm>
                <a:off x="3152628" y="3356279"/>
                <a:ext cx="1099541" cy="0"/>
              </a:xfrm>
              <a:prstGeom prst="straightConnector1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" name="Овал 5"/>
            <p:cNvSpPr/>
            <p:nvPr/>
          </p:nvSpPr>
          <p:spPr>
            <a:xfrm>
              <a:off x="6858016" y="3571876"/>
              <a:ext cx="214314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128018" y="1794047"/>
            <a:ext cx="1699577" cy="526074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4462818" y="2047164"/>
            <a:ext cx="1009934" cy="1588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936775" y="3240709"/>
            <a:ext cx="1719619" cy="567016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4" name="AutoShape 8"/>
          <p:cNvCxnSpPr>
            <a:cxnSpLocks noChangeShapeType="1"/>
          </p:cNvCxnSpPr>
          <p:nvPr/>
        </p:nvCxnSpPr>
        <p:spPr bwMode="auto">
          <a:xfrm>
            <a:off x="6307541" y="3455159"/>
            <a:ext cx="1009934" cy="1588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5" name="AutoShape 8"/>
          <p:cNvCxnSpPr>
            <a:cxnSpLocks noChangeShapeType="1"/>
          </p:cNvCxnSpPr>
          <p:nvPr/>
        </p:nvCxnSpPr>
        <p:spPr bwMode="auto">
          <a:xfrm>
            <a:off x="6321188" y="3591636"/>
            <a:ext cx="1009934" cy="1588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6" name="AutoShape 8"/>
          <p:cNvCxnSpPr>
            <a:cxnSpLocks noChangeShapeType="1"/>
          </p:cNvCxnSpPr>
          <p:nvPr/>
        </p:nvCxnSpPr>
        <p:spPr bwMode="auto">
          <a:xfrm>
            <a:off x="1538464" y="4830500"/>
            <a:ext cx="508701" cy="808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9" name="AutoShape 8"/>
          <p:cNvCxnSpPr>
            <a:cxnSpLocks noChangeShapeType="1"/>
          </p:cNvCxnSpPr>
          <p:nvPr/>
        </p:nvCxnSpPr>
        <p:spPr bwMode="auto">
          <a:xfrm flipV="1">
            <a:off x="2248146" y="4817660"/>
            <a:ext cx="1532283" cy="12839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" name="AutoShape 8"/>
          <p:cNvCxnSpPr>
            <a:cxnSpLocks noChangeShapeType="1"/>
          </p:cNvCxnSpPr>
          <p:nvPr/>
        </p:nvCxnSpPr>
        <p:spPr bwMode="auto">
          <a:xfrm flipV="1">
            <a:off x="2236774" y="4997355"/>
            <a:ext cx="1532283" cy="12839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pic>
        <p:nvPicPr>
          <p:cNvPr id="32" name="Picture 3" descr="F:\к уроку проверка гороно\для през\пнш\4388762-9c8b0be4f21c649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24422"/>
            <a:ext cx="1347487" cy="2487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ОТДОХНЁМ!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3" descr="F:\к уроку проверка гороно\для през\пнш\4388762-9c8b0be4f21c649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858602" y="1628065"/>
            <a:ext cx="2374071" cy="4115024"/>
          </a:xfrm>
          <a:prstGeom prst="rect">
            <a:avLst/>
          </a:prstGeom>
          <a:noFill/>
        </p:spPr>
      </p:pic>
      <p:pic>
        <p:nvPicPr>
          <p:cNvPr id="5" name="Picture 4" descr="F:\к уроку проверка гороно\для през\пнш\4388769-b7b30d94303ee1ac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686773" y="2159159"/>
            <a:ext cx="2011769" cy="3398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1951"/>
          <a:stretch/>
        </p:blipFill>
        <p:spPr>
          <a:xfrm>
            <a:off x="0" y="0"/>
            <a:ext cx="937564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2870" y="1920143"/>
            <a:ext cx="2827814" cy="2827814"/>
          </a:xfrm>
          <a:prstGeom prst="rect">
            <a:avLst/>
          </a:prstGeom>
        </p:spPr>
      </p:pic>
      <p:sp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8316416" y="116632"/>
            <a:ext cx="576064" cy="576064"/>
          </a:xfrm>
          <a:prstGeom prst="mathMultiply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4584" y="1938028"/>
            <a:ext cx="2844316" cy="2844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3" y="1887154"/>
            <a:ext cx="2952327" cy="2952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937" y="2492896"/>
            <a:ext cx="3024335" cy="30243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700808"/>
            <a:ext cx="3081536" cy="30815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04048" y="2924944"/>
            <a:ext cx="3070224" cy="30702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14653" y="3583767"/>
            <a:ext cx="2969515" cy="29695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4183854">
            <a:off x="-694879" y="3907244"/>
            <a:ext cx="888962" cy="1105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398" y="4436331"/>
            <a:ext cx="2735951" cy="27359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56592" y="1881033"/>
            <a:ext cx="4672249" cy="46722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568" y="1938028"/>
            <a:ext cx="2929136" cy="29291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465" y="3471505"/>
            <a:ext cx="2735951" cy="27359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65" y="4294446"/>
            <a:ext cx="2879967" cy="28799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0165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>
        <p:sndAc>
          <p:stSnd>
            <p:snd r:embed="" name="Pesnya_pro_-_Kolobka3.wav"/>
          </p:stSnd>
        </p:sndAc>
      </p:transition>
    </mc:Choice>
    <mc:Fallback>
      <p:transition spd="slow" advClick="0">
        <p:sndAc>
          <p:stSnd>
            <p:snd r:embed="rId2" name="Pesnya_pro_-_Kolobka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1179 C 0.01476 -0.01295 0.02778 -0.01434 0.04184 -0.01827 C 0.06076 -0.01734 0.07431 -0.01503 0.09271 -0.01341 C 0.11059 -0.00763 0.13073 -0.00925 0.14913 -0.00832 C 0.16771 -0.00277 0.18628 0.00393 0.20538 0.00809 C 0.24323 0.0067 0.28142 0.00532 0.31823 -0.00347 C 0.3316 -0.01179 0.31649 -0.00347 0.34722 -0.01017 C 0.38437 -0.01827 0.41927 -0.01734 0.45816 -0.01827 C 0.49323 -0.02682 0.46788 -0.02127 0.55278 -0.01827 C 0.55903 -0.01827 0.57083 -0.01341 0.57083 -0.01318 C 0.57639 -0.01017 0.5816 -0.00948 0.58733 -0.00671 C 0.59288 -0.00416 0.59809 -0.00093 0.60365 0.00162 C 0.62951 0.00046 0.63958 0.00324 0.65816 -0.00832 C 0.65937 -0.01017 0.6599 -0.01225 0.66181 -0.01341 C 0.6651 -0.01526 0.66962 -0.0148 0.67274 -0.01688 C 0.67969 -0.02104 0.67604 -0.01942 0.68368 -0.02173 C 0.68958 -0.02543 0.69566 -0.02636 0.70174 -0.03006 C 0.70677 -0.03699 0.70816 -0.03561 0.71632 -0.03838 C 0.72674 -0.04555 0.73628 -0.05017 0.74358 -0.05988 C 0.74427 -0.05988 0.76319 -0.05965 0.7691 -0.05665 C 0.77292 -0.0548 0.77639 -0.05225 0.78003 -0.04994 C 0.78177 -0.04879 0.78542 -0.04671 0.78542 -0.04647 C 0.79149 -0.03838 0.80121 -0.03098 0.81094 -0.02682 C 0.81215 -0.02451 0.81267 -0.02197 0.81458 -0.02012 C 0.81597 -0.01873 0.81823 -0.01919 0.81996 -0.01827 C 0.82378 -0.01642 0.82726 -0.01387 0.8309 -0.01179 C 0.83837 -0.00717 0.85 0.00254 0.85816 0.00486 C 0.86215 0.00717 0.8651 0.01087 0.8691 0.01318 C 0.87361 0.01595 0.88368 0.01988 0.88368 0.02012 C 0.88906 0.02705 0.8967 0.0326 0.90365 0.03815 C 0.90746 0.04139 0.91458 0.04832 0.91458 0.04855 C 0.9158 0.05087 0.91615 0.05434 0.91823 0.05642 C 0.91996 0.0585 0.92326 0.0585 0.92552 0.05988 C 0.9276 0.06104 0.92934 0.06312 0.9309 0.06474 C 0.93871 0.07353 0.94392 0.08347 0.95278 0.09156 C 0.9533 0.09295 0.95365 0.0948 0.95451 0.09642 C 0.9566 0.09988 0.96042 0.10266 0.96181 0.10636 C 0.96441 0.11329 0.96823 0.12046 0.97274 0.12647 C 0.9776 0.14497 0.99271 0.14335 1.00365 0.1563 C 1.00764 0.16116 1.0092 0.16809 1.01458 0.17133 C 1.02795 0.17965 1.03472 0.19376 1.04913 0.20139 C 1.05781 0.20578 1.06858 0.20647 1.07812 0.20647 " pathEditMode="relative" rAng="0" ptsTypes="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06" y="8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 0.01389 C -0.0191 0.04791 0.0368 0.07615 0.10538 0.07615 C 0.18628 0.07615 0.21528 0.04467 0.2276 0.02615 L 0.24045 0.00139 C 0.25295 -0.01713 0.2842 -0.04769 0.37535 -0.04769 C 0.43368 -0.04769 0.50069 -0.02037 0.50069 0.01389 C 0.50069 0.04791 0.43368 0.07615 0.37535 0.07615 C 0.2842 0.07615 0.25295 0.04467 0.24045 0.02615 L 0.2276 0.00139 C 0.21528 -0.01713 0.18628 -0.04769 0.10538 -0.04769 C 0.0368 -0.04769 -0.0191 -0.02037 -0.0191 0.01389 Z " pathEditMode="relative" rAng="0" ptsTypes="ffFffffFfff">
                                      <p:cBhvr>
                                        <p:cTn id="15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50"/>
                            </p:stCondLst>
                            <p:childTnLst>
                              <p:par>
                                <p:cTn id="2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95 C 0.01858 0.00232 0.02674 0.00024 0.04757 -0.00161 C 0.05712 -0.00092 0.06667 -0.00092 0.07605 0.0007 C 0.08993 0.00301 0.10313 0.01388 0.11615 0.0192 C 0.125 0.03515 0.11476 0.01943 0.1257 0.02821 C 0.12795 0.03006 0.12934 0.03307 0.13143 0.03515 C 0.13681 0.04024 0.14393 0.04301 0.14861 0.04902 C 0.15573 0.05804 0.15191 0.05411 0.1599 0.06058 C 0.16129 0.06289 0.16216 0.06544 0.16389 0.06729 C 0.16719 0.07099 0.17535 0.07654 0.17535 0.07677 C 0.18039 0.08602 0.18802 0.08833 0.19618 0.0948 C 0.19948 0.09735 0.20764 0.09943 0.20764 0.09966 C 0.22414 0.09873 0.2408 0.0985 0.2573 0.09711 C 0.2625 0.09665 0.26736 0.09457 0.2724 0.09272 C 0.27622 0.09133 0.28403 0.0881 0.28403 0.08833 C 0.28785 0.08509 0.2915 0.08185 0.29532 0.07885 C 0.29914 0.07561 0.30452 0.07677 0.30868 0.07422 C 0.31771 0.06867 0.32743 0.0622 0.33733 0.05827 C 0.34775 0.04972 0.35035 0.04787 0.36198 0.0444 C 0.37084 0.03723 0.37552 0.037 0.38681 0.03515 C 0.39948 0.03584 0.41233 0.03561 0.425 0.03746 C 0.43091 0.03839 0.43629 0.04209 0.44202 0.0444 C 0.46476 0.05341 0.48455 0.06752 0.50695 0.07654 C 0.5217 0.08879 0.53438 0.09064 0.55261 0.09272 C 0.57466 0.0911 0.59132 0.08925 0.61181 0.08116 C 0.62153 0.07723 0.64115 0.06498 0.64983 0.06498 " pathEditMode="relative" rAng="0" ptsTypes="fffffffffffffffffffffffffA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83" y="3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2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26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260"/>
                            </p:stCondLst>
                            <p:childTnLst>
                              <p:par>
                                <p:cTn id="3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3264 C -0.03177 -0.04815 -0.03229 -0.06181 -0.03663 -0.07616 C -0.03854 -0.09514 -0.04097 -0.11389 -0.05069 -0.1294 C -0.05399 -0.14098 -0.05746 -0.147 -0.06475 -0.15602 C -0.06857 -0.16945 -0.0743 -0.17454 -0.08316 -0.18519 C -0.10086 -0.20649 -0.07864 -0.18357 -0.09322 -0.20463 C -0.09479 -0.20695 -0.09739 -0.20764 -0.09913 -0.2095 C -0.10208 -0.2125 -0.10503 -0.21575 -0.10729 -0.21922 C -0.12066 -0.23913 -0.10937 -0.22894 -0.12152 -0.23843 C -0.12291 -0.24098 -0.12378 -0.24399 -0.12569 -0.24584 C -0.12725 -0.24746 -0.12968 -0.247 -0.13159 -0.24815 C -0.13784 -0.25186 -0.14409 -0.25579 -0.14982 -0.26042 C -0.16545 -0.2595 -0.1842 -0.26713 -0.19635 -0.25556 C -0.22725 -0.22547 -0.17274 -0.26991 -0.20659 -0.24329 C -0.21614 -0.22524 -0.20382 -0.2463 -0.21666 -0.23125 C -0.22517 -0.2213 -0.21614 -0.22547 -0.22465 -0.21181 C -0.22673 -0.20857 -0.23038 -0.20718 -0.23281 -0.20463 C -0.23489 -0.20232 -0.23715 -0.2 -0.23888 -0.19723 C -0.24496 -0.18681 -0.24913 -0.17408 -0.25503 -0.16343 C -0.25833 -0.15047 -0.2559 -0.15811 -0.2651 -0.14167 L -0.2651 -0.14144 C -0.26805 -0.13149 -0.26614 -0.13635 -0.27135 -0.12709 C -0.27569 -0.10996 -0.27916 -0.09121 -0.28732 -0.07616 C -0.29045 -0.0625 -0.29236 -0.05764 -0.29947 -0.04491 C -0.30086 -0.04237 -0.30121 -0.03843 -0.30347 -0.0375 C -0.31163 -0.0345 -0.30763 -0.03612 -0.31562 -0.03264 C -0.32326 -0.0382 -0.32968 -0.04237 -0.33593 -0.04977 C -0.34982 -0.06621 -0.32934 -0.04838 -0.346 -0.06181 C -0.36128 -0.08843 -0.34027 -0.05047 -0.35225 -0.07616 C -0.35572 -0.0838 -0.36163 -0.08982 -0.36423 -0.09792 C -0.36579 -0.10348 -0.36614 -0.1095 -0.36822 -0.11482 C -0.3717 -0.12292 -0.37899 -0.1375 -0.38454 -0.14399 C -0.38854 -0.15764 -0.38385 -0.14491 -0.39253 -0.15857 C -0.39548 -0.1632 -0.40069 -0.17315 -0.40069 -0.17292 C -0.4059 -0.19237 -0.4184 -0.2088 -0.42916 -0.22408 C -0.44322 -0.24445 -0.42413 -0.21852 -0.43507 -0.23843 C -0.43993 -0.247 -0.44566 -0.25325 -0.45329 -0.25788 C -0.45833 -0.2669 -0.46649 -0.27593 -0.47552 -0.2794 C -0.47951 -0.28102 -0.4835 -0.28264 -0.48767 -0.28426 C -0.48975 -0.28519 -0.49375 -0.28681 -0.49375 -0.28658 C -0.56336 -0.28334 -0.52795 -0.28843 -0.5585 -0.27709 C -0.5651 -0.27176 -0.57013 -0.26575 -0.57673 -0.26042 C -0.58125 -0.24445 -0.59132 -0.23195 -0.59687 -0.21667 C -0.59809 -0.21343 -0.59947 -0.20996 -0.60104 -0.20695 C -0.60347 -0.20186 -0.60902 -0.19237 -0.60902 -0.19213 C -0.61041 -0.18727 -0.61493 -0.17477 -0.61718 -0.17061 C -0.61875 -0.16783 -0.62152 -0.16598 -0.62326 -0.16343 C -0.62482 -0.16112 -0.62586 -0.15857 -0.62725 -0.15602 C -0.63003 -0.14584 -0.63715 -0.13218 -0.6434 -0.12454 C -0.64652 -0.1132 -0.64809 -0.1051 -0.65347 -0.09561 C -0.65694 -0.08241 -0.66336 -0.06112 -0.66979 -0.04977 C -0.675 -0.02987 -0.6684 -0.05463 -0.67378 -0.03519 C -0.67465 -0.03264 -0.67604 -0.02524 -0.67569 -0.02778 C -0.67465 -0.03426 -0.6717 -0.04723 -0.6717 -0.047 C -0.66979 -0.075 -0.66684 -0.10764 -0.65347 -0.13195 C -0.64878 -0.14977 -0.6559 -0.12848 -0.64548 -0.14399 C -0.64409 -0.14584 -0.64444 -0.14908 -0.6434 -0.15116 C -0.64166 -0.15463 -0.63941 -0.15764 -0.63732 -0.16088 C -0.6368 -0.16343 -0.63628 -0.16598 -0.63541 -0.16829 C -0.63298 -0.17338 -0.62882 -0.17732 -0.62725 -0.18288 C -0.62343 -0.19584 -0.6276 -0.18496 -0.61909 -0.19723 C -0.60989 -0.21065 -0.6052 -0.22292 -0.59079 -0.22894 C -0.58507 -0.23889 -0.58246 -0.23658 -0.57465 -0.24329 C -0.5677 -0.24931 -0.56267 -0.25463 -0.55451 -0.25788 C -0.53993 -0.26922 -0.54687 -0.26621 -0.5342 -0.27014 C -0.52152 -0.2801 -0.50434 -0.28311 -0.48975 -0.28681 C -0.47829 -0.28588 -0.46666 -0.28565 -0.45538 -0.28426 C -0.44322 -0.28288 -0.41822 -0.26713 -0.40659 -0.26042 C -0.40121 -0.24746 -0.39566 -0.23959 -0.38854 -0.22894 C -0.38541 -0.22431 -0.38038 -0.21436 -0.38038 -0.21413 C -0.37708 -0.20163 -0.37135 -0.18982 -0.36632 -0.17801 C -0.36093 -0.16505 -0.3651 -0.15788 -0.35416 -0.14885 C -0.34774 -0.12616 -0.34479 -0.09862 -0.33385 -0.07848 C -0.33194 -0.07153 -0.33159 -0.0632 -0.32795 -0.05695 C -0.32257 -0.04769 -0.32465 -0.05255 -0.3217 -0.04237 C -0.28524 -0.05163 -0.28107 -0.09005 -0.25902 -0.11737 C -0.25451 -0.13288 -0.24184 -0.1463 -0.23281 -0.15857 C -0.22673 -0.1669 -0.2243 -0.17408 -0.21666 -0.18033 C -0.21527 -0.18264 -0.21423 -0.18542 -0.2125 -0.1875 C -0.21076 -0.18959 -0.20816 -0.19005 -0.20659 -0.19237 C -0.2052 -0.19445 -0.20572 -0.19769 -0.20451 -0.19977 C -0.20104 -0.2051 -0.19531 -0.20857 -0.19236 -0.21436 C -0.18611 -0.2257 -0.18437 -0.2345 -0.17413 -0.23843 C -0.16562 -0.25417 -0.1526 -0.26922 -0.13975 -0.2794 C -0.13784 -0.28102 -0.13611 -0.28334 -0.13368 -0.28426 C -0.12968 -0.28588 -0.12152 -0.28913 -0.12152 -0.28889 C -0.10746 -0.2838 -0.09531 -0.27315 -0.08107 -0.2676 C -0.07569 -0.25764 -0.071 -0.24514 -0.06284 -0.23843 C -0.05937 -0.2257 -0.06215 -0.23334 -0.05277 -0.21667 C -0.05138 -0.21413 -0.05 -0.20463 -0.04878 -0.20209 C -0.04704 -0.19792 -0.04427 -0.19422 -0.04253 -0.19005 C -0.0375 -0.17825 -0.04166 -0.17709 -0.03246 -0.16575 C -0.02447 -0.13843 -0.01614 -0.11135 -0.01024 -0.08334 C -0.00781 -0.07153 -0.00746 -0.05116 -4.16667E-6 -0.04237 " pathEditMode="relative" rAng="0" ptsTypes="fffffffffffffffffffFfffffffffffffffffffffffffffffffffffffffffffffffffffffffffffffffffffffffffA">
                                      <p:cBhvr>
                                        <p:cTn id="33" dur="4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4" y="-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1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1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10"/>
                            </p:stCondLst>
                            <p:childTnLst>
                              <p:par>
                                <p:cTn id="4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9 -0.12685 C -0.03923 -0.11759 -0.03576 -0.10903 -0.03073 -0.10209 C -0.02812 -0.0882 -0.02535 -0.09306 -0.01979 -0.08287 C -0.01163 -0.06898 -0.00538 -0.05417 0.00243 -0.04028 C 0.00625 -0.02523 0.00365 -0.03125 0.00851 -0.0213 C 0.01146 -0.00949 0.02066 0.00972 0.02726 0.01875 C 0.03021 0.03032 0.03577 0.03819 0.04132 0.04653 C 0.04375 0.05509 0.04462 0.05879 0.04948 0.06551 C 0.05139 0.07245 0.05243 0.07824 0.05556 0.08449 C 0.05833 0.10069 0.06146 0.11759 0.06493 0.13356 C 0.06684 0.1412 0.06997 0.15069 0.07136 0.15903 C 0.07327 0.17176 0.07188 0.1662 0.07483 0.17592 C 0.07413 0.19583 0.07396 0.21528 0.07292 0.23518 C 0.07274 0.23796 0.07274 0.2412 0.07136 0.24352 C 0.06736 0.25 0.05764 0.25694 0.05243 0.26273 C 0.04774 0.26852 0.04479 0.27616 0.04011 0.28171 C 0.03577 0.2868 0.03038 0.29051 0.02587 0.29467 C 0.0217 0.29861 0.01545 0.29583 0.01024 0.29653 C 0.00677 0.29745 0.00261 0.29815 -0.00069 0.29884 C -0.01979 0.30717 -0.04462 0.30347 -0.06458 0.30509 C -0.08576 0.3125 -0.10781 0.31203 -0.12917 0.31412 C -0.14757 0.31319 -0.16545 0.31342 -0.18403 0.3118 C -0.18941 0.31111 -0.19948 0.30741 -0.19948 0.30764 C -0.22396 0.29421 -0.25208 0.29583 -0.27795 0.29467 C -0.33854 0.2919 -0.43871 0.29097 -0.4908 0.29051 C -0.51111 0.2831 -0.53125 0.27801 -0.55191 0.27129 C -0.55903 0.2662 -0.56389 0.26481 -0.57222 0.26273 C -0.58125 0.2581 -0.59062 0.25555 -0.59878 0.25023 C -0.60521 0.24606 -0.61076 0.24004 -0.61753 0.23703 C -0.62413 0.23472 -0.63333 0.23287 -0.63958 0.2287 C -0.64132 0.22754 -0.64236 0.22546 -0.6441 0.22477 C -0.6526 0.2206 -0.66111 0.21991 -0.66944 0.21643 C -0.64687 0.20903 -0.68125 0.21967 -0.62048 0.21203 C -0.61753 0.21157 -0.61458 0.20856 -0.61128 0.20741 C -0.6 0.2037 -0.58837 0.20023 -0.57673 0.19722 C -0.56406 0.18518 -0.50729 0.19977 -0.48628 0.20139 C -0.45139 0.20717 -0.41614 0.20741 -0.38108 0.21203 C -0.34757 0.22176 -0.31233 0.22291 -0.27795 0.22477 C -0.26441 0.23102 -0.24809 0.23194 -0.23403 0.23518 C -0.22361 0.24236 -0.21441 0.24398 -0.20295 0.24583 C -0.18906 0.24467 -0.17535 0.24583 -0.16198 0.24143 C -0.15712 0.24004 -0.15156 0.2331 -0.14635 0.23125 C -0.14444 0.2287 -0.14219 0.22639 -0.1401 0.22477 C -0.1368 0.22268 -0.1309 0.22037 -0.1309 0.2206 C -0.12778 0.21666 -0.12413 0.21366 -0.12118 0.20995 C -0.11423 0.20023 -0.12274 0.20555 -0.11354 0.20139 C -0.10312 0.18773 -0.11285 0.20254 -0.10729 0.18842 C -0.10538 0.18426 -0.10087 0.17592 -0.10087 0.17616 C -0.09757 0.15486 -0.10278 0.18055 -0.09462 0.15903 C -0.08281 0.12662 -0.09792 0.15995 -0.08837 0.13981 C -0.08646 0.1287 -0.08368 0.11736 -0.08368 0.10578 " pathEditMode="relative" rAng="0" ptsTypes="ffffffffffffffffffffffffffffffffffffffffffffffffffA">
                                      <p:cBhvr>
                                        <p:cTn id="42" dur="4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1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76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76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760"/>
                            </p:stCondLst>
                            <p:childTnLst>
                              <p:par>
                                <p:cTn id="5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-0.07893 C 0.01789 -0.09143 0.0224 -0.10278 0.02483 -0.11528 C 0.02622 -0.12176 0.02882 -0.13472 0.02882 -0.13449 C 0.03056 -0.18495 0.04289 -0.26829 0.02691 -0.30903 C 0.02257 -0.32014 0.01702 -0.33009 0.01146 -0.34051 C 0.00539 -0.36528 -0.00763 -0.37199 -0.025 -0.37917 C -0.03402 -0.3868 -0.03836 -0.3831 -0.04809 -0.37917 C -0.05191 -0.3743 -0.05625 -0.37014 -0.0592 -0.36458 C -0.06545 -0.35324 -0.06822 -0.34514 -0.07691 -0.33796 C -0.08107 -0.3206 -0.09618 -0.32662 -0.10729 -0.32824 C -0.12517 -0.33403 -0.14062 -0.32754 -0.15729 -0.32106 C -0.16632 -0.30972 -0.17118 -0.3125 -0.1802 -0.30648 C -0.19375 -0.29768 -0.17882 -0.30463 -0.19184 -0.2993 C -0.19375 -0.29768 -0.19566 -0.29305 -0.19757 -0.29444 C -0.20017 -0.29583 -0.19843 -0.30116 -0.19947 -0.30417 C -0.20173 -0.31065 -0.20468 -0.3169 -0.20711 -0.32338 C -0.21493 -0.34259 -0.22395 -0.35717 -0.23402 -0.3743 C -0.24045 -0.38472 -0.24097 -0.39167 -0.25138 -0.39606 C -0.26336 -0.41111 -0.27656 -0.42153 -0.28958 -0.43472 C -0.30104 -0.44606 -0.29548 -0.44282 -0.30503 -0.44676 C -0.31406 -0.4544 -0.32534 -0.45764 -0.33385 -0.4662 C -0.34461 -0.47731 -0.3552 -0.48264 -0.3684 -0.48819 C -0.38767 -0.49629 -0.40989 -0.4956 -0.42986 -0.49768 C -0.50798 -0.49514 -0.47882 -0.50694 -0.51215 -0.48565 C -0.51458 -0.47801 -0.5184 -0.47176 -0.51996 -0.46389 C -0.5243 -0.44375 -0.52621 -0.42801 -0.53524 -0.41042 C -0.54027 -0.3919 -0.54566 -0.37222 -0.55243 -0.35509 C -0.55416 -0.34583 -0.55694 -0.33657 -0.56024 -0.32824 C -0.56145 -0.32569 -0.56527 -0.32361 -0.56406 -0.32106 C -0.56319 -0.31875 -0.56024 -0.32268 -0.55816 -0.32338 C -0.54531 -0.34838 -0.56597 -0.30995 -0.54687 -0.33796 C -0.54444 -0.34167 -0.54305 -0.34629 -0.54097 -0.35023 C -0.53854 -0.35509 -0.53333 -0.36458 -0.53333 -0.36435 C -0.53038 -0.37662 -0.53368 -0.36829 -0.52552 -0.37685 C -0.51093 -0.3919 -0.50017 -0.39745 -0.48142 -0.40092 C -0.45833 -0.39792 -0.43489 -0.39838 -0.4125 -0.3912 C -0.38871 -0.38379 -0.36423 -0.37315 -0.34149 -0.36227 C -0.28958 -0.33773 -0.35434 -0.36643 -0.31076 -0.34282 C -0.2868 -0.32986 -0.26111 -0.31921 -0.23784 -0.30417 C -0.22691 -0.29722 -0.2309 -0.29699 -0.22048 -0.2919 C -0.20694 -0.28495 -0.1934 -0.27893 -0.1802 -0.27014 C -0.15711 -0.25463 -0.13559 -0.23148 -0.11111 -0.21921 C -0.09045 -0.19861 -0.06822 -0.18148 -0.046 -0.16366 C -0.0375 -0.15671 -0.02951 -0.14907 -0.02118 -0.1419 C -0.01857 -0.13958 -0.01753 -0.13495 -0.01545 -0.13217 C -0.0118 -0.12754 -0.00833 -0.12685 -0.00382 -0.125 C 0.00243 -0.11967 0.00712 -0.11319 0.01337 -0.10787 C 0.01806 -0.09143 0.01164 -0.11134 0.02101 -0.09097 C 0.02205 -0.08866 0.02414 -0.0787 0.02483 -0.07639 C 0.03421 -0.04699 0.03021 -0.05532 0.03837 -0.04004 C 0.03907 -0.03773 0.03959 -0.03518 0.04028 -0.03287 C 0.04132 -0.02963 0.04653 -0.02523 0.0441 -0.02315 C 0.04098 -0.02014 0.03646 -0.02477 0.03264 -0.02569 C 0.02344 -0.03055 0.01528 -0.03796 0.00573 -0.04259 C 0.00278 -0.04421 -0.01406 -0.04838 -0.01927 -0.04977 C -0.03072 -0.05717 -0.04079 -0.05949 -0.05382 -0.0618 C -0.34618 -0.05879 -0.19774 -0.07106 -0.29739 -0.05208 C -0.31406 -0.04352 -0.33402 -0.03912 -0.3493 -0.02569 C -0.36145 -0.01435 -0.37343 -0.00254 -0.3875 0.00347 C -0.39531 0.01158 -0.40295 0.01945 -0.41059 0.02732 C -0.41597 0.0331 -0.42378 0.03472 -0.42986 0.03982 C -0.45659 0.0625 -0.43958 0.0507 -0.46041 0.06366 C -0.46822 0.07338 -0.47691 0.08171 -0.48524 0.09051 C -0.49288 0.09861 -0.5 0.10764 -0.50833 0.11458 C -0.51319 0.12408 -0.52013 0.12824 -0.52552 0.13658 C -0.52916 0.1419 -0.53211 0.14792 -0.53524 0.15371 C -0.53593 0.15579 -0.53888 0.15949 -0.53715 0.16065 C -0.53611 0.16158 -0.52534 0.15648 -0.52378 0.15579 C -0.50416 0.13195 -0.52968 0.16111 -0.51215 0.14607 C -0.51007 0.14445 -0.50885 0.14097 -0.50659 0.13889 C -0.49861 0.13195 -0.48958 0.12616 -0.48142 0.11945 C -0.47899 0.11736 -0.47673 0.11435 -0.47395 0.1125 C -0.47031 0.11019 -0.4625 0.10764 -0.4625 0.10787 C -0.44149 0.08727 -0.41875 0.08102 -0.39531 0.06852 C -0.33107 0.03472 -0.31458 0.04792 -0.21875 0.04445 C -0.20798 0.04491 -0.15954 0.04676 -0.14184 0.04931 C -0.13368 0.05046 -0.11701 0.05394 -0.11701 0.0544 C -0.10538 0.05926 -0.0927 0.05949 -0.08072 0.06158 C -0.06684 0.07037 -0.05243 0.07871 -0.03836 0.08588 C -0.03038 0.09583 -0.02083 0.1 -0.01163 0.10764 C -0.00451 0.11273 -4.16667E-6 0.11852 0.00764 0.12222 C 0.01806 0.14121 0.00452 0.11829 0.01719 0.13403 C 0.02466 0.14352 0.02761 0.15556 0.03646 0.16343 C 0.04098 0.17222 0.03924 0.16806 0.04237 0.17523 " pathEditMode="relative" rAng="0" ptsTypes="fffffffffffffffffffffffffffffffffffffffffffffffffffffffffffffffffffffffffffffffffffA">
                                      <p:cBhvr>
                                        <p:cTn id="51" dur="5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-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51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51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510"/>
                            </p:stCondLst>
                            <p:childTnLst>
                              <p:par>
                                <p:cTn id="59" presetID="19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4 -0.0287 C -0.1507 -0.0287 -0.28091 -0.17106 -0.28091 -0.34699 C -0.28091 -0.17106 -0.41111 -0.03125 -0.57483 -0.03125 C -0.41111 -0.03125 -0.28368 0.11343 -0.28368 0.29005 C -0.28368 0.11343 -0.1507 -0.0287 0.01284 -0.0287 Z " pathEditMode="relative" rAng="0" ptsTypes="fffff">
                                      <p:cBhvr>
                                        <p:cTn id="60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9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401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1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4010"/>
                            </p:stCondLst>
                            <p:childTnLst>
                              <p:par>
                                <p:cTn id="6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5 -0.09931 C 0.02587 -0.11667 0.03108 -0.13403 0.04063 -0.14815 C 0.0507 -0.18334 0.08594 -0.22917 0.10868 -0.25672 C 0.12153 -0.27246 0.13472 -0.28658 0.14775 -0.30186 C 0.16129 -0.31783 0.17431 -0.33588 0.19028 -0.34908 C 0.20139 -0.35857 0.20712 -0.36065 0.2191 -0.36899 C 0.22743 -0.37454 0.2342 -0.38334 0.24288 -0.38866 C 0.24983 -0.39236 0.25695 -0.39537 0.2632 -0.40047 C 0.28351 -0.41598 0.30417 -0.42917 0.32604 -0.44167 C 0.33889 -0.44908 0.35122 -0.45625 0.36528 -0.45949 C 0.37466 -0.46621 0.38229 -0.46598 0.39236 -0.46922 C 0.41493 -0.47639 0.43716 -0.47686 0.46025 -0.47917 C 0.47327 -0.48218 0.48611 -0.48449 0.49931 -0.48704 C 0.58455 -0.48496 0.55504 -0.48866 0.60139 -0.47917 C 0.61111 -0.47709 0.62049 -0.47524 0.63021 -0.47338 C 0.63663 -0.47176 0.64896 -0.46736 0.64896 -0.46713 C 0.64184 -0.48843 0.61962 -0.50625 0.60313 -0.51667 C 0.5941 -0.52223 0.59045 -0.52755 0.58091 -0.53033 C 0.57136 -0.5375 0.56163 -0.54561 0.55035 -0.54792 C 0.54323 -0.55348 0.53785 -0.5588 0.52986 -0.56181 C 0.52136 -0.56968 0.51163 -0.57292 0.50104 -0.5757 C 0.48941 -0.58426 0.47031 -0.58797 0.45695 -0.59121 C 0.42552 -0.6 0.39393 -0.60394 0.36181 -0.6088 C 0.32726 -0.60857 0.29271 -0.6088 0.25799 -0.60695 C 0.25226 -0.60649 0.24202 -0.60116 0.23611 -0.59931 C 0.21841 -0.59375 0.20104 -0.58843 0.18334 -0.58334 C 0.16528 -0.57084 0.18403 -0.58241 0.16632 -0.5757 C 0.15799 -0.57269 0.16163 -0.57199 0.15452 -0.56783 C 0.14913 -0.56459 0.14288 -0.56297 0.1375 -0.55996 C 0.12761 -0.55417 0.11962 -0.54537 0.10868 -0.54236 C 0.10573 -0.54005 0.10278 -0.53843 0.1 -0.53635 C 0.09757 -0.53449 0.09584 -0.53218 0.09341 -0.53033 C 0.08559 -0.52477 0.08768 -0.52848 0.08125 -0.52223 C 0.07552 -0.5169 0.07188 -0.51158 0.06459 -0.5088 C 0.05729 -0.50047 0.04913 -0.48774 0.04063 -0.48125 C 0.03941 -0.47917 0.03872 -0.47662 0.03716 -0.47524 C 0.03577 -0.47385 0.03021 -0.47338 0.03212 -0.47338 C 0.03993 -0.47338 0.04549 -0.47824 0.05243 -0.48125 C 0.05868 -0.48403 0.06962 -0.48449 0.07483 -0.48519 C 0.13716 -0.48334 0.19948 -0.4794 0.26146 -0.4713 C 0.27309 -0.4669 0.28525 -0.46366 0.29722 -0.46135 C 0.30764 -0.45741 0.3191 -0.45417 0.32952 -0.44954 C 0.3474 -0.4419 0.32552 -0.44885 0.34323 -0.44352 C 0.35677 -0.43565 0.3757 -0.42639 0.3908 -0.42223 C 0.40209 -0.41297 0.41424 -0.40741 0.42639 -0.40047 C 0.43316 -0.39653 0.43785 -0.39144 0.44497 -0.38866 C 0.45209 -0.3801 0.46025 -0.37477 0.46893 -0.36899 C 0.48177 -0.36019 0.49115 -0.34699 0.50452 -0.33936 C 0.51181 -0.32686 0.50365 -0.33936 0.51285 -0.3294 C 0.52205 -0.32014 0.53004 -0.30973 0.53854 -0.3 C 0.54722 -0.28982 0.55226 -0.27732 0.56233 -0.26829 C 0.57084 -0.25255 0.5842 -0.24144 0.59445 -0.22709 C 0.60625 -0.21111 0.59358 -0.22199 0.60486 -0.21343 C 0.61337 -0.19861 0.60243 -0.21667 0.61337 -0.20162 C 0.61771 -0.19584 0.61945 -0.1882 0.62344 -0.18172 C 0.63316 -0.16598 0.64531 -0.15139 0.65591 -0.13658 C 0.66684 -0.12061 0.67743 -0.09653 0.69132 -0.08542 C 0.69566 -0.07292 0.69913 -0.06621 0.70677 -0.05602 C 0.71424 -0.03403 0.7224 -0.01459 0.73577 0.00301 C 0.74097 0.00995 0.74584 0.01782 0.75104 0.02453 C 0.75243 0.02639 0.75452 0.03333 0.75452 0.03009 C 0.75452 0.01088 0.73264 0.00231 0.72031 -0.00486 C 0.70781 -0.01227 0.72535 -0.00741 0.70174 -0.01644 C 0.66146 -0.03195 0.62066 -0.04561 0.58264 -0.06783 C 0.57084 -0.07454 0.55886 -0.08079 0.5467 -0.0875 C 0.53837 -0.09236 0.52795 -0.0919 0.51979 -0.09699 C 0.51493 -0.1 0.51059 -0.10371 0.50608 -0.10695 C 0.50382 -0.1088 0.50209 -0.11227 0.49931 -0.11297 C 0.49514 -0.11459 0.49011 -0.11459 0.48577 -0.11482 C 0.47656 -0.12292 0.46181 -0.12709 0.45 -0.13079 C 0.43403 -0.13588 0.41771 -0.14468 0.4007 -0.14653 C 0.37361 -0.14977 0.34653 -0.14977 0.31945 -0.15417 C 0.29445 -0.15371 0.26962 -0.15348 0.24462 -0.15232 C 0.22535 -0.15116 0.20591 -0.1419 0.18663 -0.13866 C 0.17396 -0.13611 0.16181 -0.13357 0.14931 -0.13079 C 0.14531 -0.12986 0.1415 -0.12986 0.1375 -0.12894 C 0.13281 -0.12755 0.12396 -0.12477 0.12396 -0.12454 C 0.11354 -0.1169 0.09844 -0.10857 0.08646 -0.1051 C 0.07743 -0.09815 0.06858 -0.0919 0.05938 -0.08542 C 0.04462 -0.07524 0.05434 -0.0794 0.0441 -0.07547 C 0.02813 -0.06135 0.03559 -0.06621 0.02205 -0.05996 C 0.01389 -0.05047 0.00087 -0.04236 -0.01041 -0.0382 C -0.01163 -0.03635 -0.0151 -0.03079 -0.01389 -0.03264 C -0.00034 -0.04561 0.01111 -0.06042 0.02379 -0.07361 C 0.02986 -0.07963 0.03299 -0.08727 0.03889 -0.09329 C 0.04375 -0.09815 0.04966 -0.10186 0.05417 -0.10695 C 0.05625 -0.10949 0.05712 -0.11274 0.05938 -0.11482 C 0.06268 -0.11806 0.06771 -0.11806 0.07136 -0.12061 C 0.07969 -0.12709 0.0882 -0.13264 0.09688 -0.13866 C 0.10799 -0.14607 0.12049 -0.1507 0.13229 -0.15625 C 0.14132 -0.16042 0.14879 -0.16806 0.15799 -0.17199 C 0.17466 -0.1794 0.19045 -0.18611 0.20712 -0.19352 C 0.21389 -0.19676 0.22205 -0.19676 0.22917 -0.19954 C 0.24983 -0.20741 0.26927 -0.21019 0.29045 -0.21528 C 0.3099 -0.22014 0.29462 -0.21899 0.31424 -0.2213 C 0.33698 -0.22385 0.35955 -0.22547 0.38229 -0.22709 C 0.40156 -0.22894 0.43993 -0.23125 0.43993 -0.23102 C 0.49097 -0.23056 0.54184 -0.22917 0.59288 -0.22917 " pathEditMode="relative" rAng="0" ptsTypes="fffffffffffffffffffffffffffffffffffffffffffffffffffffffffffffffffffffffffffffffffffffffffffffffffA">
                                      <p:cBhvr>
                                        <p:cTn id="69" dur="9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57" y="-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01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301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61 -0.00972 L -0.01007 0.05348 C 0.00851 0.06783 0.03628 0.0757 0.06528 0.0757 C 0.09844 0.0757 0.12483 0.06783 0.1434 0.05348 L 0.23212 -0.00972 " pathEditMode="relative" rAng="0" ptsTypes="FffFF">
                                      <p:cBhvr>
                                        <p:cTn id="81" dur="5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425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2894 L 0.08316 0.03241 C 0.10053 0.0463 0.12657 0.05393 0.15382 0.05393 C 0.18473 0.05393 0.20955 0.0463 0.22691 0.03241 L 0.31025 -0.02894 " pathEditMode="relative" rAng="0" ptsTypes="FffFF">
                                      <p:cBhvr>
                                        <p:cTn id="83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3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8760"/>
                            </p:stCondLst>
                            <p:childTnLst>
                              <p:par>
                                <p:cTn id="8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12 -0.00972 C 0.2375 -0.03912 0.23559 -0.06967 0.23681 -0.09907 C 0.23733 -0.11458 0.24045 -0.13009 0.24271 -0.1456 C 0.24219 -0.15532 0.24201 -0.16504 0.24132 -0.17476 C 0.24062 -0.18287 0.23559 -0.19097 0.23368 -0.19884 C 0.23333 -0.15972 0.23316 -0.1206 0.23212 -0.08148 C 0.2316 -0.05578 0.21944 -0.03541 0.23212 -0.00972 Z " pathEditMode="relative" rAng="0" ptsTypes="fffffff">
                                      <p:cBhvr>
                                        <p:cTn id="8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76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176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1760"/>
                            </p:stCondLst>
                            <p:childTnLst>
                              <p:par>
                                <p:cTn id="94" presetID="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C -4.16667E-6 0.19514 -0.15225 0.35486 -0.34045 0.35486 C -0.52847 0.35486 -0.6809 0.19514 -0.6809 -2.22222E-6 C -0.6809 -0.19606 -0.52847 -0.3544 -0.34045 -0.3544 C -0.15225 -0.3544 -4.16667E-6 -0.19606 -4.16667E-6 -2.22222E-6 Z " pathEditMode="relative" rAng="5400000" ptsTypes="fffff">
                                      <p:cBhvr>
                                        <p:cTn id="95" dur="1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451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451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4510"/>
                            </p:stCondLst>
                            <p:childTnLst>
                              <p:par>
                                <p:cTn id="10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7 0.01782 C -0.01389 0.00601 -0.01875 -0.00579 -0.02691 -0.01575 C -0.03507 -0.03959 -0.06476 -0.0713 -0.08368 -0.09028 C -0.09445 -0.10116 -0.10556 -0.11065 -0.11667 -0.1213 C -0.12778 -0.13241 -0.13855 -0.14468 -0.15191 -0.15371 C -0.16129 -0.16042 -0.16632 -0.16181 -0.17622 -0.1676 C -0.18316 -0.1713 -0.18872 -0.17732 -0.19618 -0.18079 C -0.20226 -0.18334 -0.20799 -0.18565 -0.21302 -0.18912 C -0.23039 -0.19977 -0.2474 -0.2088 -0.2658 -0.21737 C -0.27657 -0.22246 -0.28698 -0.22755 -0.29862 -0.22987 C -0.30695 -0.23426 -0.31302 -0.23426 -0.32171 -0.23635 C -0.34011 -0.24121 -0.35938 -0.24167 -0.3783 -0.24329 C -0.38941 -0.24537 -0.40035 -0.24676 -0.41112 -0.24862 C -0.48316 -0.24723 -0.45782 -0.24977 -0.49688 -0.24329 C -0.50504 -0.24167 -0.51285 -0.24051 -0.52101 -0.23912 C -0.52674 -0.2382 -0.53681 -0.23519 -0.53681 -0.23496 C -0.53073 -0.24954 -0.51233 -0.26181 -0.49862 -0.26922 C -0.49063 -0.27269 -0.4875 -0.27662 -0.47987 -0.27848 C -0.47171 -0.28334 -0.46355 -0.28889 -0.45434 -0.29051 C -0.44809 -0.29445 -0.44358 -0.29815 -0.43681 -0.30024 C -0.42969 -0.30556 -0.42153 -0.30764 -0.41285 -0.3095 C -0.40296 -0.31551 -0.38716 -0.31806 -0.37587 -0.32037 C -0.34966 -0.32639 -0.32292 -0.32917 -0.29618 -0.33218 C -0.26702 -0.33218 -0.23837 -0.33218 -0.20886 -0.33125 C -0.20417 -0.33079 -0.19549 -0.32709 -0.19046 -0.32593 C -0.17552 -0.322 -0.16129 -0.31852 -0.14636 -0.31482 C -0.13108 -0.30625 -0.14705 -0.31412 -0.13177 -0.3095 C -0.12483 -0.30764 -0.12778 -0.30695 -0.12223 -0.30417 C -0.11754 -0.30186 -0.11268 -0.30093 -0.10799 -0.29885 C -0.09948 -0.29491 -0.09306 -0.28866 -0.08368 -0.28681 C -0.08108 -0.28519 -0.07848 -0.28403 -0.07639 -0.28264 C -0.07431 -0.28125 -0.07309 -0.27987 -0.07084 -0.27848 C -0.06424 -0.27477 -0.06598 -0.27732 -0.06094 -0.27269 C -0.05608 -0.26922 -0.05313 -0.26551 -0.04705 -0.26366 C -0.04063 -0.25787 -0.03351 -0.24908 -0.02691 -0.24468 C -0.02605 -0.24329 -0.02483 -0.24144 -0.02379 -0.24051 C -0.02275 -0.23959 -0.01806 -0.23912 -0.01962 -0.23912 C -0.02605 -0.23912 -0.03091 -0.2426 -0.03646 -0.24468 C -0.04167 -0.24653 -0.05105 -0.24676 -0.05487 -0.24746 C -0.1073 -0.24607 -0.15955 -0.24352 -0.21216 -0.23797 C -0.22171 -0.23496 -0.2316 -0.23264 -0.24184 -0.23102 C -0.25052 -0.22825 -0.26025 -0.22593 -0.2691 -0.22269 C -0.28386 -0.2176 -0.26546 -0.22246 -0.28039 -0.21875 C -0.2915 -0.2132 -0.30747 -0.20695 -0.32032 -0.20417 C -0.32969 -0.19769 -0.33993 -0.19375 -0.35 -0.18912 C -0.35573 -0.18635 -0.35973 -0.18287 -0.36615 -0.18079 C -0.37171 -0.17524 -0.3783 -0.17153 -0.38594 -0.1676 C -0.39671 -0.16135 -0.40469 -0.15232 -0.41563 -0.147 C -0.42188 -0.13866 -0.41476 -0.147 -0.4224 -0.14028 C -0.43073 -0.1338 -0.43733 -0.12662 -0.44393 -0.12014 C -0.45157 -0.11297 -0.45573 -0.1044 -0.46424 -0.09815 C -0.47118 -0.08727 -0.48247 -0.07963 -0.49132 -0.06991 C -0.50087 -0.0588 -0.49028 -0.06621 -0.5 -0.06042 C -0.50712 -0.05024 -0.49792 -0.06274 -0.50712 -0.05232 C -0.51077 -0.04838 -0.51233 -0.04306 -0.51563 -0.03866 C -0.52362 -0.02778 -0.53386 -0.01783 -0.54271 -0.00764 C -0.55174 0.00347 -0.56112 0.0199 -0.5724 0.02754 C -0.57587 0.03611 -0.57917 0.04097 -0.58525 0.04768 C -0.59167 0.06296 -0.59844 0.07638 -0.60973 0.08842 C -0.61389 0.09328 -0.61789 0.09861 -0.62257 0.10324 C -0.62379 0.10439 -0.62483 0.10949 -0.62483 0.10694 C -0.62483 0.09375 -0.60712 0.08796 -0.59688 0.0831 C -0.58612 0.078 -0.60105 0.08125 -0.58125 0.07523 C -0.54705 0.06435 -0.51355 0.05486 -0.48143 0.03958 C -0.47118 0.03518 -0.46146 0.03078 -0.45105 0.02615 C -0.44393 0.02291 -0.43525 0.02314 -0.42865 0.01967 C -0.42448 0.01759 -0.42084 0.01504 -0.41684 0.01273 C -0.41546 0.01157 -0.41372 0.00925 -0.41112 0.00856 C -0.40799 0.0074 -0.40348 0.0074 -0.4 0.0074 C -0.39219 0.00185 -0.37987 -0.00093 -0.37014 -0.00348 C -0.35677 -0.00718 -0.34289 -0.0132 -0.32848 -0.01436 C -0.30608 -0.01667 -0.28334 -0.01667 -0.26025 -0.01968 C -0.23924 -0.01922 -0.21875 -0.01922 -0.1974 -0.01852 C -0.18177 -0.0176 -0.16546 -0.01112 -0.14914 -0.00903 C -0.13855 -0.00741 -0.12882 -0.00556 -0.11754 -0.00348 C -0.11476 -0.00301 -0.11094 -0.00301 -0.10799 -0.00232 C -0.10348 -0.00139 -0.09653 0.00046 -0.09653 0.00069 C -0.08785 0.00601 -0.07535 0.0118 -0.06546 0.01412 C -0.05747 0.01875 -0.04983 0.02314 -0.04237 0.02754 C -0.02969 0.03449 -0.0382 0.03171 -0.02917 0.03449 C -0.01598 0.04398 -0.02205 0.04097 -0.01077 0.04513 C -0.00417 0.05162 0.00677 0.05717 0.01649 0.05995 C 0.01753 0.06134 0.02083 0.06504 0.01961 0.06388 C 0.00763 0.05486 -0.00174 0.04467 -0.0125 0.03588 C -0.01754 0.03148 -0.02014 0.02615 -0.02535 0.02222 C -0.02917 0.01875 -0.03386 0.0162 -0.0382 0.01273 C -0.03976 0.01111 -0.04063 0.00879 -0.04237 0.0074 C -0.04532 0.00509 -0.04931 0.00509 -0.05243 0.00347 C -0.05921 -0.00093 -0.06615 -0.00487 -0.07414 -0.00903 C -0.08316 -0.01412 -0.09375 -0.01737 -0.10348 -0.0213 C -0.11094 -0.02385 -0.11737 -0.02917 -0.12483 -0.03195 C -0.13907 -0.03704 -0.15191 -0.04167 -0.16632 -0.04676 C -0.17205 -0.04908 -0.17882 -0.04908 -0.1849 -0.05093 C -0.20226 -0.05625 -0.21823 -0.05811 -0.23629 -0.06181 C -0.25261 -0.06505 -0.23976 -0.06436 -0.25608 -0.06575 C -0.275 -0.0676 -0.29445 -0.06875 -0.31302 -0.06991 C -0.32969 -0.07107 -0.36146 -0.07269 -0.36146 -0.07246 C -0.40469 -0.07223 -0.44723 -0.0713 -0.48959 -0.0713 " pathEditMode="relative" rAng="0" ptsTypes="fffffffffffffffffffffffffffffffffffffffffffffffffffffffffffffffffffffffffffffffffffffffffffffffffA">
                                      <p:cBhvr>
                                        <p:cTn id="106" dur="9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32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376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376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3760"/>
                            </p:stCondLst>
                            <p:childTnLst>
                              <p:par>
                                <p:cTn id="11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495 C -0.00105 -0.06204 -0.00174 -0.09676 -0.01025 -0.12361 C -0.01528 -0.13958 -0.01476 -0.12546 -0.01893 -0.15046 C -0.02084 -0.16227 -0.02292 -0.17268 -0.02761 -0.18356 C -0.02987 -0.19467 -0.03247 -0.20532 -0.03438 -0.21667 C -0.03629 -0.2463 -0.04063 -0.27592 -0.0448 -0.30555 C -0.04896 -0.36435 -0.05851 -0.42245 -0.06546 -0.48102 C -0.06771 -0.5 -0.07223 -0.51366 -0.07934 -0.53079 C -0.08108 -0.53495 -0.0823 -0.53935 -0.08438 -0.54305 C -0.08716 -0.54815 -0.09115 -0.55463 -0.08959 -0.55555 C -0.08768 -0.55671 -0.08612 -0.55278 -0.08438 -0.55162 C -0.07483 -0.54305 -0.06667 -0.53264 -0.05695 -0.52454 C -0.05452 -0.51597 -0.0448 -0.50185 -0.0448 -0.50162 C -0.04219 -0.49282 -0.03681 -0.48542 -0.03264 -0.47708 C -0.03004 -0.46667 -0.02396 -0.45995 -0.02066 -0.45 C -0.01737 -0.44051 -0.01737 -0.43518 -0.01025 -0.4294 C -0.00747 -0.41967 0.00312 -0.4044 0.01041 -0.39861 C 0.01319 -0.38866 0.01857 -0.3838 0.02413 -0.37569 C 0.02986 -0.36759 0.03576 -0.35926 0.04149 -0.35116 C 0.04496 -0.34606 0.04548 -0.34213 0.04826 -0.33657 C 0.05329 -0.32639 0.05781 -0.31782 0.06215 -0.30741 C 0.06302 -0.30579 0.06284 -0.30324 0.06388 -0.30139 C 0.06527 -0.29907 0.06753 -0.29745 0.06892 -0.29537 C 0.07569 -0.2838 0.07604 -0.27037 0.08628 -0.26227 C 0.08993 -0.2493 0.09045 -0.24074 0.1 -0.23333 C 0.11007 -0.2419 0.11684 -0.25162 0.1276 -0.2581 C 0.14027 -0.28055 0.12135 -0.24861 0.13628 -0.26852 C 0.14583 -0.28102 0.15225 -0.29537 0.16388 -0.30555 C 0.17066 -0.32199 0.18246 -0.33194 0.19305 -0.34467 C 0.19652 -0.34884 0.2 -0.35324 0.20347 -0.35741 C 0.20573 -0.35995 0.21041 -0.36528 0.21041 -0.36505 C 0.21354 -0.37639 0.22743 -0.38796 0.23454 -0.3963 C 0.23958 -0.40231 0.24357 -0.41065 0.24826 -0.41713 C 0.26007 -0.4338 0.2717 -0.45139 0.28454 -0.46667 C 0.28871 -0.48171 0.28281 -0.46435 0.29149 -0.47708 C 0.29305 -0.4794 0.29323 -0.4831 0.29479 -0.48518 C 0.30191 -0.4956 0.31111 -0.50486 0.31892 -0.51412 C 0.32777 -0.52477 0.33298 -0.53796 0.34305 -0.54722 C 0.34479 -0.55092 0.34618 -0.55463 0.34826 -0.55764 C 0.35138 -0.56227 0.35868 -0.56991 0.35868 -0.56967 C 0.36232 -0.5831 0.3677 -0.59768 0.37413 -0.60903 C 0.40937 -0.54606 0.37204 -0.45856 0.38107 -0.38426 C 0.38211 -0.35856 0.38211 -0.33264 0.38628 -0.30741 C 0.38819 -0.27616 0.3934 -0.2463 0.40173 -0.21667 C 0.39427 -0.20579 0.38906 -0.20162 0.3776 -0.19815 C 0.37083 -0.18611 0.37829 -0.19653 0.36736 -0.18981 C 0.346 -0.17685 0.3651 -0.18449 0.35173 -0.17963 C 0.34826 -0.17685 0.34444 -0.17477 0.34149 -0.17106 C 0.33975 -0.16921 0.33854 -0.1662 0.33628 -0.16505 C 0.33368 -0.16342 0.33055 -0.16366 0.3276 -0.16296 C 0.32135 -0.15741 0.31614 -0.15347 0.30868 -0.15046 C 0.30086 -0.1412 0.29531 -0.14236 0.28628 -0.13819 C 0.27534 -0.13333 0.27257 -0.12662 0.26041 -0.12361 C 0.25225 -0.11667 0.24201 -0.10995 0.23281 -0.10509 C 0.22951 -0.10324 0.22569 -0.10301 0.22239 -0.10092 C 0.19739 -0.08611 0.21718 -0.09352 0.20347 -0.08866 C 0.19687 -0.08333 0.1901 -0.08217 0.18281 -0.07824 C 0.16961 -0.07106 0.15694 -0.06319 0.14305 -0.05764 C 0.12777 -0.04444 0.13593 -0.04815 0.11892 -0.04537 C 0.10902 -0.03704 0.09965 -0.03009 0.08802 -0.02662 C 0.07882 -0.01991 0.06684 -0.01296 0.05694 -0.0081 C 0.05468 -0.00694 0.05225 -0.00671 0.05 -0.00579 C 0.04704 -0.00463 0.04427 -0.00347 0.04149 -0.00162 C 0.03229 0.0037 0.02604 0.00857 0.01562 0.01065 C 0.00503 0.02315 -0.01059 0.02477 -0.02414 0.03125 C -0.02743 0.03264 -0.03143 0.03264 -0.03438 0.03542 C -0.03612 0.03681 -0.03768 0.03843 -0.03959 0.03935 C -0.04184 0.04051 -0.04862 0.04283 -0.04653 0.04167 C -0.04323 0.03958 -0.03959 0.03889 -0.03612 0.0375 C -0.03021 0.03218 -0.02483 0.03033 -0.01893 0.02523 C -0.0073 0.01505 -0.00018 0.00857 0.01388 0.0044 C 0.02013 -0.00092 0.02552 -0.0037 0.03281 -0.00579 C 0.05468 -0.02338 0.01614 0.00648 0.04652 -0.01204 C 0.04878 -0.01342 0.04965 -0.0169 0.05173 -0.01829 C 0.05954 -0.02361 0.07274 -0.02546 0.08107 -0.0287 C 0.12395 -0.04421 0.16788 -0.05092 0.21215 -0.05764 C 0.23576 -0.05694 0.2592 -0.05671 0.28281 -0.05579 C 0.29097 -0.05532 0.29739 -0.05092 0.3052 -0.0493 C 0.31857 -0.04676 0.33142 -0.04444 0.34479 -0.04097 C 0.3625 -0.03032 0.38177 -0.02361 0.4 -0.01435 C 0.40694 -0.01065 0.41354 -0.00694 0.42066 -0.00393 C 0.42413 -0.00231 0.43107 0.00023 0.43107 0.00046 C 0.43698 0.00718 0.44132 0.00741 0.44826 0.0125 C 0.45711 0.01921 0.46579 0.02546 0.47586 0.02917 C 0.4776 0.03148 0.47899 0.0338 0.48107 0.03542 C 0.48437 0.0375 0.49496 0.04051 0.49149 0.03935 C 0.47031 0.03287 0.44843 0.01366 0.42934 0.00023 C 0.42118 -0.00555 0.41423 -0.01366 0.4052 -0.0162 C 0.39444 -0.02592 0.3835 -0.03565 0.37066 -0.04097 C 0.35243 -0.05764 0.33524 -0.07523 0.31736 -0.09259 C 0.30833 -0.10139 0.30295 -0.11389 0.29305 -0.12153 C 0.27708 -0.14583 0.29687 -0.11713 0.27586 -0.14236 C 0.26458 -0.15579 0.28055 -0.14213 0.26736 -0.15255 C 0.2618 -0.1625 0.25243 -0.16967 0.24479 -0.17755 C 0.23038 -0.19236 0.25 -0.17338 0.23454 -0.1919 C 0.23316 -0.19352 0.23073 -0.19444 0.22934 -0.19606 C 0.22725 -0.19838 0.22604 -0.20185 0.22413 -0.2044 C 0.21875 -0.2118 0.21198 -0.21736 0.20694 -0.225 C 0.20295 -0.23125 0.1993 -0.23796 0.19479 -0.24352 C 0.19305 -0.2456 0.19132 -0.24745 0.18975 -0.24954 C 0.18507 -0.25648 0.18854 -0.25602 0.18454 -0.25602 " pathEditMode="relative" rAng="0" ptsTypes="ffffffffffffffffffffffffffffffffffffffffffffffffffffffffffffffffffffffffffffffffffffffffffffffffffffA">
                                      <p:cBhvr>
                                        <p:cTn id="115" dur="9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91" y="-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351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351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536" y="363722"/>
            <a:ext cx="7886700" cy="79580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Подбери каждому слову-предмету </a:t>
            </a:r>
            <a:b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слово-действие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861730" y="1225806"/>
            <a:ext cx="3558938" cy="1094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Слова-названия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д</a:t>
            </a:r>
            <a:r>
              <a:rPr kumimoji="0" lang="ru-RU" sz="4800" b="1" i="0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ействий</a:t>
            </a:r>
            <a:endParaRPr kumimoji="0" lang="ru-RU" sz="4800" b="1" i="0" u="none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(что делает?)</a:t>
            </a:r>
            <a:endParaRPr kumimoji="0" lang="ru-RU" sz="48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32263" y="1146193"/>
            <a:ext cx="3810000" cy="1242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Слова-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п</a:t>
            </a:r>
            <a:r>
              <a:rPr kumimoji="0" lang="ru-RU" sz="4800" b="1" i="0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редметы</a:t>
            </a:r>
            <a:endParaRPr kumimoji="0" lang="ru-RU" sz="4800" b="1" i="0" u="none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(кто? что?)</a:t>
            </a:r>
            <a:endParaRPr kumimoji="0" lang="ru-RU" sz="48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286" y="2415654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медведь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188424" y="2472520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жужжит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957617" y="3059374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дятел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8423" y="3032078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фыркает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62334" y="3659875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ёж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188423" y="3591636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рычит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7743" y="4246729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петух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5324901" y="4151195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кукарекает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75982" y="4929117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шмель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93140" y="4778991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мяукает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5515971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52197" y="5434083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стучит</a:t>
            </a:r>
            <a:endParaRPr lang="ru-RU" sz="4000" dirty="0"/>
          </a:p>
        </p:txBody>
      </p:sp>
      <p:pic>
        <p:nvPicPr>
          <p:cNvPr id="22" name="Picture 4" descr="F:\к уроку проверка гороно\для през\пнш\4388769-b7b30d94303ee1ac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7204" y="3587870"/>
            <a:ext cx="1571636" cy="2707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536" y="363722"/>
            <a:ext cx="7886700" cy="79580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Проверь себя!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861730" y="1225806"/>
            <a:ext cx="3558938" cy="1094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Слова-названия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д</a:t>
            </a:r>
            <a:r>
              <a:rPr kumimoji="0" lang="ru-RU" sz="4800" b="1" i="0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ействий</a:t>
            </a:r>
            <a:endParaRPr kumimoji="0" lang="ru-RU" sz="4800" b="1" i="0" u="none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(что делает?)</a:t>
            </a:r>
            <a:endParaRPr kumimoji="0" lang="ru-RU" sz="48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32263" y="1146193"/>
            <a:ext cx="3810000" cy="1242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Слова-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п</a:t>
            </a:r>
            <a:r>
              <a:rPr kumimoji="0" lang="ru-RU" sz="4800" b="1" i="0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редметы</a:t>
            </a:r>
            <a:endParaRPr kumimoji="0" lang="ru-RU" sz="4800" b="1" i="0" u="none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(кто? что?)</a:t>
            </a:r>
            <a:endParaRPr kumimoji="0" lang="ru-RU" sz="48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286" y="2415654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медведь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188424" y="2472520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жужжит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957617" y="3059374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дятел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8423" y="3032078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фыркает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62334" y="3659875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ёж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188423" y="3591636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рычит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7743" y="4246729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петух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5324901" y="4151195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кукарекает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75982" y="4929117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шмель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93140" y="4778991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мяукает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5515971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52197" y="5434083"/>
            <a:ext cx="266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стучит</a:t>
            </a:r>
            <a:endParaRPr lang="ru-RU" sz="40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3398293" y="2879678"/>
            <a:ext cx="2320119" cy="1132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016155" y="3439236"/>
            <a:ext cx="2866030" cy="23337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866030" y="3466531"/>
            <a:ext cx="2606722" cy="641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5" idx="1"/>
          </p:cNvCxnSpPr>
          <p:nvPr/>
        </p:nvCxnSpPr>
        <p:spPr>
          <a:xfrm flipV="1">
            <a:off x="3043451" y="4505138"/>
            <a:ext cx="2281450" cy="17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3234519" y="3043451"/>
            <a:ext cx="2402006" cy="2101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2893325" y="5213445"/>
            <a:ext cx="2852382" cy="7096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293</Words>
  <Application>Microsoft Office PowerPoint</Application>
  <PresentationFormat>Экран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       </vt:lpstr>
      <vt:lpstr>МАША и МИША знакомятся с миром слов </vt:lpstr>
      <vt:lpstr>Раздели слова на две группы</vt:lpstr>
      <vt:lpstr>Проверь себя</vt:lpstr>
      <vt:lpstr>Слайд 5</vt:lpstr>
      <vt:lpstr>ОТДОХНЁМ!</vt:lpstr>
      <vt:lpstr>Слайд 7</vt:lpstr>
      <vt:lpstr>Подбери каждому слову-предмету  слово-действие</vt:lpstr>
      <vt:lpstr>Проверь себя!</vt:lpstr>
      <vt:lpstr>Слайд 10</vt:lpstr>
      <vt:lpstr>Слайд 11</vt:lpstr>
      <vt:lpstr>Слайд 12</vt:lpstr>
      <vt:lpstr>ДО НОВЫХ ВСТРЕЧ!</vt:lpstr>
      <vt:lpstr>ИСПОЛЬЗУЕМЫЕ РЕСУРСЫ: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1</cp:lastModifiedBy>
  <cp:revision>48</cp:revision>
  <dcterms:created xsi:type="dcterms:W3CDTF">2014-11-21T11:00:06Z</dcterms:created>
  <dcterms:modified xsi:type="dcterms:W3CDTF">2017-04-09T15:05:06Z</dcterms:modified>
</cp:coreProperties>
</file>